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4" r:id="rId2"/>
    <p:sldMasterId id="2147483685" r:id="rId3"/>
  </p:sldMasterIdLst>
  <p:notesMasterIdLst>
    <p:notesMasterId r:id="rId196"/>
  </p:notesMasterIdLst>
  <p:sldIdLst>
    <p:sldId id="363" r:id="rId4"/>
    <p:sldId id="581" r:id="rId5"/>
    <p:sldId id="583" r:id="rId6"/>
    <p:sldId id="540" r:id="rId7"/>
    <p:sldId id="539" r:id="rId8"/>
    <p:sldId id="499" r:id="rId9"/>
    <p:sldId id="500" r:id="rId10"/>
    <p:sldId id="501" r:id="rId11"/>
    <p:sldId id="502" r:id="rId12"/>
    <p:sldId id="503" r:id="rId13"/>
    <p:sldId id="504" r:id="rId14"/>
    <p:sldId id="649" r:id="rId15"/>
    <p:sldId id="650" r:id="rId16"/>
    <p:sldId id="505" r:id="rId17"/>
    <p:sldId id="506" r:id="rId18"/>
    <p:sldId id="507" r:id="rId19"/>
    <p:sldId id="508" r:id="rId20"/>
    <p:sldId id="513" r:id="rId21"/>
    <p:sldId id="514" r:id="rId22"/>
    <p:sldId id="515" r:id="rId23"/>
    <p:sldId id="516" r:id="rId24"/>
    <p:sldId id="519" r:id="rId25"/>
    <p:sldId id="544" r:id="rId26"/>
    <p:sldId id="521" r:id="rId27"/>
    <p:sldId id="522" r:id="rId28"/>
    <p:sldId id="523" r:id="rId29"/>
    <p:sldId id="604" r:id="rId30"/>
    <p:sldId id="525" r:id="rId31"/>
    <p:sldId id="526" r:id="rId32"/>
    <p:sldId id="527" r:id="rId33"/>
    <p:sldId id="528" r:id="rId34"/>
    <p:sldId id="529" r:id="rId35"/>
    <p:sldId id="530" r:id="rId36"/>
    <p:sldId id="407" r:id="rId37"/>
    <p:sldId id="531" r:id="rId38"/>
    <p:sldId id="534" r:id="rId39"/>
    <p:sldId id="536" r:id="rId40"/>
    <p:sldId id="537" r:id="rId41"/>
    <p:sldId id="545" r:id="rId42"/>
    <p:sldId id="368" r:id="rId43"/>
    <p:sldId id="409" r:id="rId44"/>
    <p:sldId id="608" r:id="rId45"/>
    <p:sldId id="415" r:id="rId46"/>
    <p:sldId id="644" r:id="rId47"/>
    <p:sldId id="645" r:id="rId48"/>
    <p:sldId id="546" r:id="rId49"/>
    <p:sldId id="426" r:id="rId50"/>
    <p:sldId id="422" r:id="rId51"/>
    <p:sldId id="427" r:id="rId52"/>
    <p:sldId id="428" r:id="rId53"/>
    <p:sldId id="429" r:id="rId54"/>
    <p:sldId id="430" r:id="rId55"/>
    <p:sldId id="432" r:id="rId56"/>
    <p:sldId id="433" r:id="rId57"/>
    <p:sldId id="434" r:id="rId58"/>
    <p:sldId id="435" r:id="rId59"/>
    <p:sldId id="547" r:id="rId60"/>
    <p:sldId id="438" r:id="rId61"/>
    <p:sldId id="437" r:id="rId62"/>
    <p:sldId id="481" r:id="rId63"/>
    <p:sldId id="439" r:id="rId64"/>
    <p:sldId id="553" r:id="rId65"/>
    <p:sldId id="441" r:id="rId66"/>
    <p:sldId id="554" r:id="rId67"/>
    <p:sldId id="555" r:id="rId68"/>
    <p:sldId id="442" r:id="rId69"/>
    <p:sldId id="443" r:id="rId70"/>
    <p:sldId id="551" r:id="rId71"/>
    <p:sldId id="556" r:id="rId72"/>
    <p:sldId id="557" r:id="rId73"/>
    <p:sldId id="444" r:id="rId74"/>
    <p:sldId id="445" r:id="rId75"/>
    <p:sldId id="446" r:id="rId76"/>
    <p:sldId id="548" r:id="rId77"/>
    <p:sldId id="448" r:id="rId78"/>
    <p:sldId id="449" r:id="rId79"/>
    <p:sldId id="450" r:id="rId80"/>
    <p:sldId id="451" r:id="rId81"/>
    <p:sldId id="558" r:id="rId82"/>
    <p:sldId id="452" r:id="rId83"/>
    <p:sldId id="560" r:id="rId84"/>
    <p:sldId id="453" r:id="rId85"/>
    <p:sldId id="455" r:id="rId86"/>
    <p:sldId id="456" r:id="rId87"/>
    <p:sldId id="457" r:id="rId88"/>
    <p:sldId id="458" r:id="rId89"/>
    <p:sldId id="655" r:id="rId90"/>
    <p:sldId id="651" r:id="rId91"/>
    <p:sldId id="652" r:id="rId92"/>
    <p:sldId id="658" r:id="rId93"/>
    <p:sldId id="682" r:id="rId94"/>
    <p:sldId id="659" r:id="rId95"/>
    <p:sldId id="660" r:id="rId96"/>
    <p:sldId id="661" r:id="rId97"/>
    <p:sldId id="662" r:id="rId98"/>
    <p:sldId id="666" r:id="rId99"/>
    <p:sldId id="667" r:id="rId100"/>
    <p:sldId id="668" r:id="rId101"/>
    <p:sldId id="669" r:id="rId102"/>
    <p:sldId id="671" r:id="rId103"/>
    <p:sldId id="673" r:id="rId104"/>
    <p:sldId id="677" r:id="rId105"/>
    <p:sldId id="679" r:id="rId106"/>
    <p:sldId id="680" r:id="rId107"/>
    <p:sldId id="550" r:id="rId108"/>
    <p:sldId id="482" r:id="rId109"/>
    <p:sldId id="561" r:id="rId110"/>
    <p:sldId id="563" r:id="rId111"/>
    <p:sldId id="565" r:id="rId112"/>
    <p:sldId id="577" r:id="rId113"/>
    <p:sldId id="568" r:id="rId114"/>
    <p:sldId id="570" r:id="rId115"/>
    <p:sldId id="571" r:id="rId116"/>
    <p:sldId id="575" r:id="rId117"/>
    <p:sldId id="576" r:id="rId118"/>
    <p:sldId id="578" r:id="rId119"/>
    <p:sldId id="579" r:id="rId120"/>
    <p:sldId id="580" r:id="rId121"/>
    <p:sldId id="592" r:id="rId122"/>
    <p:sldId id="654" r:id="rId123"/>
    <p:sldId id="615" r:id="rId124"/>
    <p:sldId id="394" r:id="rId125"/>
    <p:sldId id="393" r:id="rId126"/>
    <p:sldId id="395" r:id="rId127"/>
    <p:sldId id="276" r:id="rId128"/>
    <p:sldId id="269" r:id="rId129"/>
    <p:sldId id="459" r:id="rId130"/>
    <p:sldId id="461" r:id="rId131"/>
    <p:sldId id="462" r:id="rId132"/>
    <p:sldId id="403" r:id="rId133"/>
    <p:sldId id="404" r:id="rId134"/>
    <p:sldId id="408" r:id="rId135"/>
    <p:sldId id="619" r:id="rId136"/>
    <p:sldId id="603" r:id="rId137"/>
    <p:sldId id="593" r:id="rId138"/>
    <p:sldId id="594" r:id="rId139"/>
    <p:sldId id="595" r:id="rId140"/>
    <p:sldId id="596" r:id="rId141"/>
    <p:sldId id="266" r:id="rId142"/>
    <p:sldId id="274" r:id="rId143"/>
    <p:sldId id="392" r:id="rId144"/>
    <p:sldId id="612" r:id="rId145"/>
    <p:sldId id="388" r:id="rId146"/>
    <p:sldId id="390" r:id="rId147"/>
    <p:sldId id="602" r:id="rId148"/>
    <p:sldId id="465" r:id="rId149"/>
    <p:sldId id="466" r:id="rId150"/>
    <p:sldId id="623" r:id="rId151"/>
    <p:sldId id="624" r:id="rId152"/>
    <p:sldId id="625" r:id="rId153"/>
    <p:sldId id="626" r:id="rId154"/>
    <p:sldId id="684" r:id="rId155"/>
    <p:sldId id="584" r:id="rId156"/>
    <p:sldId id="586" r:id="rId157"/>
    <p:sldId id="587" r:id="rId158"/>
    <p:sldId id="588" r:id="rId159"/>
    <p:sldId id="589" r:id="rId160"/>
    <p:sldId id="590" r:id="rId161"/>
    <p:sldId id="643" r:id="rId162"/>
    <p:sldId id="628" r:id="rId163"/>
    <p:sldId id="629" r:id="rId164"/>
    <p:sldId id="630" r:id="rId165"/>
    <p:sldId id="631" r:id="rId166"/>
    <p:sldId id="632" r:id="rId167"/>
    <p:sldId id="633" r:id="rId168"/>
    <p:sldId id="634" r:id="rId169"/>
    <p:sldId id="635" r:id="rId170"/>
    <p:sldId id="636" r:id="rId171"/>
    <p:sldId id="637" r:id="rId172"/>
    <p:sldId id="638" r:id="rId173"/>
    <p:sldId id="639" r:id="rId174"/>
    <p:sldId id="640" r:id="rId175"/>
    <p:sldId id="641" r:id="rId176"/>
    <p:sldId id="642" r:id="rId177"/>
    <p:sldId id="542" r:id="rId178"/>
    <p:sldId id="591" r:id="rId179"/>
    <p:sldId id="585" r:id="rId180"/>
    <p:sldId id="469" r:id="rId181"/>
    <p:sldId id="470" r:id="rId182"/>
    <p:sldId id="471" r:id="rId183"/>
    <p:sldId id="472" r:id="rId184"/>
    <p:sldId id="473" r:id="rId185"/>
    <p:sldId id="474" r:id="rId186"/>
    <p:sldId id="475" r:id="rId187"/>
    <p:sldId id="476" r:id="rId188"/>
    <p:sldId id="477" r:id="rId189"/>
    <p:sldId id="478" r:id="rId190"/>
    <p:sldId id="683" r:id="rId191"/>
    <p:sldId id="663" r:id="rId192"/>
    <p:sldId id="664" r:id="rId193"/>
    <p:sldId id="573" r:id="rId194"/>
    <p:sldId id="574" r:id="rId19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formation Technology" initials="IT" lastIdx="2" clrIdx="0"/>
  <p:cmAuthor id="2" name="AminiSalehi Mohsen" initials="AM" lastIdx="3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77" autoAdjust="0"/>
    <p:restoredTop sz="79200" autoAdjust="0"/>
  </p:normalViewPr>
  <p:slideViewPr>
    <p:cSldViewPr snapToGrid="0" snapToObjects="1">
      <p:cViewPr varScale="1">
        <p:scale>
          <a:sx n="64" d="100"/>
          <a:sy n="64" d="100"/>
        </p:scale>
        <p:origin x="1709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196" Type="http://schemas.openxmlformats.org/officeDocument/2006/relationships/notesMaster" Target="notesMasters/notesMaster1.xml"/><Relationship Id="rId200" Type="http://schemas.openxmlformats.org/officeDocument/2006/relationships/theme" Target="theme/theme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slide" Target="slides/slide162.xml"/><Relationship Id="rId181" Type="http://schemas.openxmlformats.org/officeDocument/2006/relationships/slide" Target="slides/slide178.xml"/><Relationship Id="rId186" Type="http://schemas.openxmlformats.org/officeDocument/2006/relationships/slide" Target="slides/slide183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71" Type="http://schemas.openxmlformats.org/officeDocument/2006/relationships/slide" Target="slides/slide168.xml"/><Relationship Id="rId176" Type="http://schemas.openxmlformats.org/officeDocument/2006/relationships/slide" Target="slides/slide173.xml"/><Relationship Id="rId192" Type="http://schemas.openxmlformats.org/officeDocument/2006/relationships/slide" Target="slides/slide189.xml"/><Relationship Id="rId197" Type="http://schemas.openxmlformats.org/officeDocument/2006/relationships/commentAuthors" Target="commentAuthors.xml"/><Relationship Id="rId201" Type="http://schemas.openxmlformats.org/officeDocument/2006/relationships/tableStyles" Target="tableStyles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slide" Target="slides/slide163.xml"/><Relationship Id="rId182" Type="http://schemas.openxmlformats.org/officeDocument/2006/relationships/slide" Target="slides/slide179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presProps" Target="presProps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199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190" Type="http://schemas.openxmlformats.org/officeDocument/2006/relationships/slide" Target="slides/slide187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7A0B8-09EA-6D49-9D36-F8B9F7BF2104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B1F4E-4845-EB47-BD3C-717CFF736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7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3535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9477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774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97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26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93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</a:t>
            </a:r>
            <a:r>
              <a:rPr lang="en-US" baseline="0" dirty="0"/>
              <a:t> run all transcoding operations on Amazon EC2 to get the real transcoding data, and then we use these data to simulate on </a:t>
            </a:r>
            <a:r>
              <a:rPr lang="en-US" baseline="0" dirty="0" err="1"/>
              <a:t>CloudSim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  <a:p>
            <a:r>
              <a:rPr lang="en-US" dirty="0"/>
              <a:t>Our</a:t>
            </a:r>
            <a:r>
              <a:rPr lang="en-US" baseline="0" dirty="0"/>
              <a:t> dynamic system keeps the </a:t>
            </a:r>
            <a:r>
              <a:rPr lang="en-US" baseline="0" dirty="0" err="1"/>
              <a:t>QoS</a:t>
            </a:r>
            <a:r>
              <a:rPr lang="en-US" baseline="0" dirty="0"/>
              <a:t> violation constantly low and stable in compare with static method</a:t>
            </a:r>
          </a:p>
          <a:p>
            <a:r>
              <a:rPr lang="en-US" baseline="0" dirty="0"/>
              <a:t>Our method save cost when the system is not oversubscribed.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97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correlation between cost and </a:t>
            </a:r>
            <a:r>
              <a:rPr lang="en-US" baseline="0" dirty="0" err="1"/>
              <a:t>QoS</a:t>
            </a:r>
            <a:r>
              <a:rPr lang="en-US" baseline="0" dirty="0"/>
              <a:t> is not linear, that means at some point with our system, streaming service provider can pay low price to get good </a:t>
            </a:r>
            <a:r>
              <a:rPr lang="en-US" baseline="0" dirty="0" err="1"/>
              <a:t>QoS</a:t>
            </a:r>
            <a:r>
              <a:rPr lang="en-US" baseline="0" dirty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51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This is because changing codec implies the whole original encoded video be decoded and then reencoded with new one codec.</a:t>
            </a:r>
          </a:p>
          <a:p>
            <a:r>
              <a:rPr lang="en-US" dirty="0"/>
              <a:t>------------------------</a:t>
            </a:r>
          </a:p>
          <a:p>
            <a:r>
              <a:rPr lang="en-US" dirty="0"/>
              <a:t>The reason is that the transcoding is achieved by utilizing ﬁltering and subsampling [35], [36] which works directly in the compressed domain and avoids the computationally expensive steps of converting to the pixel domain. Therefore, it takes less time than other transcoding operations.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69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 is the performance preference and c is the cost. These are determined by the users. We have </a:t>
            </a:r>
            <a:r>
              <a:rPr lang="en-US" dirty="0" err="1"/>
              <a:t>p+c</a:t>
            </a:r>
            <a:r>
              <a:rPr lang="en-US" dirty="0"/>
              <a:t>=1</a:t>
            </a:r>
          </a:p>
          <a:p>
            <a:r>
              <a:rPr lang="en-US" dirty="0"/>
              <a:t>Based on value of p and c (vertical axis) we determine </a:t>
            </a:r>
            <a:r>
              <a:rPr lang="en-US" dirty="0" err="1"/>
              <a:t>delta_th</a:t>
            </a:r>
            <a:endParaRPr lang="en-US" dirty="0"/>
          </a:p>
          <a:p>
            <a:r>
              <a:rPr lang="en-US" dirty="0"/>
              <a:t>High value of p </a:t>
            </a:r>
            <a:r>
              <a:rPr lang="en-US" dirty="0">
                <a:sym typeface="Wingdings" panose="05000000000000000000" pitchFamily="2" charset="2"/>
              </a:rPr>
              <a:t>results in low value of </a:t>
            </a:r>
            <a:r>
              <a:rPr lang="en-US" dirty="0" err="1">
                <a:sym typeface="Wingdings" panose="05000000000000000000" pitchFamily="2" charset="2"/>
              </a:rPr>
              <a:t>Delta_th</a:t>
            </a:r>
            <a:r>
              <a:rPr lang="en-US" dirty="0">
                <a:sym typeface="Wingdings" panose="05000000000000000000" pitchFamily="2" charset="2"/>
              </a:rPr>
              <a:t>. Therefore, a short performance difference gives more suitability to GPU.</a:t>
            </a:r>
          </a:p>
          <a:p>
            <a:r>
              <a:rPr lang="en-US" dirty="0">
                <a:sym typeface="Wingdings" panose="05000000000000000000" pitchFamily="2" charset="2"/>
              </a:rPr>
              <a:t>From the value of </a:t>
            </a:r>
            <a:r>
              <a:rPr lang="en-US" dirty="0" err="1">
                <a:sym typeface="Wingdings" panose="05000000000000000000" pitchFamily="2" charset="2"/>
              </a:rPr>
              <a:t>delta_th</a:t>
            </a:r>
            <a:r>
              <a:rPr lang="en-US" dirty="0">
                <a:sym typeface="Wingdings" panose="05000000000000000000" pitchFamily="2" charset="2"/>
              </a:rPr>
              <a:t> we obtain </a:t>
            </a:r>
            <a:r>
              <a:rPr lang="en-US" dirty="0" err="1">
                <a:sym typeface="Wingdings" panose="05000000000000000000" pitchFamily="2" charset="2"/>
              </a:rPr>
              <a:t>W_i</a:t>
            </a:r>
            <a:r>
              <a:rPr lang="en-US" dirty="0">
                <a:sym typeface="Wingdings" panose="05000000000000000000" pitchFamily="2" charset="2"/>
              </a:rPr>
              <a:t> (which is a weight) and then use it to find suitability of VM type </a:t>
            </a:r>
            <a:r>
              <a:rPr lang="en-US" dirty="0" err="1">
                <a:sym typeface="Wingdings" panose="05000000000000000000" pitchFamily="2" charset="2"/>
              </a:rPr>
              <a:t>i</a:t>
            </a:r>
            <a:r>
              <a:rPr lang="en-US" dirty="0">
                <a:sym typeface="Wingdings" panose="05000000000000000000" pitchFamily="2" charset="2"/>
              </a:rPr>
              <a:t> (shown as </a:t>
            </a:r>
            <a:r>
              <a:rPr lang="en-US" dirty="0" err="1">
                <a:sym typeface="Wingdings" panose="05000000000000000000" pitchFamily="2" charset="2"/>
              </a:rPr>
              <a:t>S_i</a:t>
            </a:r>
            <a:r>
              <a:rPr lang="en-US" dirty="0">
                <a:sym typeface="Wingdings" panose="05000000000000000000" pitchFamily="2" charset="2"/>
              </a:rPr>
              <a:t>).</a:t>
            </a:r>
          </a:p>
          <a:p>
            <a:r>
              <a:rPr lang="en-US" dirty="0" err="1">
                <a:sym typeface="Wingdings" panose="05000000000000000000" pitchFamily="2" charset="2"/>
              </a:rPr>
              <a:t>S_i</a:t>
            </a:r>
            <a:r>
              <a:rPr lang="en-US" dirty="0">
                <a:sym typeface="Wingdings" panose="05000000000000000000" pitchFamily="2" charset="2"/>
              </a:rPr>
              <a:t> is just for normalization (0&lt;</a:t>
            </a:r>
            <a:r>
              <a:rPr lang="en-US" dirty="0" err="1">
                <a:sym typeface="Wingdings" panose="05000000000000000000" pitchFamily="2" charset="2"/>
              </a:rPr>
              <a:t>S_i</a:t>
            </a:r>
            <a:r>
              <a:rPr lang="en-US">
                <a:sym typeface="Wingdings" panose="05000000000000000000" pitchFamily="2" charset="2"/>
              </a:rPr>
              <a:t>&lt;1)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1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2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0604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The incurred cost has significantly reduced (up to ~80% when the system is not oversubscribed) regardless of the mapping heuristic applied. </a:t>
            </a:r>
          </a:p>
          <a:p>
            <a:pPr lvl="1"/>
            <a:r>
              <a:rPr lang="en-US" dirty="0"/>
              <a:t>Startup delay has in general increased (mainly in a) but it is more stable in compare with figure a in static. This is because the EM adapt itself to the workload intensity to satisfy </a:t>
            </a:r>
            <a:r>
              <a:rPr lang="en-US" dirty="0" err="1"/>
              <a:t>QoS</a:t>
            </a:r>
            <a:r>
              <a:rPr lang="en-US" dirty="0"/>
              <a:t> demands. However, in (d) even the startup delay is in a lower range. </a:t>
            </a:r>
          </a:p>
          <a:p>
            <a:pPr lvl="1"/>
            <a:r>
              <a:rPr lang="en-US" dirty="0"/>
              <a:t>Similarly, </a:t>
            </a:r>
            <a:r>
              <a:rPr lang="en-US" dirty="0" err="1"/>
              <a:t>dmr</a:t>
            </a:r>
            <a:r>
              <a:rPr lang="en-US" dirty="0"/>
              <a:t> has become more stable and low when we utility based mapping heuristics are used.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Why MSDUT and MMUUT perform better DMR than MSD and MMU?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The reason is not virtual queue base on old experiment. The reason is not heuristic nature because of static experiment 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5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Heterogeneous in both task type and size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3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Operation level: </a:t>
            </a:r>
            <a:r>
              <a:rPr lang="en-US" dirty="0" err="1"/>
              <a:t>Ffmpeg</a:t>
            </a:r>
            <a:r>
              <a:rPr lang="en-US" baseline="0" dirty="0"/>
              <a:t> -I </a:t>
            </a:r>
            <a:r>
              <a:rPr lang="en-US" baseline="0" dirty="0" err="1"/>
              <a:t>inputfile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r resolution1 output1 resolutions2 output2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55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first two</a:t>
            </a:r>
            <a:br>
              <a:rPr lang="en-US" dirty="0"/>
            </a:br>
            <a:r>
              <a:rPr lang="en-US" dirty="0"/>
              <a:t>Not task</a:t>
            </a:r>
            <a:r>
              <a:rPr lang="en-US" baseline="0" dirty="0"/>
              <a:t> aggregation: it is application-specific. We have </a:t>
            </a:r>
            <a:r>
              <a:rPr lang="en-US" baseline="0" dirty="0" err="1"/>
              <a:t>impeleted</a:t>
            </a:r>
            <a:r>
              <a:rPr lang="en-US" baseline="0" dirty="0"/>
              <a:t> for </a:t>
            </a:r>
            <a:r>
              <a:rPr lang="en-US" baseline="0"/>
              <a:t>on-demand vi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580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6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14% saving</a:t>
            </a:r>
          </a:p>
          <a:p>
            <a:r>
              <a:rPr lang="en-US" dirty="0" err="1"/>
              <a:t>Makespan</a:t>
            </a:r>
            <a:r>
              <a:rPr lang="en-US" dirty="0"/>
              <a:t> in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93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DMR</a:t>
            </a:r>
            <a:r>
              <a:rPr lang="en-AU" baseline="0" dirty="0"/>
              <a:t> = </a:t>
            </a:r>
            <a:r>
              <a:rPr lang="en-AU" baseline="0" dirty="0" err="1"/>
              <a:t>Dealine</a:t>
            </a:r>
            <a:r>
              <a:rPr lang="en-AU" baseline="0" dirty="0"/>
              <a:t> Miss 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67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FEEBF-34FB-4145-93CF-C7CBEB3BEF07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470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is because when a repository contains high percentage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Frequently Accessed Video Streams , most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Frequently Accessed Video Streams are pre-transcoded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partial pre-transcoding methods is applied 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few video streams, hence, reducing its impact.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FEEBF-34FB-4145-93CF-C7CBEB3BEF07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9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mentioned earlier, the distribution of views within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video streams do not follow the long-tail pattern.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is, there are portions of the video streams that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not necessarily in the beginning of it but receive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 number of views in compare with the rest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 stream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FEEBF-34FB-4145-93CF-C7CBEB3BEF07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24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74103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866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4C72E-E375-402B-9120-5A67A71602C7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10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Comparing CDN to Central Cloud</a:t>
            </a:r>
          </a:p>
          <a:p>
            <a:r>
              <a:rPr lang="en-US" dirty="0"/>
              <a:t>Comparing I-FDN to CDN</a:t>
            </a:r>
          </a:p>
          <a:p>
            <a:r>
              <a:rPr lang="en-US" dirty="0"/>
              <a:t>Comparing Det F-FDN to Robust F-FDN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351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Comparing CDN to I-FDN</a:t>
            </a:r>
          </a:p>
          <a:p>
            <a:r>
              <a:rPr lang="en-US" dirty="0"/>
              <a:t>Comparing Det F-FDN to Robust F-FDN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109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Layered view</a:t>
            </a:r>
          </a:p>
          <a:p>
            <a:r>
              <a:rPr lang="en-US" dirty="0"/>
              <a:t>3 main layers</a:t>
            </a:r>
          </a:p>
          <a:p>
            <a:r>
              <a:rPr lang="en-US" dirty="0"/>
              <a:t>VPE contains communicator and processor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151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6A6DA3E-9E2D-466D-B790-3517A0985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Transcoding/ </a:t>
            </a:r>
            <a:r>
              <a:rPr lang="en-US" dirty="0" err="1"/>
              <a:t>Transmuxing</a:t>
            </a:r>
            <a:endParaRPr lang="en-US" dirty="0"/>
          </a:p>
          <a:p>
            <a:r>
              <a:rPr lang="en-US" dirty="0"/>
              <a:t>Resize , change bit rate, framerate, and a lot more</a:t>
            </a:r>
          </a:p>
        </p:txBody>
      </p:sp>
    </p:spTree>
    <p:extLst>
      <p:ext uri="{BB962C8B-B14F-4D97-AF65-F5344CB8AC3E}">
        <p14:creationId xmlns:p14="http://schemas.microsoft.com/office/powerpoint/2010/main" val="5957043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</a:t>
            </a:r>
            <a:r>
              <a:rPr lang="en-US" baseline="0" dirty="0"/>
              <a:t> run all transcoding operations on Amazon EC2 to get the real transcoding data, and then we use these data to simulate on </a:t>
            </a:r>
            <a:r>
              <a:rPr lang="en-US" baseline="0" dirty="0" err="1"/>
              <a:t>CloudSim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  <a:p>
            <a:r>
              <a:rPr lang="en-US" dirty="0"/>
              <a:t>Our</a:t>
            </a:r>
            <a:r>
              <a:rPr lang="en-US" baseline="0" dirty="0"/>
              <a:t> dynamic system keeps the </a:t>
            </a:r>
            <a:r>
              <a:rPr lang="en-US" baseline="0" dirty="0" err="1"/>
              <a:t>QoS</a:t>
            </a:r>
            <a:r>
              <a:rPr lang="en-US" baseline="0" dirty="0"/>
              <a:t> violation constantly low and stable in compare with static method</a:t>
            </a:r>
          </a:p>
          <a:p>
            <a:r>
              <a:rPr lang="en-US" baseline="0" dirty="0"/>
              <a:t>Our method save cost when the system is not oversubscribed.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966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US" b="1" dirty="0"/>
              <a:t>Task Dropping: </a:t>
            </a:r>
            <a:r>
              <a:rPr lang="en-US" dirty="0"/>
              <a:t>When a task misses its deadline, it is no longer useful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24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305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7B856-2EC8-4659-AFFF-24F1598B9B5C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10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33664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unmapped tasks there is no such thing as position in the queue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190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Because skewness is considered large at +/- 1, we clamp s between -1 and 1</a:t>
            </a:r>
          </a:p>
          <a:p>
            <a:r>
              <a:rPr lang="en-US" sz="1200" dirty="0"/>
              <a:t>The effect is inversely correlated to the sign of 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693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www.itl.nist.gov</a:t>
            </a:r>
            <a:r>
              <a:rPr lang="en-US" dirty="0"/>
              <a:t>/div898/handbook/</a:t>
            </a:r>
            <a:r>
              <a:rPr lang="en-US" dirty="0" err="1"/>
              <a:t>eda</a:t>
            </a:r>
            <a:r>
              <a:rPr lang="en-US"/>
              <a:t>/section3/eda35b.htm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86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Heuristics that optimized for highest number of tasks finished are bias toward certain task type (short tasks)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32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www.itl.nist.gov</a:t>
            </a:r>
            <a:r>
              <a:rPr lang="en-US" dirty="0"/>
              <a:t>/div898/handbook/</a:t>
            </a:r>
            <a:r>
              <a:rPr lang="en-US" dirty="0" err="1"/>
              <a:t>eda</a:t>
            </a:r>
            <a:r>
              <a:rPr lang="en-US"/>
              <a:t>/section3/eda35b.htm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94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FEEBF-34FB-4145-93CF-C7CBEB3BEF07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64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1469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9878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8635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6064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968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-1" y="5369442"/>
            <a:ext cx="1658679" cy="146454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8111" y="5178048"/>
            <a:ext cx="2298174" cy="1464548"/>
          </a:xfrm>
          <a:prstGeom prst="rect">
            <a:avLst/>
          </a:prstGeom>
        </p:spPr>
      </p:pic>
      <p:pic>
        <p:nvPicPr>
          <p:cNvPr id="15362" name="Picture 2" descr="https://pbs.twimg.com/profile_images/631520953759969280/j1ru4suY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920130"/>
            <a:ext cx="1913860" cy="1913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582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6394890" y="6356351"/>
            <a:ext cx="2057400" cy="265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9656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334" y="273617"/>
            <a:ext cx="8227968" cy="1143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12400" b="0" strike="noStrike" spc="-3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6903" y="1604412"/>
            <a:ext cx="8228395" cy="3976203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9000" b="0" strike="noStrike" spc="-3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4911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8AB10-7D8A-483B-B7A2-BE7A77BD0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F8618-A5AC-4418-A0EF-C610DAE41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82471-EAEF-46E4-A73B-5AA646E6B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D0288-AA4E-496F-9C63-7DAD3AA1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136C0-9705-4322-839F-292327CC6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91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36B0A-D5D6-4F90-B57F-589C96708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77B79-2F05-43B2-8948-30EEDDF20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66C99-17BD-4A32-A9ED-9A661CB3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1D4EB-AF60-45FA-A0DD-1C12ECD2B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D0BC4-3670-4480-BC91-3390C044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41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D7D69-1DFE-4C36-AFF6-DCE4F284A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922E4-011B-4604-B094-8D5EEC54A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A6CC3-D28C-4173-B415-FD96AA83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B46-FBE9-40E9-BCDA-C8E48857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E21C8-5D6B-4BE0-A877-D2B0CC90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0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61C20-26EE-47A1-961F-D34731F3D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55DA1-286C-47C1-85A4-AFE8B3623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B4406-809A-4EAB-9692-9EE8CA01D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2D82B-67C4-4984-AD99-FF880547B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56ED9-96EA-408A-A0FC-D61F9E8F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0AD20-B5C1-4D5C-8B3C-7618E5EE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15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FE6B7-1C76-4C07-816A-CBBB36C9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7F807-18FC-43C7-84FC-4E3E4E510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9BFC3-BA04-47AA-B516-1C7DAE435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EDE3E-9012-4D96-9D89-997FE9A8B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284A68-C410-44BC-AE5F-9AB4D15EB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41B2B-79F6-4A46-897A-47B053ECA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06EED9-EDD5-4021-BAAE-FBEF55D01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F24070-7CB8-4D8B-A69E-517B1DBD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04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452EC-6AD1-483A-BFE4-4AB7E06A5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ABB86-CA76-4951-B32F-833FB3781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3108C-7F58-420B-9F9E-123BB348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AE058-DA53-44A5-A805-2BB95FC12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41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757DA9-5DD3-4E7B-87D0-CA3A83E79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627CC-67CF-42D4-952E-D80CB0025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A2181-9362-49D4-BB6D-CEC53B736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41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54AEF-D22D-4BF3-9AE9-5B6E68952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6DF98-8FCA-4638-B4A1-0F2BA3401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3BC58-FC46-4FF4-B1F1-597DF8F71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C25BC-F2B5-490A-B800-4AFA7E9BF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C46C9-F720-4D2C-8EC6-902F0C432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7FAE3-C8B2-40D8-9137-FFD19722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71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033F-C29E-D746-82BD-5E382C97A3A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112" y="635635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23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B8098-524A-4E4C-A0D9-7694683CC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2DCCE1-5004-41B5-B7CA-20D7E380F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3B2E3-D70D-4637-BC6A-5C58BB50E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D32F8-0F55-4158-8C22-7E11B584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23EFA-BEA7-4E3E-9836-6A57E8A6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60DB8-2BC8-47F9-BA83-8AF36C986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24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6905C-C0A7-44F3-8A92-A2DC1AB8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E20D8-25F0-42A6-8971-EB2A84EB0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29830-8A8D-4F73-98FA-B5578781E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9BAED-7EB9-42F5-A505-E70E362E0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626BF-BE6B-4FEA-809F-6E898684E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04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6CC579-EB2F-413B-A42C-52C35B909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3139E1-C609-421A-B024-AEAACB778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B8117-5410-4AA4-BA1E-0B4342959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A8E5-6FA4-4D72-9672-F4560E5A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AFB2F-4742-4782-B804-F98AAB6D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8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py Bloc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394890" y="6356351"/>
            <a:ext cx="2057400" cy="265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5251450" cy="44348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85800" y="822960"/>
            <a:ext cx="5251450" cy="5437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4140"/>
              </a:buClr>
              <a:buFont typeface="Arial"/>
              <a:buNone/>
              <a:defRPr sz="24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792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-Whit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39489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1317846" y="2239981"/>
            <a:ext cx="6508310" cy="14342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4140"/>
              </a:buClr>
              <a:buFont typeface="Arial"/>
              <a:buNone/>
              <a:defRPr sz="36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7798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6394890" y="6356351"/>
            <a:ext cx="2057400" cy="265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395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639489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4088" y="1428409"/>
            <a:ext cx="4414993" cy="420431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>
            <a:spLocks noGrp="1"/>
          </p:cNvSpPr>
          <p:nvPr>
            <p:ph type="pic" idx="2"/>
          </p:nvPr>
        </p:nvSpPr>
        <p:spPr>
          <a:xfrm>
            <a:off x="4997043" y="1652553"/>
            <a:ext cx="3332560" cy="33385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None/>
              <a:defRPr/>
            </a:lvl1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3683001" cy="44348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685801" y="822960"/>
            <a:ext cx="3683001" cy="5437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4140"/>
              </a:buClr>
              <a:buFont typeface="Arial"/>
              <a:buNone/>
              <a:defRPr sz="24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72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bil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639489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72524" y="879727"/>
            <a:ext cx="2503264" cy="585754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>
            <a:spLocks noGrp="1"/>
          </p:cNvSpPr>
          <p:nvPr>
            <p:ph type="pic" idx="2"/>
          </p:nvPr>
        </p:nvSpPr>
        <p:spPr>
          <a:xfrm>
            <a:off x="6530181" y="1483605"/>
            <a:ext cx="1740109" cy="412253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None/>
              <a:defRPr/>
            </a:lvl1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4457700" cy="44348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685801" y="822960"/>
            <a:ext cx="4457700" cy="5437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4140"/>
              </a:buClr>
              <a:buFont typeface="Arial"/>
              <a:buNone/>
              <a:defRPr sz="24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888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5E13118-D62A-0A4E-BF4E-9DC768A356DC}" type="datetime1">
              <a:rPr lang="en-US" smtClean="0"/>
              <a:pPr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77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BE453AF-F432-4B42-B85D-BABE9880B473}" type="datetime1">
              <a:rPr lang="en-US" smtClean="0"/>
              <a:pPr/>
              <a:t>5/15/2019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57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-71380" y="1071618"/>
            <a:ext cx="8229600" cy="558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1F7-52CE-6346-A8CE-85CDF32AA2F1}" type="datetime1">
              <a:rPr lang="en-US" smtClean="0"/>
              <a:pPr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40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-Gra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393D"/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39489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chemeClr val="lt1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1317846" y="2239976"/>
            <a:ext cx="6508310" cy="14342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7676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53AF-F432-4B42-B85D-BABE9880B473}" type="datetime1">
              <a:rPr lang="en-US" smtClean="0"/>
              <a:pPr/>
              <a:t>5/15/2019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9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2E05-C643-0849-A218-287E5A42D803}" type="datetime1">
              <a:rPr lang="en-US" smtClean="0"/>
              <a:pPr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0" y="6356350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tle2.jpg">
            <a:extLst>
              <a:ext uri="{FF2B5EF4-FFF2-40B4-BE49-F238E27FC236}">
                <a16:creationId xmlns:a16="http://schemas.microsoft.com/office/drawing/2014/main" id="{A410637F-24DE-4DFD-8644-751EF8EB0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14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13118-D62A-0A4E-BF4E-9DC768A356DC}" type="datetime1">
              <a:rPr lang="en-US" smtClean="0"/>
              <a:pPr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2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py Bloc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394890" y="6356351"/>
            <a:ext cx="2057400" cy="265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5251450" cy="44348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85800" y="822960"/>
            <a:ext cx="5251450" cy="5437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4140"/>
              </a:buClr>
              <a:buFont typeface="Arial"/>
              <a:buNone/>
              <a:defRPr sz="24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755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-Gra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393D"/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39489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‹#›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1317846" y="2239976"/>
            <a:ext cx="6508310" cy="14342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311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-Whit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39489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1317846" y="2239981"/>
            <a:ext cx="6508310" cy="14342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4140"/>
              </a:buClr>
              <a:buFont typeface="Arial"/>
              <a:buNone/>
              <a:defRPr sz="36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798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74E592-A08E-3E4B-A689-D73D8553105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5/15/2019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6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title2.jpg">
            <a:extLst>
              <a:ext uri="{FF2B5EF4-FFF2-40B4-BE49-F238E27FC236}">
                <a16:creationId xmlns:a16="http://schemas.microsoft.com/office/drawing/2014/main" id="{4F6517EE-6075-4212-AFF0-10AFFCBF0A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56071" y="5961727"/>
            <a:ext cx="1387929" cy="88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0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81" r:id="rId7"/>
    <p:sldLayoutId id="2147483682" r:id="rId8"/>
    <p:sldLayoutId id="2147483683" r:id="rId9"/>
    <p:sldLayoutId id="2147483684" r:id="rId10"/>
    <p:sldLayoutId id="214748370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25000"/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Courier New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C613D8-B3D3-4A46-AE69-6F0AEE9D2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8D05B-7AC5-493C-83A6-56136AED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11B7A-ACA5-430F-A99C-60C20DC81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4B50E-5324-48D2-BE5A-6085E653B30F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A38B5-6AC0-4B1D-B8F2-32AB9E74BE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39320-D95D-4962-89C6-A67184EAB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8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394890" y="6356351"/>
            <a:ext cx="2057400" cy="265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 txBox="1"/>
          <p:nvPr/>
        </p:nvSpPr>
        <p:spPr>
          <a:xfrm>
            <a:off x="689818" y="6356350"/>
            <a:ext cx="859481" cy="266740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825" b="0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t>Brightcove Inc.</a:t>
            </a:r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685800" y="822960"/>
            <a:ext cx="5251450" cy="5437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4140"/>
              </a:buClr>
              <a:buFont typeface="Arial"/>
              <a:buNone/>
              <a:defRPr sz="32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685800" y="1554481"/>
            <a:ext cx="7766490" cy="1632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31763" marR="0" lvl="0" indent="-42862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7663" marR="0" lvl="1" indent="-42863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76263" marR="0" lvl="2" indent="-5556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04863" marR="0" lvl="3" indent="-5556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33463" marR="0" lvl="4" indent="-6826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349" marR="0" lvl="5" indent="-126749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503" marR="0" lvl="6" indent="-126702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657" marR="0" lvl="7" indent="-126657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811" marR="0" lvl="8" indent="-12661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1921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emf"/><Relationship Id="rId9" Type="http://schemas.openxmlformats.org/officeDocument/2006/relationships/image" Target="../media/image112.png"/><Relationship Id="rId14" Type="http://schemas.openxmlformats.org/officeDocument/2006/relationships/image" Target="../media/image117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gif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0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2.jpeg"/><Relationship Id="rId5" Type="http://schemas.openxmlformats.org/officeDocument/2006/relationships/image" Target="../media/image201.jpg"/><Relationship Id="rId4" Type="http://schemas.openxmlformats.org/officeDocument/2006/relationships/image" Target="../media/image200.jp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207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106.png"/><Relationship Id="rId3" Type="http://schemas.openxmlformats.org/officeDocument/2006/relationships/image" Target="../media/image213.emf"/><Relationship Id="rId7" Type="http://schemas.openxmlformats.org/officeDocument/2006/relationships/image" Target="../media/image215.png"/><Relationship Id="rId12" Type="http://schemas.openxmlformats.org/officeDocument/2006/relationships/image" Target="../media/image114.png"/><Relationship Id="rId2" Type="http://schemas.openxmlformats.org/officeDocument/2006/relationships/image" Target="../media/image212.png"/><Relationship Id="rId16" Type="http://schemas.openxmlformats.org/officeDocument/2006/relationships/image" Target="../media/image10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4.png"/><Relationship Id="rId11" Type="http://schemas.openxmlformats.org/officeDocument/2006/relationships/image" Target="../media/image218.png"/><Relationship Id="rId5" Type="http://schemas.openxmlformats.org/officeDocument/2006/relationships/image" Target="../media/image110.png"/><Relationship Id="rId15" Type="http://schemas.microsoft.com/office/2007/relationships/hdphoto" Target="../media/hdphoto2.wdp"/><Relationship Id="rId10" Type="http://schemas.openxmlformats.org/officeDocument/2006/relationships/image" Target="../media/image217.emf"/><Relationship Id="rId4" Type="http://schemas.openxmlformats.org/officeDocument/2006/relationships/image" Target="../media/image109.png"/><Relationship Id="rId9" Type="http://schemas.openxmlformats.org/officeDocument/2006/relationships/image" Target="../media/image111.png"/><Relationship Id="rId14" Type="http://schemas.openxmlformats.org/officeDocument/2006/relationships/image" Target="../media/image219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emf"/><Relationship Id="rId9" Type="http://schemas.openxmlformats.org/officeDocument/2006/relationships/image" Target="../media/image112.png"/><Relationship Id="rId14" Type="http://schemas.openxmlformats.org/officeDocument/2006/relationships/image" Target="../media/image1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0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1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6.png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4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8.png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4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4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4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6.pn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5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1.png"/><Relationship Id="rId5" Type="http://schemas.openxmlformats.org/officeDocument/2006/relationships/image" Target="../media/image73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2.jp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4.png"/><Relationship Id="rId3" Type="http://schemas.openxmlformats.org/officeDocument/2006/relationships/image" Target="../media/image92.jpg"/><Relationship Id="rId7" Type="http://schemas.openxmlformats.org/officeDocument/2006/relationships/image" Target="../media/image101.png"/><Relationship Id="rId12" Type="http://schemas.openxmlformats.org/officeDocument/2006/relationships/image" Target="../media/image1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11" Type="http://schemas.openxmlformats.org/officeDocument/2006/relationships/image" Target="../media/image11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emf"/><Relationship Id="rId9" Type="http://schemas.openxmlformats.org/officeDocument/2006/relationships/image" Target="../media/image112.png"/><Relationship Id="rId14" Type="http://schemas.openxmlformats.org/officeDocument/2006/relationships/image" Target="../media/image11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emf"/><Relationship Id="rId9" Type="http://schemas.openxmlformats.org/officeDocument/2006/relationships/image" Target="../media/image112.png"/><Relationship Id="rId14" Type="http://schemas.openxmlformats.org/officeDocument/2006/relationships/image" Target="../media/image11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127.png"/><Relationship Id="rId21" Type="http://schemas.openxmlformats.org/officeDocument/2006/relationships/image" Target="../media/image51.png"/><Relationship Id="rId7" Type="http://schemas.openxmlformats.org/officeDocument/2006/relationships/image" Target="../media/image131.jpeg"/><Relationship Id="rId12" Type="http://schemas.openxmlformats.org/officeDocument/2006/relationships/image" Target="../media/image136.jpeg"/><Relationship Id="rId17" Type="http://schemas.openxmlformats.org/officeDocument/2006/relationships/image" Target="../media/image141.png"/><Relationship Id="rId2" Type="http://schemas.openxmlformats.org/officeDocument/2006/relationships/image" Target="../media/image126.png"/><Relationship Id="rId16" Type="http://schemas.openxmlformats.org/officeDocument/2006/relationships/image" Target="../media/image140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24" Type="http://schemas.openxmlformats.org/officeDocument/2006/relationships/image" Target="../media/image143.jpe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53.png"/><Relationship Id="rId10" Type="http://schemas.openxmlformats.org/officeDocument/2006/relationships/image" Target="../media/image134.png"/><Relationship Id="rId19" Type="http://schemas.openxmlformats.org/officeDocument/2006/relationships/image" Target="../media/image49.png"/><Relationship Id="rId4" Type="http://schemas.openxmlformats.org/officeDocument/2006/relationships/image" Target="../media/image128.png"/><Relationship Id="rId9" Type="http://schemas.openxmlformats.org/officeDocument/2006/relationships/image" Target="../media/image133.jpeg"/><Relationship Id="rId14" Type="http://schemas.openxmlformats.org/officeDocument/2006/relationships/image" Target="../media/image138.png"/><Relationship Id="rId22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emf"/><Relationship Id="rId9" Type="http://schemas.openxmlformats.org/officeDocument/2006/relationships/image" Target="../media/image112.png"/><Relationship Id="rId14" Type="http://schemas.openxmlformats.org/officeDocument/2006/relationships/image" Target="../media/image11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gif"/><Relationship Id="rId2" Type="http://schemas.openxmlformats.org/officeDocument/2006/relationships/image" Target="../media/image149.gi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4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emf"/><Relationship Id="rId9" Type="http://schemas.openxmlformats.org/officeDocument/2006/relationships/image" Target="../media/image112.png"/><Relationship Id="rId14" Type="http://schemas.openxmlformats.org/officeDocument/2006/relationships/image" Target="../media/image11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1.w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emf"/><Relationship Id="rId9" Type="http://schemas.openxmlformats.org/officeDocument/2006/relationships/image" Target="../media/image112.png"/><Relationship Id="rId14" Type="http://schemas.openxmlformats.org/officeDocument/2006/relationships/image" Target="../media/image1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sv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791821-937D-47CC-9C31-9A04C058D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31"/>
          <a:stretch/>
        </p:blipFill>
        <p:spPr>
          <a:xfrm>
            <a:off x="0" y="1257579"/>
            <a:ext cx="9144000" cy="30242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2512"/>
            <a:ext cx="9144000" cy="2154621"/>
          </a:xfrm>
        </p:spPr>
        <p:txBody>
          <a:bodyPr>
            <a:noAutofit/>
          </a:bodyPr>
          <a:lstStyle/>
          <a:p>
            <a:r>
              <a:rPr lang="en-US" dirty="0"/>
              <a:t>Tutorial: Interactive Video Streaming Via Special Purpose Serverless Cloud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656" y="4399301"/>
            <a:ext cx="8170687" cy="245869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Dr. Mohsen Amini, Vaughan </a:t>
            </a:r>
            <a:r>
              <a:rPr lang="en-US" sz="2400" dirty="0" err="1">
                <a:solidFill>
                  <a:schemeClr val="bg1"/>
                </a:solidFill>
              </a:rPr>
              <a:t>Vellion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Chavit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Denninnart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High Performance Cloud Computing (HPCC) Lab</a:t>
            </a:r>
          </a:p>
          <a:p>
            <a:r>
              <a:rPr lang="en-US" sz="2400" dirty="0">
                <a:solidFill>
                  <a:schemeClr val="bg1"/>
                </a:solidFill>
              </a:rPr>
              <a:t>University of Louisiana Lafayette</a:t>
            </a:r>
          </a:p>
          <a:p>
            <a:r>
              <a:rPr lang="en-US" sz="2400" dirty="0">
                <a:solidFill>
                  <a:schemeClr val="bg1"/>
                </a:solidFill>
              </a:rPr>
              <a:t>19th IEEE/ACM Conference on Cluster Cloud and Grid Computing (</a:t>
            </a:r>
            <a:r>
              <a:rPr lang="en-US" sz="2400" dirty="0" err="1">
                <a:solidFill>
                  <a:schemeClr val="bg1"/>
                </a:solidFill>
              </a:rPr>
              <a:t>CCGrid</a:t>
            </a:r>
            <a:r>
              <a:rPr lang="en-US" sz="2400" dirty="0">
                <a:solidFill>
                  <a:schemeClr val="bg1"/>
                </a:solidFill>
              </a:rPr>
              <a:t> ’19), May 2019, Cyprus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74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33472" y="5624513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32" y="1396037"/>
            <a:ext cx="3079535" cy="1857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Screen Shot 2017-11-01 at 1.37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83" y="1365622"/>
            <a:ext cx="3480668" cy="1887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5759" y="3760381"/>
            <a:ext cx="1353792" cy="1152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805" y="3731611"/>
            <a:ext cx="2317303" cy="1198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343" y="3817335"/>
            <a:ext cx="2688069" cy="11125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00373" y="3940381"/>
            <a:ext cx="1537103" cy="859602"/>
            <a:chOff x="1141718" y="2946400"/>
            <a:chExt cx="8140700" cy="4165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1718" y="2946400"/>
              <a:ext cx="8140700" cy="4165600"/>
            </a:xfrm>
            <a:prstGeom prst="rect">
              <a:avLst/>
            </a:prstGeom>
          </p:spPr>
        </p:pic>
        <p:pic>
          <p:nvPicPr>
            <p:cNvPr id="10" name="Picture 9" descr="Screenshot_20171101-13524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417" y="3314700"/>
              <a:ext cx="6056489" cy="3406776"/>
            </a:xfrm>
            <a:prstGeom prst="rect">
              <a:avLst/>
            </a:prstGeom>
          </p:spPr>
        </p:pic>
      </p:grpSp>
      <p:sp>
        <p:nvSpPr>
          <p:cNvPr id="13" name="Right Arrow 12"/>
          <p:cNvSpPr/>
          <p:nvPr/>
        </p:nvSpPr>
        <p:spPr>
          <a:xfrm rot="10800000">
            <a:off x="2727215" y="4275379"/>
            <a:ext cx="574151" cy="287018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 rot="10800000">
            <a:off x="5855805" y="4246170"/>
            <a:ext cx="574151" cy="287018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4120306" y="2184856"/>
            <a:ext cx="574151" cy="287018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 rot="5400000">
            <a:off x="6991057" y="3585799"/>
            <a:ext cx="574151" cy="287018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7659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A6019-7D4D-4A61-BFD7-24FA933A8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Probe for Task Positioning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2E4E7-4D5F-404D-B804-ABE0B6EA7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8335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Find last position that merged task is not missing its own deadline and then stop</a:t>
            </a:r>
          </a:p>
          <a:p>
            <a:pPr lvl="1"/>
            <a:r>
              <a:rPr lang="en-US" dirty="0"/>
              <a:t>probe positions with memorization</a:t>
            </a:r>
          </a:p>
          <a:p>
            <a:endParaRPr lang="en-US" sz="1300" dirty="0"/>
          </a:p>
          <a:p>
            <a:r>
              <a:rPr lang="en-US" dirty="0"/>
              <a:t>One search through the list O(n)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8B834-6E03-4906-ABE9-396BC69D89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505200" y="6494758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7D2751F7-D677-4CE9-B35A-C3CCA0CC8D94}" type="slidenum">
              <a:rPr lang="en-US" smtClean="0"/>
              <a:pPr defTabSz="914400"/>
              <a:t>100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5D70AB-6DB1-45AA-88FA-B015000C390E}"/>
              </a:ext>
            </a:extLst>
          </p:cNvPr>
          <p:cNvGrpSpPr/>
          <p:nvPr/>
        </p:nvGrpSpPr>
        <p:grpSpPr>
          <a:xfrm>
            <a:off x="766618" y="4608445"/>
            <a:ext cx="7801981" cy="985982"/>
            <a:chOff x="6091661" y="3407982"/>
            <a:chExt cx="2929799" cy="556847"/>
          </a:xfrm>
        </p:grpSpPr>
        <p:sp>
          <p:nvSpPr>
            <p:cNvPr id="6" name="Rounded Rectangle 8">
              <a:extLst>
                <a:ext uri="{FF2B5EF4-FFF2-40B4-BE49-F238E27FC236}">
                  <a16:creationId xmlns:a16="http://schemas.microsoft.com/office/drawing/2014/main" id="{F0A8EE86-03E7-4BB6-90E8-A24CDE6456AC}"/>
                </a:ext>
              </a:extLst>
            </p:cNvPr>
            <p:cNvSpPr/>
            <p:nvPr/>
          </p:nvSpPr>
          <p:spPr>
            <a:xfrm>
              <a:off x="6091661" y="3407982"/>
              <a:ext cx="2929799" cy="55684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331C23-816F-4F85-B7D5-4D8357BEB3F7}"/>
                </a:ext>
              </a:extLst>
            </p:cNvPr>
            <p:cNvSpPr/>
            <p:nvPr/>
          </p:nvSpPr>
          <p:spPr>
            <a:xfrm>
              <a:off x="6091661" y="3468993"/>
              <a:ext cx="1607062" cy="4232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AB3F62D-93C2-491D-B859-472B39DDAD4F}"/>
              </a:ext>
            </a:extLst>
          </p:cNvPr>
          <p:cNvSpPr txBox="1"/>
          <p:nvPr/>
        </p:nvSpPr>
        <p:spPr>
          <a:xfrm>
            <a:off x="3823169" y="5636140"/>
            <a:ext cx="137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Batch queue</a:t>
            </a:r>
            <a:endParaRPr lang="en-US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215E9C-55A9-4B4D-BE89-4EA771AD6BB5}"/>
              </a:ext>
            </a:extLst>
          </p:cNvPr>
          <p:cNvCxnSpPr/>
          <p:nvPr/>
        </p:nvCxnSpPr>
        <p:spPr>
          <a:xfrm>
            <a:off x="766618" y="4257961"/>
            <a:ext cx="7801981" cy="0"/>
          </a:xfrm>
          <a:prstGeom prst="straightConnector1">
            <a:avLst/>
          </a:prstGeom>
          <a:ln w="2540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2B0F0C-7CEA-4989-9E82-EC9B52E03F84}"/>
              </a:ext>
            </a:extLst>
          </p:cNvPr>
          <p:cNvGrpSpPr/>
          <p:nvPr/>
        </p:nvGrpSpPr>
        <p:grpSpPr>
          <a:xfrm>
            <a:off x="766618" y="4608445"/>
            <a:ext cx="7801981" cy="985982"/>
            <a:chOff x="6091661" y="3407982"/>
            <a:chExt cx="2929799" cy="556847"/>
          </a:xfrm>
        </p:grpSpPr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id="{346D76C4-0755-4D92-AD48-66DFE9B2875B}"/>
                </a:ext>
              </a:extLst>
            </p:cNvPr>
            <p:cNvSpPr/>
            <p:nvPr/>
          </p:nvSpPr>
          <p:spPr>
            <a:xfrm>
              <a:off x="6091661" y="3407982"/>
              <a:ext cx="2929799" cy="55684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2F176A-9A8B-42B7-8630-20141C30C235}"/>
                </a:ext>
              </a:extLst>
            </p:cNvPr>
            <p:cNvSpPr/>
            <p:nvPr/>
          </p:nvSpPr>
          <p:spPr>
            <a:xfrm>
              <a:off x="6091661" y="3468993"/>
              <a:ext cx="1607062" cy="4232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79BCE-6AF2-46D2-A50A-0F8E840BB7AF}"/>
              </a:ext>
            </a:extLst>
          </p:cNvPr>
          <p:cNvSpPr/>
          <p:nvPr/>
        </p:nvSpPr>
        <p:spPr>
          <a:xfrm>
            <a:off x="961208" y="4939661"/>
            <a:ext cx="430823" cy="40328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E0C1C5-B68A-492F-B3C6-C8867C17D1EE}"/>
              </a:ext>
            </a:extLst>
          </p:cNvPr>
          <p:cNvSpPr/>
          <p:nvPr/>
        </p:nvSpPr>
        <p:spPr>
          <a:xfrm>
            <a:off x="1920996" y="4899512"/>
            <a:ext cx="430823" cy="48357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Top Corners Snipped 14">
            <a:extLst>
              <a:ext uri="{FF2B5EF4-FFF2-40B4-BE49-F238E27FC236}">
                <a16:creationId xmlns:a16="http://schemas.microsoft.com/office/drawing/2014/main" id="{9A1AF8DB-0367-480A-94E8-C3273638C186}"/>
              </a:ext>
            </a:extLst>
          </p:cNvPr>
          <p:cNvSpPr/>
          <p:nvPr/>
        </p:nvSpPr>
        <p:spPr>
          <a:xfrm>
            <a:off x="3792198" y="4871192"/>
            <a:ext cx="720969" cy="483577"/>
          </a:xfrm>
          <a:prstGeom prst="snip2Same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F6F5E2B1-CD4E-436E-B6BF-0BEB014513C9}"/>
              </a:ext>
            </a:extLst>
          </p:cNvPr>
          <p:cNvSpPr/>
          <p:nvPr/>
        </p:nvSpPr>
        <p:spPr>
          <a:xfrm>
            <a:off x="3003696" y="4821925"/>
            <a:ext cx="430823" cy="483577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DA6DB976-60D3-4524-AE85-67442A6E4CA1}"/>
              </a:ext>
            </a:extLst>
          </p:cNvPr>
          <p:cNvSpPr/>
          <p:nvPr/>
        </p:nvSpPr>
        <p:spPr>
          <a:xfrm>
            <a:off x="2862773" y="4894106"/>
            <a:ext cx="430823" cy="483577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BE4A15-2FEF-416A-ADE9-3D507679A726}"/>
              </a:ext>
            </a:extLst>
          </p:cNvPr>
          <p:cNvSpPr/>
          <p:nvPr/>
        </p:nvSpPr>
        <p:spPr>
          <a:xfrm>
            <a:off x="4879843" y="4894107"/>
            <a:ext cx="430823" cy="48357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E0EB39-E5AF-4454-AEC2-14669DAE827C}"/>
              </a:ext>
            </a:extLst>
          </p:cNvPr>
          <p:cNvSpPr/>
          <p:nvPr/>
        </p:nvSpPr>
        <p:spPr>
          <a:xfrm>
            <a:off x="7712000" y="4859647"/>
            <a:ext cx="430823" cy="48357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D87B62-F0AD-4E12-9675-26E66B800E74}"/>
              </a:ext>
            </a:extLst>
          </p:cNvPr>
          <p:cNvSpPr/>
          <p:nvPr/>
        </p:nvSpPr>
        <p:spPr>
          <a:xfrm>
            <a:off x="5816027" y="4898259"/>
            <a:ext cx="430823" cy="40328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51F2E098-985B-409E-974F-83862049A08D}"/>
              </a:ext>
            </a:extLst>
          </p:cNvPr>
          <p:cNvSpPr/>
          <p:nvPr/>
        </p:nvSpPr>
        <p:spPr>
          <a:xfrm>
            <a:off x="6719837" y="4859647"/>
            <a:ext cx="430823" cy="4835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276A0A-5FF1-4E63-AE3B-2CCA37D3AB7B}"/>
              </a:ext>
            </a:extLst>
          </p:cNvPr>
          <p:cNvSpPr txBox="1"/>
          <p:nvPr/>
        </p:nvSpPr>
        <p:spPr>
          <a:xfrm>
            <a:off x="7767595" y="3888629"/>
            <a:ext cx="81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Search</a:t>
            </a:r>
          </a:p>
        </p:txBody>
      </p:sp>
    </p:spTree>
    <p:extLst>
      <p:ext uri="{BB962C8B-B14F-4D97-AF65-F5344CB8AC3E}">
        <p14:creationId xmlns:p14="http://schemas.microsoft.com/office/powerpoint/2010/main" val="398549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8148E-6 L -0.75659 -1.48148E-6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2" grpId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E172A-BF03-4ADD-B8A2-3BD949B08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Merging Aggressiveness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285429-0D79-49A3-B255-EC2276B469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Under oversubscription, merging (despite causing deadline miss) can be beneficial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How to measure oversubscription?</a:t>
                </a:r>
              </a:p>
              <a:p>
                <a:pPr lvl="1"/>
                <a:r>
                  <a:rPr lang="en-US" dirty="0">
                    <a:cs typeface="Calibri"/>
                  </a:rPr>
                  <a:t>Based on how much time after the deadline queued tasks are expected to complete</a:t>
                </a:r>
              </a:p>
              <a:p>
                <a:pPr lvl="1"/>
                <a:r>
                  <a:rPr lang="en-US" dirty="0">
                    <a:cs typeface="Calibri"/>
                  </a:rPr>
                  <a:t> OL=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dirty="0">
                    <a:cs typeface="Calibri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grow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i="1" baseline="-25000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𝐷𝑖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lang="en-US" dirty="0">
                    <a:cs typeface="Calibri"/>
                  </a:rPr>
                  <a:t>, </a:t>
                </a:r>
                <a:r>
                  <a:rPr lang="en-US" sz="2200" dirty="0">
                    <a:cs typeface="Calibri"/>
                  </a:rPr>
                  <a:t>C=completion, D=deadline, W= slack time</a:t>
                </a:r>
                <a:endParaRPr lang="en-US" dirty="0">
                  <a:cs typeface="Calibri"/>
                </a:endParaRPr>
              </a:p>
              <a:p>
                <a:pPr lvl="1"/>
                <a:endParaRPr lang="en-US" dirty="0"/>
              </a:p>
              <a:p>
                <a:r>
                  <a:rPr lang="en-US" dirty="0"/>
                  <a:t>How to use the Aggressiveness factor?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285429-0D79-49A3-B255-EC2276B469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222" t="-4852" b="-4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BEB1D-461E-4E18-A16F-F986711ACC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505200" y="643096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7D2751F7-D677-4CE9-B35A-C3CCA0CC8D94}" type="slidenum">
              <a:rPr lang="en-US" smtClean="0"/>
              <a:pPr defTabSz="91440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42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FC14B-7E1B-4B32-97F5-71AA2084D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Usage of Aggressiveness Factor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B678A-AD74-47F3-BFF1-85103ABED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Via allowable miss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Adding the number of allowed deadline misses for merging</a:t>
            </a:r>
          </a:p>
          <a:p>
            <a:pPr lvl="1"/>
            <a:endParaRPr lang="en-US" dirty="0"/>
          </a:p>
          <a:p>
            <a:r>
              <a:rPr lang="en-US" dirty="0"/>
              <a:t>Via relaxing completion time estimation</a:t>
            </a:r>
          </a:p>
          <a:p>
            <a:pPr lvl="1"/>
            <a:r>
              <a:rPr lang="en-US" dirty="0"/>
              <a:t>Normally, deadline misses are counted based on worst-case analysis of tasks’ completion 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FAF1B-6A46-445E-833A-C930F3C5F26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505200" y="645422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7D2751F7-D677-4CE9-B35A-C3CCA0CC8D94}" type="slidenum">
              <a:rPr lang="en-US" smtClean="0"/>
              <a:pPr defTabSz="91440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27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Merging on Resource Usage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CB54DB-5E89-48F0-B3B8-202AAAE18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287" y="1535308"/>
            <a:ext cx="5305425" cy="4029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5842B3-A826-4625-9672-55D271D8B697}"/>
              </a:ext>
            </a:extLst>
          </p:cNvPr>
          <p:cNvSpPr txBox="1"/>
          <p:nvPr/>
        </p:nvSpPr>
        <p:spPr>
          <a:xfrm>
            <a:off x="1945253" y="5356720"/>
            <a:ext cx="5279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14% Saving</a:t>
            </a:r>
          </a:p>
          <a:p>
            <a:pPr algn="ctr"/>
            <a:r>
              <a:rPr lang="en-US" dirty="0"/>
              <a:t>less amount of VM time for the same amount of work</a:t>
            </a:r>
          </a:p>
        </p:txBody>
      </p:sp>
    </p:spTree>
    <p:extLst>
      <p:ext uri="{BB962C8B-B14F-4D97-AF65-F5344CB8AC3E}">
        <p14:creationId xmlns:p14="http://schemas.microsoft.com/office/powerpoint/2010/main" val="39380202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 of Merging on </a:t>
            </a:r>
            <a:r>
              <a:rPr lang="en-US" dirty="0" err="1"/>
              <a:t>QoE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397FD17-B8DB-4793-AB43-0033F99A9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80" t="9890" r="2739"/>
          <a:stretch/>
        </p:blipFill>
        <p:spPr>
          <a:xfrm>
            <a:off x="0" y="1978976"/>
            <a:ext cx="9099491" cy="275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4751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105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841" y="1903644"/>
            <a:ext cx="8303173" cy="32569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Achieving </a:t>
            </a:r>
            <a:r>
              <a:rPr lang="en-US" u="sng" dirty="0">
                <a:solidFill>
                  <a:schemeClr val="bg1"/>
                </a:solidFill>
              </a:rPr>
              <a:t>Cost-efficient</a:t>
            </a:r>
            <a:r>
              <a:rPr lang="en-US" dirty="0">
                <a:solidFill>
                  <a:schemeClr val="bg1"/>
                </a:solidFill>
              </a:rPr>
              <a:t> Interactive Video Streaming through </a:t>
            </a:r>
            <a:r>
              <a:rPr lang="en-US" dirty="0">
                <a:solidFill>
                  <a:srgbClr val="FF0000"/>
                </a:solidFill>
              </a:rPr>
              <a:t>Caching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664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281902" y="2353440"/>
            <a:ext cx="957385" cy="111724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217088" y="2163388"/>
            <a:ext cx="793313" cy="3681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/>
          <p:cNvSpPr/>
          <p:nvPr/>
        </p:nvSpPr>
        <p:spPr>
          <a:xfrm>
            <a:off x="7010401" y="1155077"/>
            <a:ext cx="2133599" cy="1099018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to cache </a:t>
            </a:r>
            <a:r>
              <a:rPr lang="en-US" sz="2000" dirty="0"/>
              <a:t>videos</a:t>
            </a:r>
            <a:r>
              <a:rPr lang="en-US" dirty="0"/>
              <a:t> becoming Trendy?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483013" y="390747"/>
            <a:ext cx="7251084" cy="5795598"/>
            <a:chOff x="766049" y="1348715"/>
            <a:chExt cx="7251084" cy="5795598"/>
          </a:xfrm>
        </p:grpSpPr>
        <p:grpSp>
          <p:nvGrpSpPr>
            <p:cNvPr id="62" name="Group 61"/>
            <p:cNvGrpSpPr/>
            <p:nvPr/>
          </p:nvGrpSpPr>
          <p:grpSpPr>
            <a:xfrm>
              <a:off x="766049" y="1348715"/>
              <a:ext cx="7251084" cy="5795598"/>
              <a:chOff x="766049" y="1348715"/>
              <a:chExt cx="7251084" cy="5795598"/>
            </a:xfrm>
          </p:grpSpPr>
          <p:sp>
            <p:nvSpPr>
              <p:cNvPr id="65" name="Rounded Rectangle 3">
                <a:extLst>
                  <a:ext uri="{FF2B5EF4-FFF2-40B4-BE49-F238E27FC236}">
                    <a16:creationId xmlns:a16="http://schemas.microsoft.com/office/drawing/2014/main" id="{9F6230AC-FDF0-4507-A9D6-49316A4777E8}"/>
                  </a:ext>
                </a:extLst>
              </p:cNvPr>
              <p:cNvSpPr/>
              <p:nvPr/>
            </p:nvSpPr>
            <p:spPr>
              <a:xfrm>
                <a:off x="1608561" y="3268405"/>
                <a:ext cx="6275695" cy="3491786"/>
              </a:xfrm>
              <a:prstGeom prst="roundRect">
                <a:avLst>
                  <a:gd name="adj" fmla="val 9818"/>
                </a:avLst>
              </a:prstGeom>
              <a:noFill/>
              <a:ln w="19050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schemeClr val="tx1"/>
                  </a:solidFill>
                  <a:latin typeface="Helvetica Neue"/>
                  <a:cs typeface="Helvetica Neue"/>
                </a:endParaRPr>
              </a:p>
            </p:txBody>
          </p:sp>
          <p:pic>
            <p:nvPicPr>
              <p:cNvPr id="66" name="Shape 301" descr="devices-2015.jpg">
                <a:extLst>
                  <a:ext uri="{FF2B5EF4-FFF2-40B4-BE49-F238E27FC236}">
                    <a16:creationId xmlns:a16="http://schemas.microsoft.com/office/drawing/2014/main" id="{B78BA0EF-F501-4A38-8661-67C7F1A6BA16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>
                <a:off x="3300334" y="1348715"/>
                <a:ext cx="1969774" cy="9755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7" name="Rounded Rectangle 5">
                <a:extLst>
                  <a:ext uri="{FF2B5EF4-FFF2-40B4-BE49-F238E27FC236}">
                    <a16:creationId xmlns:a16="http://schemas.microsoft.com/office/drawing/2014/main" id="{D66C27D9-2FC3-436F-BFB9-9253C6CD64C9}"/>
                  </a:ext>
                </a:extLst>
              </p:cNvPr>
              <p:cNvSpPr/>
              <p:nvPr/>
            </p:nvSpPr>
            <p:spPr>
              <a:xfrm>
                <a:off x="4307549" y="2535984"/>
                <a:ext cx="2484095" cy="45398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schemeClr val="tx1"/>
                    </a:solidFill>
                  </a:rPr>
                  <a:t>Video Streaming Distribution System</a:t>
                </a:r>
              </a:p>
            </p:txBody>
          </p:sp>
          <p:pic>
            <p:nvPicPr>
              <p:cNvPr id="68" name="Picture 67" descr="S3-Bucket.png">
                <a:extLst>
                  <a:ext uri="{FF2B5EF4-FFF2-40B4-BE49-F238E27FC236}">
                    <a16:creationId xmlns:a16="http://schemas.microsoft.com/office/drawing/2014/main" id="{A9C19287-EA35-4661-BE08-E783EE182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4362" y="3462947"/>
                <a:ext cx="665746" cy="665747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53741A1-707C-4E90-8547-7CDCCE5D2C8C}"/>
                  </a:ext>
                </a:extLst>
              </p:cNvPr>
              <p:cNvSpPr txBox="1"/>
              <p:nvPr/>
            </p:nvSpPr>
            <p:spPr>
              <a:xfrm>
                <a:off x="4166554" y="4078164"/>
                <a:ext cx="155053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Video Repository</a:t>
                </a:r>
              </a:p>
            </p:txBody>
          </p:sp>
          <p:pic>
            <p:nvPicPr>
              <p:cNvPr id="70" name="Picture 69" descr="Storage &amp; Content Delivery-17.eps">
                <a:extLst>
                  <a:ext uri="{FF2B5EF4-FFF2-40B4-BE49-F238E27FC236}">
                    <a16:creationId xmlns:a16="http://schemas.microsoft.com/office/drawing/2014/main" id="{B7A7F81E-CC3D-47C8-9076-261E633EA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6949" y="3398168"/>
                <a:ext cx="754237" cy="754237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95C3C8C-87FC-4EA6-BA23-C5D89FF01593}"/>
                  </a:ext>
                </a:extLst>
              </p:cNvPr>
              <p:cNvSpPr txBox="1"/>
              <p:nvPr/>
            </p:nvSpPr>
            <p:spPr>
              <a:xfrm>
                <a:off x="5473095" y="4050613"/>
                <a:ext cx="113264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Caching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5E6F433-FB7E-4BE4-8E55-20ACBC77ABDD}"/>
                  </a:ext>
                </a:extLst>
              </p:cNvPr>
              <p:cNvSpPr txBox="1"/>
              <p:nvPr/>
            </p:nvSpPr>
            <p:spPr>
              <a:xfrm>
                <a:off x="2032803" y="3968961"/>
                <a:ext cx="183778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Service repository</a:t>
                </a:r>
              </a:p>
            </p:txBody>
          </p:sp>
          <p:pic>
            <p:nvPicPr>
              <p:cNvPr id="73" name="Picture 72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A8B4BEBD-A9DB-4C49-B034-4B5F0AFF7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4525" y="4527259"/>
                <a:ext cx="640343" cy="353293"/>
              </a:xfrm>
              <a:prstGeom prst="rect">
                <a:avLst/>
              </a:prstGeom>
            </p:spPr>
          </p:pic>
          <p:pic>
            <p:nvPicPr>
              <p:cNvPr id="74" name="Picture 73" descr="SQS-Queque.png">
                <a:extLst>
                  <a:ext uri="{FF2B5EF4-FFF2-40B4-BE49-F238E27FC236}">
                    <a16:creationId xmlns:a16="http://schemas.microsoft.com/office/drawing/2014/main" id="{B8D6A94B-F573-43BD-852E-15433FB46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6180" y="5695027"/>
                <a:ext cx="839578" cy="420188"/>
              </a:xfrm>
              <a:prstGeom prst="rect">
                <a:avLst/>
              </a:prstGeom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7309C4D-C53F-405E-B020-135E2E5F04E6}"/>
                  </a:ext>
                </a:extLst>
              </p:cNvPr>
              <p:cNvSpPr txBox="1"/>
              <p:nvPr/>
            </p:nvSpPr>
            <p:spPr>
              <a:xfrm>
                <a:off x="1901040" y="6043383"/>
                <a:ext cx="16787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Streaming tasks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594DFBD-6AD2-4184-81BB-F405B60F7326}"/>
                  </a:ext>
                </a:extLst>
              </p:cNvPr>
              <p:cNvSpPr txBox="1"/>
              <p:nvPr/>
            </p:nvSpPr>
            <p:spPr>
              <a:xfrm>
                <a:off x="1608561" y="4444800"/>
                <a:ext cx="878848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75" dirty="0"/>
                  <a:t>Admission</a:t>
                </a:r>
                <a:br>
                  <a:rPr lang="en-US" sz="1275" dirty="0"/>
                </a:br>
                <a:r>
                  <a:rPr lang="en-US" sz="1275" dirty="0"/>
                  <a:t> Control</a:t>
                </a:r>
              </a:p>
            </p:txBody>
          </p:sp>
          <p:pic>
            <p:nvPicPr>
              <p:cNvPr id="77" name="Picture 76" descr="Amazon-CloudSearch-SDF-metadata.png">
                <a:extLst>
                  <a:ext uri="{FF2B5EF4-FFF2-40B4-BE49-F238E27FC236}">
                    <a16:creationId xmlns:a16="http://schemas.microsoft.com/office/drawing/2014/main" id="{6ECBBFCE-AA83-41C4-9683-62F99554F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7424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ACBFD0A8-D867-45CD-9E0B-6F4930B23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0181" y="4287854"/>
                <a:ext cx="533945" cy="533945"/>
              </a:xfrm>
              <a:prstGeom prst="rect">
                <a:avLst/>
              </a:prstGeom>
            </p:spPr>
          </p:pic>
          <p:pic>
            <p:nvPicPr>
              <p:cNvPr id="79" name="Picture 78" descr="Amazon-CloudSearch-SDF-metadata.png">
                <a:extLst>
                  <a:ext uri="{FF2B5EF4-FFF2-40B4-BE49-F238E27FC236}">
                    <a16:creationId xmlns:a16="http://schemas.microsoft.com/office/drawing/2014/main" id="{EFEBFE04-8B91-49A6-9E35-3B2E4A2AF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4603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80" name="Picture 79" descr="Amazon-CloudSearch-SDF-metadata.png">
                <a:extLst>
                  <a:ext uri="{FF2B5EF4-FFF2-40B4-BE49-F238E27FC236}">
                    <a16:creationId xmlns:a16="http://schemas.microsoft.com/office/drawing/2014/main" id="{D3D4AAC3-7CEF-4462-BDCF-42D3987E19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9163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73D9DB83-D5B9-43F5-96C4-EB8056EDD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7549" y="4767655"/>
                <a:ext cx="401020" cy="422504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359B172B-6040-48A2-8054-16812B335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1909" y="5691497"/>
                <a:ext cx="407729" cy="423719"/>
              </a:xfrm>
              <a:prstGeom prst="rect">
                <a:avLst/>
              </a:prstGeom>
            </p:spPr>
          </p:pic>
          <p:pic>
            <p:nvPicPr>
              <p:cNvPr id="83" name="Picture 82" descr="A close up of a sign&#10;&#10;Description generated with very high confidence">
                <a:extLst>
                  <a:ext uri="{FF2B5EF4-FFF2-40B4-BE49-F238E27FC236}">
                    <a16:creationId xmlns:a16="http://schemas.microsoft.com/office/drawing/2014/main" id="{AAD20D94-FDF6-456F-B553-2B514C0D0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7017" y="5473458"/>
                <a:ext cx="435253" cy="901595"/>
              </a:xfrm>
              <a:prstGeom prst="rect">
                <a:avLst/>
              </a:prstGeom>
            </p:spPr>
          </p:pic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47D50CF9-3897-425F-91B2-8BC803402B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5686" y="3826233"/>
                <a:ext cx="1484995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2EF94B76-1001-45C0-AC77-4A898E76751F}"/>
                  </a:ext>
                </a:extLst>
              </p:cNvPr>
              <p:cNvCxnSpPr>
                <a:cxnSpLocks/>
                <a:endCxn id="73" idx="0"/>
              </p:cNvCxnSpPr>
              <p:nvPr/>
            </p:nvCxnSpPr>
            <p:spPr>
              <a:xfrm>
                <a:off x="2704696" y="4244047"/>
                <a:ext cx="1" cy="283213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A6B7DB70-2A05-441E-9C7C-86760A02D3BB}"/>
                  </a:ext>
                </a:extLst>
              </p:cNvPr>
              <p:cNvCxnSpPr>
                <a:cxnSpLocks/>
                <a:stCxn id="73" idx="2"/>
                <a:endCxn id="74" idx="0"/>
              </p:cNvCxnSpPr>
              <p:nvPr/>
            </p:nvCxnSpPr>
            <p:spPr>
              <a:xfrm>
                <a:off x="2704697" y="4880552"/>
                <a:ext cx="11272" cy="81447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10A53A3F-1E92-4948-97C8-7D570CCD61E5}"/>
                  </a:ext>
                </a:extLst>
              </p:cNvPr>
              <p:cNvCxnSpPr>
                <a:stCxn id="74" idx="3"/>
              </p:cNvCxnSpPr>
              <p:nvPr/>
            </p:nvCxnSpPr>
            <p:spPr>
              <a:xfrm>
                <a:off x="3135757" y="5905122"/>
                <a:ext cx="545002" cy="414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17A2F81-A35E-48EF-A0E6-7227D510353A}"/>
                  </a:ext>
                </a:extLst>
              </p:cNvPr>
              <p:cNvSpPr txBox="1"/>
              <p:nvPr/>
            </p:nvSpPr>
            <p:spPr>
              <a:xfrm>
                <a:off x="4417134" y="6383572"/>
                <a:ext cx="1424555" cy="28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dirty="0"/>
                  <a:t>Compute Engine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AC4B7DF-A937-4DC6-B356-23F94A36AC6C}"/>
                  </a:ext>
                </a:extLst>
              </p:cNvPr>
              <p:cNvSpPr txBox="1"/>
              <p:nvPr/>
            </p:nvSpPr>
            <p:spPr>
              <a:xfrm>
                <a:off x="3719571" y="4323958"/>
                <a:ext cx="1550537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Resource Provisioner</a:t>
                </a:r>
              </a:p>
            </p:txBody>
          </p:sp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5B1DC46F-E766-4F0F-BE7E-8C3E65C4E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3373" y="4777035"/>
                <a:ext cx="408586" cy="431285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1C9B4DE5-2D09-4324-A868-4F0FBCA82371}"/>
                  </a:ext>
                </a:extLst>
              </p:cNvPr>
              <p:cNvSpPr txBox="1"/>
              <p:nvPr/>
            </p:nvSpPr>
            <p:spPr>
              <a:xfrm>
                <a:off x="2899483" y="4309168"/>
                <a:ext cx="1118902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Time Estimator</a:t>
                </a:r>
              </a:p>
            </p:txBody>
          </p:sp>
          <p:cxnSp>
            <p:nvCxnSpPr>
              <p:cNvPr id="92" name="Elbow Connector 61">
                <a:extLst>
                  <a:ext uri="{FF2B5EF4-FFF2-40B4-BE49-F238E27FC236}">
                    <a16:creationId xmlns:a16="http://schemas.microsoft.com/office/drawing/2014/main" id="{AAB52544-83AA-4B19-96BC-2AC8062A954E}"/>
                  </a:ext>
                </a:extLst>
              </p:cNvPr>
              <p:cNvCxnSpPr>
                <a:cxnSpLocks/>
                <a:stCxn id="81" idx="1"/>
              </p:cNvCxnSpPr>
              <p:nvPr/>
            </p:nvCxnSpPr>
            <p:spPr>
              <a:xfrm rot="10800000" flipV="1">
                <a:off x="3976831" y="4978907"/>
                <a:ext cx="330718" cy="659140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Elbow Connector 72">
                <a:extLst>
                  <a:ext uri="{FF2B5EF4-FFF2-40B4-BE49-F238E27FC236}">
                    <a16:creationId xmlns:a16="http://schemas.microsoft.com/office/drawing/2014/main" id="{E50123AC-B7C1-46B5-A398-4A44528D9C22}"/>
                  </a:ext>
                </a:extLst>
              </p:cNvPr>
              <p:cNvCxnSpPr>
                <a:cxnSpLocks/>
                <a:stCxn id="81" idx="3"/>
                <a:endCxn id="97" idx="0"/>
              </p:cNvCxnSpPr>
              <p:nvPr/>
            </p:nvCxnSpPr>
            <p:spPr>
              <a:xfrm>
                <a:off x="4708569" y="4978907"/>
                <a:ext cx="252080" cy="403469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Elbow Connector 74">
                <a:extLst>
                  <a:ext uri="{FF2B5EF4-FFF2-40B4-BE49-F238E27FC236}">
                    <a16:creationId xmlns:a16="http://schemas.microsoft.com/office/drawing/2014/main" id="{4601F922-4A26-4CB2-B15F-0EFD5385E912}"/>
                  </a:ext>
                </a:extLst>
              </p:cNvPr>
              <p:cNvCxnSpPr>
                <a:stCxn id="82" idx="3"/>
              </p:cNvCxnSpPr>
              <p:nvPr/>
            </p:nvCxnSpPr>
            <p:spPr>
              <a:xfrm flipV="1">
                <a:off x="4159639" y="5569723"/>
                <a:ext cx="351638" cy="333633"/>
              </a:xfrm>
              <a:prstGeom prst="bentConnector3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Elbow Connector 76">
                <a:extLst>
                  <a:ext uri="{FF2B5EF4-FFF2-40B4-BE49-F238E27FC236}">
                    <a16:creationId xmlns:a16="http://schemas.microsoft.com/office/drawing/2014/main" id="{A6A177B2-AE13-40EA-B19F-3DD7B942BE55}"/>
                  </a:ext>
                </a:extLst>
              </p:cNvPr>
              <p:cNvCxnSpPr>
                <a:stCxn id="82" idx="3"/>
              </p:cNvCxnSpPr>
              <p:nvPr/>
            </p:nvCxnSpPr>
            <p:spPr>
              <a:xfrm>
                <a:off x="4159639" y="5903356"/>
                <a:ext cx="351638" cy="309329"/>
              </a:xfrm>
              <a:prstGeom prst="bentConnector3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92A4F317-F0E9-4792-BD7D-91BEAF57C8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8451" y="5903452"/>
                <a:ext cx="272229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7" name="Rounded Rectangle 81">
                <a:extLst>
                  <a:ext uri="{FF2B5EF4-FFF2-40B4-BE49-F238E27FC236}">
                    <a16:creationId xmlns:a16="http://schemas.microsoft.com/office/drawing/2014/main" id="{54CCFF9E-2EE4-4494-87CE-EA03A85FAA76}"/>
                  </a:ext>
                </a:extLst>
              </p:cNvPr>
              <p:cNvSpPr/>
              <p:nvPr/>
            </p:nvSpPr>
            <p:spPr>
              <a:xfrm>
                <a:off x="4629114" y="5382376"/>
                <a:ext cx="663070" cy="1014119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  <a:prstDash val="lgDash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5A14FA8-D46B-4D92-816A-36738B0390F9}"/>
                  </a:ext>
                </a:extLst>
              </p:cNvPr>
              <p:cNvSpPr txBox="1"/>
              <p:nvPr/>
            </p:nvSpPr>
            <p:spPr>
              <a:xfrm>
                <a:off x="3188907" y="6157663"/>
                <a:ext cx="14245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Task Scheduler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2AF191F4-C174-4041-8411-0267ACCC0304}"/>
                  </a:ext>
                </a:extLst>
              </p:cNvPr>
              <p:cNvSpPr txBox="1"/>
              <p:nvPr/>
            </p:nvSpPr>
            <p:spPr>
              <a:xfrm>
                <a:off x="7005282" y="4400407"/>
                <a:ext cx="101185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Video </a:t>
                </a:r>
                <a:br>
                  <a:rPr lang="en-US" sz="1200" dirty="0"/>
                </a:br>
                <a:r>
                  <a:rPr lang="en-US" sz="1200" dirty="0"/>
                  <a:t>Merger &amp;</a:t>
                </a:r>
                <a:br>
                  <a:rPr lang="en-US" sz="1200" dirty="0"/>
                </a:br>
                <a:r>
                  <a:rPr lang="en-US" sz="1200" dirty="0"/>
                  <a:t>Output</a:t>
                </a:r>
                <a:br>
                  <a:rPr lang="en-US" sz="1200" dirty="0"/>
                </a:br>
                <a:r>
                  <a:rPr lang="en-US" sz="1200" dirty="0"/>
                  <a:t>Windows </a:t>
                </a:r>
              </a:p>
            </p:txBody>
          </p:sp>
          <p:cxnSp>
            <p:nvCxnSpPr>
              <p:cNvPr id="100" name="Elbow Connector 104">
                <a:extLst>
                  <a:ext uri="{FF2B5EF4-FFF2-40B4-BE49-F238E27FC236}">
                    <a16:creationId xmlns:a16="http://schemas.microsoft.com/office/drawing/2014/main" id="{0A07CB58-004B-4EC3-99E8-E601FD56918F}"/>
                  </a:ext>
                </a:extLst>
              </p:cNvPr>
              <p:cNvCxnSpPr>
                <a:cxnSpLocks/>
                <a:endCxn id="79" idx="2"/>
              </p:cNvCxnSpPr>
              <p:nvPr/>
            </p:nvCxnSpPr>
            <p:spPr>
              <a:xfrm flipV="1">
                <a:off x="5431234" y="5285351"/>
                <a:ext cx="1326302" cy="609719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Elbow Connector 107">
                <a:extLst>
                  <a:ext uri="{FF2B5EF4-FFF2-40B4-BE49-F238E27FC236}">
                    <a16:creationId xmlns:a16="http://schemas.microsoft.com/office/drawing/2014/main" id="{C5F9F47C-4824-478F-A9C4-D1C484D0EC54}"/>
                  </a:ext>
                </a:extLst>
              </p:cNvPr>
              <p:cNvCxnSpPr>
                <a:cxnSpLocks/>
                <a:stCxn id="78" idx="0"/>
                <a:endCxn id="70" idx="3"/>
              </p:cNvCxnSpPr>
              <p:nvPr/>
            </p:nvCxnSpPr>
            <p:spPr>
              <a:xfrm rot="16200000" flipV="1">
                <a:off x="6342887" y="3883587"/>
                <a:ext cx="512567" cy="295968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91540AB5-C46D-4049-B46E-BFD740DDB5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62812" y="3022624"/>
                <a:ext cx="0" cy="53825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2C4D5CCE-0C26-4C96-BB92-6D8D3F02C5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24643" y="3020385"/>
                <a:ext cx="1706" cy="540489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4DED0FE2-5255-40C0-BAE3-78B0018C4F69}"/>
                  </a:ext>
                </a:extLst>
              </p:cNvPr>
              <p:cNvSpPr txBox="1"/>
              <p:nvPr/>
            </p:nvSpPr>
            <p:spPr>
              <a:xfrm>
                <a:off x="4844577" y="1582537"/>
                <a:ext cx="134710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Viewers’ devices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DED0FE2-5255-40C0-BAE3-78B0018C4F69}"/>
                  </a:ext>
                </a:extLst>
              </p:cNvPr>
              <p:cNvSpPr txBox="1"/>
              <p:nvPr/>
            </p:nvSpPr>
            <p:spPr>
              <a:xfrm>
                <a:off x="766049" y="2516589"/>
                <a:ext cx="153013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Streaming provider</a:t>
                </a:r>
              </a:p>
            </p:txBody>
          </p: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3B1265FB-9B26-4DC7-BE7A-51E8144802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73982" y="2940880"/>
                <a:ext cx="1472" cy="615002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5F8C9BF5-CD9A-460F-BA3A-F84656AD5D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13414" y="3036261"/>
                <a:ext cx="4770" cy="476077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CD81C3-CAD3-47A6-8F6B-E53EED49CEA9}"/>
                  </a:ext>
                </a:extLst>
              </p:cNvPr>
              <p:cNvSpPr txBox="1"/>
              <p:nvPr/>
            </p:nvSpPr>
            <p:spPr>
              <a:xfrm>
                <a:off x="903515" y="3010952"/>
                <a:ext cx="1844726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Extended video processing service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EBD55389-E722-4FC5-9434-EE77E71F0882}"/>
                  </a:ext>
                </a:extLst>
              </p:cNvPr>
              <p:cNvSpPr txBox="1"/>
              <p:nvPr/>
            </p:nvSpPr>
            <p:spPr>
              <a:xfrm>
                <a:off x="2866603" y="3009499"/>
                <a:ext cx="123204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CVSE services</a:t>
                </a:r>
              </a:p>
            </p:txBody>
          </p:sp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DFC41C96-4D75-45CC-A893-681788510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707" y="3446540"/>
                <a:ext cx="721979" cy="721979"/>
              </a:xfrm>
              <a:prstGeom prst="rect">
                <a:avLst/>
              </a:prstGeom>
            </p:spPr>
          </p:pic>
          <p:cxnSp>
            <p:nvCxnSpPr>
              <p:cNvPr id="111" name="Connector: Elbow 88">
                <a:extLst>
                  <a:ext uri="{FF2B5EF4-FFF2-40B4-BE49-F238E27FC236}">
                    <a16:creationId xmlns:a16="http://schemas.microsoft.com/office/drawing/2014/main" id="{E2273779-3390-46EE-9AE7-AFA5BF75553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460901" y="5272714"/>
                <a:ext cx="380888" cy="367360"/>
              </a:xfrm>
              <a:prstGeom prst="bentConnector3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pic>
            <p:nvPicPr>
              <p:cNvPr id="112" name="Picture 2" descr="Image result for video streaming  icon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9912" y="2467412"/>
                <a:ext cx="720842" cy="5638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720D2320-E642-4D3E-BCB6-4C44851CB89E}"/>
                  </a:ext>
                </a:extLst>
              </p:cNvPr>
              <p:cNvSpPr txBox="1"/>
              <p:nvPr/>
            </p:nvSpPr>
            <p:spPr>
              <a:xfrm>
                <a:off x="4240011" y="6774981"/>
                <a:ext cx="11469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CVSE Core</a:t>
                </a:r>
              </a:p>
            </p:txBody>
          </p:sp>
        </p:grpSp>
        <p:sp>
          <p:nvSpPr>
            <p:cNvPr id="63" name="Bent-Up Arrow 62"/>
            <p:cNvSpPr/>
            <p:nvPr/>
          </p:nvSpPr>
          <p:spPr>
            <a:xfrm rot="16200000">
              <a:off x="4911432" y="1965156"/>
              <a:ext cx="699482" cy="442174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Bent-Up Arrow 63"/>
            <p:cNvSpPr/>
            <p:nvPr/>
          </p:nvSpPr>
          <p:spPr>
            <a:xfrm rot="10800000">
              <a:off x="2575454" y="1851256"/>
              <a:ext cx="860082" cy="616156"/>
            </a:xfrm>
            <a:prstGeom prst="bentUpArrow">
              <a:avLst>
                <a:gd name="adj1" fmla="val 25000"/>
                <a:gd name="adj2" fmla="val 23073"/>
                <a:gd name="adj3" fmla="val 303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CB661F3A-440C-4CF4-BFDC-A5A1C7072125}"/>
              </a:ext>
            </a:extLst>
          </p:cNvPr>
          <p:cNvSpPr txBox="1"/>
          <p:nvPr/>
        </p:nvSpPr>
        <p:spPr>
          <a:xfrm>
            <a:off x="1574661" y="627175"/>
            <a:ext cx="18447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Interactive Streaming Request</a:t>
            </a:r>
          </a:p>
        </p:txBody>
      </p:sp>
    </p:spTree>
    <p:extLst>
      <p:ext uri="{BB962C8B-B14F-4D97-AF65-F5344CB8AC3E}">
        <p14:creationId xmlns:p14="http://schemas.microsoft.com/office/powerpoint/2010/main" val="20830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" r="6546" b="12577"/>
          <a:stretch/>
        </p:blipFill>
        <p:spPr>
          <a:xfrm>
            <a:off x="6872139" y="1979630"/>
            <a:ext cx="2121031" cy="1621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on 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361" y="1555173"/>
            <a:ext cx="8130909" cy="4990174"/>
          </a:xfrm>
        </p:spPr>
        <p:txBody>
          <a:bodyPr>
            <a:noAutofit/>
          </a:bodyPr>
          <a:lstStyle/>
          <a:p>
            <a:r>
              <a:rPr lang="en-US" sz="3200" dirty="0"/>
              <a:t>Two approaches to offer interactive streaming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i="1" dirty="0"/>
              <a:t>Pre- processing (Caching)</a:t>
            </a:r>
            <a:endParaRPr lang="en-US" sz="32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i="1" dirty="0"/>
              <a:t>Re-process (on-demand processing)</a:t>
            </a:r>
          </a:p>
          <a:p>
            <a:pPr>
              <a:buSzPct val="100000"/>
            </a:pPr>
            <a:endParaRPr lang="en-US" sz="3800" dirty="0"/>
          </a:p>
          <a:p>
            <a:pPr>
              <a:buSzPct val="100000"/>
            </a:pPr>
            <a:r>
              <a:rPr lang="en-US" sz="3800" dirty="0"/>
              <a:t>Questions</a:t>
            </a:r>
            <a:r>
              <a:rPr lang="en-US" sz="4200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When to pre-process a video?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When to re-process a video?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How about </a:t>
            </a:r>
            <a:r>
              <a:rPr lang="en-US" i="1" dirty="0">
                <a:solidFill>
                  <a:srgbClr val="FF0000"/>
                </a:solidFill>
              </a:rPr>
              <a:t>partially pre-preprocess</a:t>
            </a:r>
            <a:r>
              <a:rPr lang="en-US" dirty="0"/>
              <a:t> videos?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448638" y="6481880"/>
            <a:ext cx="2133600" cy="365125"/>
          </a:xfrm>
        </p:spPr>
        <p:txBody>
          <a:bodyPr/>
          <a:lstStyle/>
          <a:p>
            <a:fld id="{054AD97A-EC02-4373-BBC7-B1B4C6D2D385}" type="slidenum">
              <a:rPr lang="en-US" smtClean="0"/>
              <a:t>107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7C52E1-E4BE-42D0-9C91-9F32E8DC9E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5" t="4047" r="8560" b="7172"/>
          <a:stretch/>
        </p:blipFill>
        <p:spPr>
          <a:xfrm>
            <a:off x="7711126" y="3789575"/>
            <a:ext cx="1282044" cy="230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8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4751"/>
            <a:ext cx="7886700" cy="994172"/>
          </a:xfrm>
        </p:spPr>
        <p:txBody>
          <a:bodyPr/>
          <a:lstStyle/>
          <a:p>
            <a:r>
              <a:rPr lang="en-US" dirty="0"/>
              <a:t>Intuitive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68" y="1807998"/>
            <a:ext cx="8670043" cy="4525963"/>
          </a:xfrm>
        </p:spPr>
        <p:txBody>
          <a:bodyPr/>
          <a:lstStyle/>
          <a:p>
            <a:r>
              <a:rPr lang="en-US" dirty="0"/>
              <a:t>Pre-process all </a:t>
            </a:r>
            <a:r>
              <a:rPr lang="en-US" b="1" i="1" dirty="0">
                <a:solidFill>
                  <a:srgbClr val="FF0000"/>
                </a:solidFill>
              </a:rPr>
              <a:t>hot </a:t>
            </a:r>
            <a:r>
              <a:rPr lang="en-US" i="1" dirty="0"/>
              <a:t>video services</a:t>
            </a:r>
          </a:p>
          <a:p>
            <a:endParaRPr lang="en-US" i="1" dirty="0"/>
          </a:p>
          <a:p>
            <a:r>
              <a:rPr lang="en-US" dirty="0"/>
              <a:t>Re-process all cold (non-hot) video services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108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927" y="3726601"/>
            <a:ext cx="1122423" cy="1650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3184" y="4340741"/>
            <a:ext cx="53279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BTW, what is a </a:t>
            </a:r>
            <a:r>
              <a:rPr lang="en-US" sz="3000" b="1" i="1" dirty="0">
                <a:solidFill>
                  <a:srgbClr val="FF0000"/>
                </a:solidFill>
              </a:rPr>
              <a:t>hot</a:t>
            </a:r>
            <a:r>
              <a:rPr lang="en-US" sz="3000" i="1" dirty="0"/>
              <a:t> video service</a:t>
            </a:r>
            <a:r>
              <a:rPr lang="en-US" sz="3000" dirty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0469" y="5175142"/>
            <a:ext cx="66733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 Is there any way to </a:t>
            </a:r>
            <a:r>
              <a:rPr lang="en-US" sz="3000" b="1" dirty="0">
                <a:solidFill>
                  <a:srgbClr val="FF0000"/>
                </a:solidFill>
              </a:rPr>
              <a:t>quantify </a:t>
            </a:r>
            <a:r>
              <a:rPr lang="en-US" sz="3000" dirty="0"/>
              <a:t>the</a:t>
            </a:r>
            <a:r>
              <a:rPr lang="en-US" sz="3000" b="1" dirty="0">
                <a:solidFill>
                  <a:srgbClr val="FF0000"/>
                </a:solidFill>
              </a:rPr>
              <a:t> hotness </a:t>
            </a:r>
          </a:p>
          <a:p>
            <a:pPr algn="ctr"/>
            <a:r>
              <a:rPr lang="en-US" sz="3000" dirty="0"/>
              <a:t>of a video streaming service?</a:t>
            </a:r>
          </a:p>
        </p:txBody>
      </p:sp>
    </p:spTree>
    <p:extLst>
      <p:ext uri="{BB962C8B-B14F-4D97-AF65-F5344CB8AC3E}">
        <p14:creationId xmlns:p14="http://schemas.microsoft.com/office/powerpoint/2010/main" val="204637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Definition of Hot Video Stream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9853"/>
            <a:ext cx="8338008" cy="4525963"/>
          </a:xfrm>
        </p:spPr>
        <p:txBody>
          <a:bodyPr>
            <a:noAutofit/>
          </a:bodyPr>
          <a:lstStyle/>
          <a:p>
            <a:pPr marL="171450" lvl="1">
              <a:spcBef>
                <a:spcPts val="750"/>
              </a:spcBef>
            </a:pPr>
            <a:r>
              <a:rPr lang="en-US" dirty="0"/>
              <a:t>We define a video as </a:t>
            </a:r>
            <a:r>
              <a:rPr lang="en-US" i="1" dirty="0">
                <a:solidFill>
                  <a:srgbClr val="FF0000"/>
                </a:solidFill>
              </a:rPr>
              <a:t>hot</a:t>
            </a:r>
            <a:r>
              <a:rPr lang="en-US" dirty="0"/>
              <a:t>, when it is worth to pre-processing it</a:t>
            </a:r>
          </a:p>
          <a:p>
            <a:pPr marL="342900" lvl="1" indent="0" algn="ctr">
              <a:buNone/>
            </a:pPr>
            <a:r>
              <a:rPr lang="en-US" sz="2400" b="1" i="1" dirty="0"/>
              <a:t>cost of pre-processing video service </a:t>
            </a:r>
            <a:r>
              <a:rPr lang="en-US" sz="2400" b="1" i="1" dirty="0" err="1"/>
              <a:t>i</a:t>
            </a:r>
            <a:r>
              <a:rPr lang="en-US" sz="2400" b="1" i="1" dirty="0"/>
              <a:t> </a:t>
            </a:r>
            <a:r>
              <a:rPr lang="en-US" sz="2400" b="1" i="1" dirty="0">
                <a:solidFill>
                  <a:srgbClr val="FF0000"/>
                </a:solidFill>
              </a:rPr>
              <a:t>≤</a:t>
            </a:r>
            <a:r>
              <a:rPr lang="en-US" sz="2400" b="1" i="1" dirty="0"/>
              <a:t> cost of re-processing it</a:t>
            </a:r>
          </a:p>
          <a:p>
            <a:pPr lvl="1"/>
            <a:endParaRPr lang="en-US" sz="2400" dirty="0"/>
          </a:p>
          <a:p>
            <a:r>
              <a:rPr lang="en-US" sz="2800" dirty="0"/>
              <a:t>We define cost-ratio for video </a:t>
            </a:r>
            <a:r>
              <a:rPr lang="en-US" sz="2800" i="1" dirty="0" err="1"/>
              <a:t>i</a:t>
            </a:r>
            <a:r>
              <a:rPr lang="en-US" sz="2800" dirty="0"/>
              <a:t> (</a:t>
            </a:r>
            <a:r>
              <a:rPr lang="en-US" sz="2800" i="1" dirty="0"/>
              <a:t>R</a:t>
            </a:r>
            <a:r>
              <a:rPr lang="en-US" sz="2800" i="1" baseline="-25000" dirty="0"/>
              <a:t>i</a:t>
            </a:r>
            <a:r>
              <a:rPr lang="en-US" sz="2800" dirty="0"/>
              <a:t>) as:</a:t>
            </a:r>
          </a:p>
          <a:p>
            <a:pPr marL="0" indent="0" algn="ctr">
              <a:buNone/>
            </a:pPr>
            <a:r>
              <a:rPr lang="en-US" sz="2800" i="1" dirty="0"/>
              <a:t>R</a:t>
            </a:r>
            <a:r>
              <a:rPr lang="en-US" sz="2800" i="1" baseline="-25000" dirty="0"/>
              <a:t>i </a:t>
            </a:r>
            <a:r>
              <a:rPr lang="en-US" sz="2800" i="1" dirty="0"/>
              <a:t>= (storage cost)</a:t>
            </a:r>
            <a:r>
              <a:rPr lang="en-US" sz="2800" i="1" baseline="-25000" dirty="0"/>
              <a:t> </a:t>
            </a:r>
            <a:r>
              <a:rPr lang="en-US" sz="2800" i="1" baseline="-25000" dirty="0" err="1"/>
              <a:t>i</a:t>
            </a:r>
            <a:r>
              <a:rPr lang="en-US" sz="2800" i="1" baseline="-25000" dirty="0"/>
              <a:t>  </a:t>
            </a:r>
            <a:r>
              <a:rPr lang="en-US" sz="2800" i="1" dirty="0"/>
              <a:t>/ [(transcoding cost)</a:t>
            </a:r>
            <a:r>
              <a:rPr lang="en-US" sz="2800" i="1" baseline="-25000" dirty="0"/>
              <a:t> </a:t>
            </a:r>
            <a:r>
              <a:rPr lang="en-US" sz="2800" i="1" baseline="-25000" dirty="0" err="1"/>
              <a:t>i</a:t>
            </a:r>
            <a:r>
              <a:rPr lang="en-US" sz="2800" i="1" baseline="-25000" dirty="0"/>
              <a:t> </a:t>
            </a:r>
            <a:r>
              <a:rPr lang="en-US" sz="2800" i="1" dirty="0"/>
              <a:t> .(views)</a:t>
            </a:r>
            <a:r>
              <a:rPr lang="en-US" sz="2800" i="1" baseline="-25000" dirty="0"/>
              <a:t> </a:t>
            </a:r>
            <a:r>
              <a:rPr lang="en-US" sz="2800" i="1" baseline="-25000" dirty="0" err="1"/>
              <a:t>i</a:t>
            </a:r>
            <a:r>
              <a:rPr lang="en-US" sz="2800" i="1" baseline="-25000" dirty="0"/>
              <a:t> </a:t>
            </a:r>
            <a:r>
              <a:rPr lang="en-US" sz="2800" i="1" dirty="0"/>
              <a:t>]</a:t>
            </a:r>
          </a:p>
          <a:p>
            <a:pPr marL="0" indent="0" algn="ctr">
              <a:buNone/>
            </a:pPr>
            <a:endParaRPr lang="en-US" sz="2800" i="1" dirty="0"/>
          </a:p>
          <a:p>
            <a:pPr algn="ctr"/>
            <a:r>
              <a:rPr lang="en-US" sz="2800" b="1" i="1" dirty="0"/>
              <a:t> A video is “</a:t>
            </a:r>
            <a:r>
              <a:rPr lang="en-US" sz="2800" b="1" i="1" dirty="0">
                <a:solidFill>
                  <a:srgbClr val="FF0000"/>
                </a:solidFill>
              </a:rPr>
              <a:t>hot</a:t>
            </a:r>
            <a:r>
              <a:rPr lang="en-US" sz="2800" b="1" i="1" dirty="0"/>
              <a:t>” if its cost-ratio ≤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04" y="2428256"/>
            <a:ext cx="1655891" cy="2695492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812" y="2474490"/>
            <a:ext cx="3146648" cy="2607503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829" y="2442355"/>
            <a:ext cx="2087608" cy="2537523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437" y="2442355"/>
            <a:ext cx="1191266" cy="253752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3703" y="2419006"/>
            <a:ext cx="930298" cy="2560872"/>
          </a:xfrm>
          <a:prstGeom prst="rect">
            <a:avLst/>
          </a:prstGeom>
        </p:spPr>
      </p:pic>
      <p:sp>
        <p:nvSpPr>
          <p:cNvPr id="115" name="Title 1"/>
          <p:cNvSpPr txBox="1">
            <a:spLocks/>
          </p:cNvSpPr>
          <p:nvPr/>
        </p:nvSpPr>
        <p:spPr>
          <a:xfrm>
            <a:off x="377169" y="338862"/>
            <a:ext cx="8430499" cy="743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>
              <a:spcBef>
                <a:spcPct val="0"/>
              </a:spcBef>
              <a:buNone/>
              <a:defRPr sz="4400" b="0" i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/>
              <a:t>How Video Streaming Works?</a:t>
            </a:r>
          </a:p>
        </p:txBody>
      </p:sp>
    </p:spTree>
    <p:extLst>
      <p:ext uri="{BB962C8B-B14F-4D97-AF65-F5344CB8AC3E}">
        <p14:creationId xmlns:p14="http://schemas.microsoft.com/office/powerpoint/2010/main" val="181568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7" y="287940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Quantifying Hotness of GOP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407" y="1560139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dirty="0"/>
              <a:t>Hotness of a video depends on the hotness of its GOPs</a:t>
            </a:r>
          </a:p>
          <a:p>
            <a:pPr lvl="1"/>
            <a:r>
              <a:rPr lang="en-US" sz="2400" dirty="0"/>
              <a:t>Cost-ratio for GOP </a:t>
            </a:r>
            <a:r>
              <a:rPr lang="en-US" sz="2400" i="1" dirty="0"/>
              <a:t>j of video</a:t>
            </a:r>
            <a:r>
              <a:rPr lang="en-US" sz="2400" dirty="0"/>
              <a:t> </a:t>
            </a:r>
            <a:r>
              <a:rPr lang="en-US" sz="2400" i="1" dirty="0" err="1"/>
              <a:t>i</a:t>
            </a:r>
            <a:r>
              <a:rPr lang="en-US" sz="2400" dirty="0"/>
              <a:t> (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ij</a:t>
            </a:r>
            <a:r>
              <a:rPr lang="en-US" sz="2400" dirty="0"/>
              <a:t>) as:</a:t>
            </a:r>
          </a:p>
          <a:p>
            <a:pPr lvl="1"/>
            <a:endParaRPr lang="en-US" sz="1600" dirty="0"/>
          </a:p>
          <a:p>
            <a:r>
              <a:rPr lang="en-US" sz="3200" dirty="0"/>
              <a:t>Hotness of GOP </a:t>
            </a:r>
            <a:r>
              <a:rPr lang="en-US" sz="3200" dirty="0" err="1"/>
              <a:t>G</a:t>
            </a:r>
            <a:r>
              <a:rPr lang="en-US" sz="3200" baseline="-25000" dirty="0" err="1"/>
              <a:t>ij</a:t>
            </a:r>
            <a:r>
              <a:rPr lang="en-US" sz="3200" baseline="-25000" dirty="0"/>
              <a:t> </a:t>
            </a:r>
            <a:r>
              <a:rPr lang="en-US" sz="3200" dirty="0"/>
              <a:t>is measured by:</a:t>
            </a:r>
          </a:p>
          <a:p>
            <a:endParaRPr lang="en-US" sz="3200" dirty="0"/>
          </a:p>
          <a:p>
            <a:r>
              <a:rPr lang="en-US" sz="3200" dirty="0"/>
              <a:t>Hotness of video </a:t>
            </a:r>
            <a:r>
              <a:rPr lang="en-US" sz="3200" i="1" dirty="0" err="1"/>
              <a:t>i</a:t>
            </a:r>
            <a:r>
              <a:rPr lang="en-US" sz="3200" dirty="0"/>
              <a:t> is measured by: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marL="0" indent="0" algn="ctr">
              <a:buNone/>
            </a:pPr>
            <a:endParaRPr lang="en-US" sz="3200" i="1" baseline="-25000" dirty="0"/>
          </a:p>
          <a:p>
            <a:pPr marL="0" indent="0" algn="ctr">
              <a:buNone/>
            </a:pPr>
            <a:endParaRPr lang="en-US" sz="3200" i="1" baseline="-25000" dirty="0"/>
          </a:p>
          <a:p>
            <a:pPr marL="0" indent="0" algn="ctr">
              <a:buNone/>
            </a:pPr>
            <a:endParaRPr lang="en-US" sz="3200" i="1" dirty="0"/>
          </a:p>
          <a:p>
            <a:pPr>
              <a:spcBef>
                <a:spcPts val="0"/>
              </a:spcBef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404507" y="6443772"/>
            <a:ext cx="2057400" cy="273844"/>
          </a:xfrm>
        </p:spPr>
        <p:txBody>
          <a:bodyPr/>
          <a:lstStyle/>
          <a:p>
            <a:fld id="{054AD97A-EC02-4373-BBC7-B1B4C6D2D385}" type="slidenum">
              <a:rPr lang="en-US" smtClean="0"/>
              <a:t>110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53" y="2317894"/>
            <a:ext cx="2184923" cy="836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1D3B13-5D29-4CBA-BB34-673393AD32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9" t="29621"/>
          <a:stretch/>
        </p:blipFill>
        <p:spPr>
          <a:xfrm>
            <a:off x="6117995" y="3705717"/>
            <a:ext cx="2907601" cy="11267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0DFD0A-FC30-4466-9233-21395F35D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5443646"/>
            <a:ext cx="2009543" cy="8212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2ED11F-7561-4102-B586-9DDDABA04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15" y="5704004"/>
            <a:ext cx="166687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49"/>
    </mc:Choice>
    <mc:Fallback xmlns="">
      <p:transition spd="slow" advTm="56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97" y="231920"/>
            <a:ext cx="7996605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Access Pattern to Video Streams</a:t>
            </a:r>
          </a:p>
        </p:txBody>
      </p:sp>
      <p:sp>
        <p:nvSpPr>
          <p:cNvPr id="6" name="Rectangle 5"/>
          <p:cNvSpPr/>
          <p:nvPr/>
        </p:nvSpPr>
        <p:spPr>
          <a:xfrm>
            <a:off x="5908283" y="1910526"/>
            <a:ext cx="980381" cy="77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37" y="2291781"/>
            <a:ext cx="2843432" cy="14943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78788" y="3847591"/>
            <a:ext cx="1534245" cy="22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Videos in repository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094079" y="2983984"/>
            <a:ext cx="1016028" cy="376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Number of views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111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9EA6EA7-7DF0-4849-A90A-BCFF7D038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93" y="1680920"/>
            <a:ext cx="8229600" cy="4525963"/>
          </a:xfrm>
        </p:spPr>
        <p:txBody>
          <a:bodyPr>
            <a:normAutofit/>
          </a:bodyPr>
          <a:lstStyle/>
          <a:p>
            <a:r>
              <a:rPr lang="en-US" sz="3200" dirty="0"/>
              <a:t>Repository level and GOP level access pattern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Within each video</a:t>
            </a:r>
          </a:p>
          <a:p>
            <a:pPr lvl="1"/>
            <a:r>
              <a:rPr lang="en-US" kern="0" dirty="0">
                <a:solidFill>
                  <a:sysClr val="windowText" lastClr="000000"/>
                </a:solidFill>
              </a:rPr>
              <a:t>We can estimate GOP view </a:t>
            </a:r>
            <a:br>
              <a:rPr lang="en-US" kern="0" dirty="0">
                <a:solidFill>
                  <a:sysClr val="windowText" lastClr="000000"/>
                </a:solidFill>
              </a:rPr>
            </a:br>
            <a:r>
              <a:rPr lang="en-US" kern="0" dirty="0">
                <a:solidFill>
                  <a:sysClr val="windowText" lastClr="000000"/>
                </a:solidFill>
              </a:rPr>
              <a:t>information using Power-Law 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>
                <a:solidFill>
                  <a:sysClr val="windowText" lastClr="000000"/>
                </a:solidFill>
              </a:rPr>
              <a:t>distribution</a:t>
            </a:r>
          </a:p>
          <a:p>
            <a:pPr lvl="1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5807C7-21B7-419D-9851-33E22DA806CB}"/>
              </a:ext>
            </a:extLst>
          </p:cNvPr>
          <p:cNvGrpSpPr/>
          <p:nvPr/>
        </p:nvGrpSpPr>
        <p:grpSpPr>
          <a:xfrm>
            <a:off x="5385476" y="2304189"/>
            <a:ext cx="3046017" cy="1751785"/>
            <a:chOff x="5988401" y="3000495"/>
            <a:chExt cx="3046017" cy="175178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F506E06-F854-4D09-AE14-017AE3557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637" y="3000495"/>
              <a:ext cx="2821781" cy="146446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BE3D42-6D3C-45A7-B07B-DF6856D94AC8}"/>
                </a:ext>
              </a:extLst>
            </p:cNvPr>
            <p:cNvSpPr txBox="1"/>
            <p:nvPr/>
          </p:nvSpPr>
          <p:spPr>
            <a:xfrm>
              <a:off x="6890779" y="4452198"/>
              <a:ext cx="151086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GOPs within  video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51A2219-165E-468F-8E60-457CCBA6E258}"/>
                </a:ext>
              </a:extLst>
            </p:cNvPr>
            <p:cNvSpPr txBox="1"/>
            <p:nvPr/>
          </p:nvSpPr>
          <p:spPr>
            <a:xfrm rot="16200000">
              <a:off x="5503429" y="3628388"/>
              <a:ext cx="12469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Number of views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6411A21-E284-4AF2-856F-5AB0291E7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73" y="4639044"/>
            <a:ext cx="2256616" cy="69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92"/>
    </mc:Choice>
    <mc:Fallback xmlns="">
      <p:transition spd="slow" advTm="29692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Cost of Pre-processing of a Video Stream Service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r>
                  <a:rPr lang="en-US" b="1" dirty="0"/>
                  <a:t>Cost of </a:t>
                </a:r>
                <a:r>
                  <a:rPr lang="en-US" b="1" dirty="0">
                    <a:solidFill>
                      <a:srgbClr val="FF0000"/>
                    </a:solidFill>
                  </a:rPr>
                  <a:t>pre-processing</a:t>
                </a:r>
                <a:r>
                  <a:rPr lang="en-US" b="1" dirty="0"/>
                  <a:t> </a:t>
                </a:r>
                <a:r>
                  <a:rPr lang="en-US" dirty="0"/>
                  <a:t>depends on GOP size and unit price: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Then, cost of pre-processing a video Stream is: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𝑖𝑗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81" t="-4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015" y="2867883"/>
            <a:ext cx="2150918" cy="662519"/>
          </a:xfrm>
          <a:prstGeom prst="rect">
            <a:avLst/>
          </a:prstGeom>
        </p:spPr>
      </p:pic>
      <p:sp>
        <p:nvSpPr>
          <p:cNvPr id="7" name="Rectangle: Rounded Corners 8"/>
          <p:cNvSpPr/>
          <p:nvPr/>
        </p:nvSpPr>
        <p:spPr>
          <a:xfrm>
            <a:off x="2385198" y="3016463"/>
            <a:ext cx="563045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Arrow Connector 7"/>
          <p:cNvCxnSpPr>
            <a:cxnSpLocks/>
            <a:stCxn id="7" idx="0"/>
          </p:cNvCxnSpPr>
          <p:nvPr/>
        </p:nvCxnSpPr>
        <p:spPr>
          <a:xfrm flipH="1" flipV="1">
            <a:off x="2666720" y="2573433"/>
            <a:ext cx="1" cy="44303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10"/>
          <p:cNvSpPr/>
          <p:nvPr/>
        </p:nvSpPr>
        <p:spPr>
          <a:xfrm>
            <a:off x="3771421" y="3016463"/>
            <a:ext cx="427481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2258455" y="2304105"/>
            <a:ext cx="224087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Pre-processing cost of GOP </a:t>
            </a:r>
            <a:r>
              <a:rPr lang="en-US" sz="1350" dirty="0" err="1"/>
              <a:t>i</a:t>
            </a:r>
            <a:r>
              <a:rPr lang="en-US" sz="1350" i="1" dirty="0" err="1"/>
              <a:t>j</a:t>
            </a:r>
            <a:r>
              <a:rPr lang="en-US" sz="1350" dirty="0"/>
              <a:t> </a:t>
            </a:r>
            <a:endParaRPr lang="en-US" sz="135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75008" y="3635245"/>
            <a:ext cx="11120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Size of GOP </a:t>
            </a:r>
            <a:r>
              <a:rPr lang="en-US" sz="1350" dirty="0" err="1"/>
              <a:t>ij</a:t>
            </a:r>
            <a:endParaRPr lang="en-US" sz="1350" i="1" dirty="0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3449666" y="3354024"/>
            <a:ext cx="0" cy="23845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27169" y="3116896"/>
            <a:ext cx="18608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Cloud storage unit price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4219133" y="3216370"/>
            <a:ext cx="563045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8"/>
          <p:cNvSpPr/>
          <p:nvPr/>
        </p:nvSpPr>
        <p:spPr>
          <a:xfrm flipH="1">
            <a:off x="3229762" y="3016463"/>
            <a:ext cx="406092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4260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/>
      <p:bldP spid="13" grpId="0"/>
      <p:bldP spid="15" grpId="0"/>
      <p:bldP spid="1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Cost of Re-Processing of a Video Stream Service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113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8167" y="1624954"/>
            <a:ext cx="68433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800" b="1" dirty="0"/>
              <a:t>Cost of </a:t>
            </a:r>
            <a:r>
              <a:rPr lang="en-US" sz="2800" b="1" dirty="0">
                <a:solidFill>
                  <a:srgbClr val="FF0000"/>
                </a:solidFill>
              </a:rPr>
              <a:t>re-processing</a:t>
            </a:r>
            <a:r>
              <a:rPr lang="en-US" sz="2800" b="1" dirty="0"/>
              <a:t> a GOP </a:t>
            </a:r>
            <a:r>
              <a:rPr lang="en-US" sz="2800" dirty="0"/>
              <a:t>depends on processing time and unit price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02" y="3263791"/>
            <a:ext cx="1905995" cy="611098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1817108" y="3431094"/>
            <a:ext cx="502457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Arrow Connector 8"/>
          <p:cNvCxnSpPr>
            <a:cxnSpLocks/>
            <a:stCxn id="8" idx="0"/>
          </p:cNvCxnSpPr>
          <p:nvPr/>
        </p:nvCxnSpPr>
        <p:spPr>
          <a:xfrm flipV="1">
            <a:off x="2068337" y="3008299"/>
            <a:ext cx="0" cy="42279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/>
          <p:cNvSpPr/>
          <p:nvPr/>
        </p:nvSpPr>
        <p:spPr>
          <a:xfrm>
            <a:off x="2631217" y="3415537"/>
            <a:ext cx="392942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: Rounded Corners 10"/>
          <p:cNvSpPr/>
          <p:nvPr/>
        </p:nvSpPr>
        <p:spPr>
          <a:xfrm>
            <a:off x="3208247" y="3415537"/>
            <a:ext cx="358396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2254786" y="3991109"/>
            <a:ext cx="2007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Cloud processing </a:t>
            </a:r>
            <a:br>
              <a:rPr lang="en-US" sz="2000" dirty="0"/>
            </a:br>
            <a:r>
              <a:rPr lang="en-US" sz="2000" dirty="0"/>
              <a:t>unit price</a:t>
            </a:r>
          </a:p>
        </p:txBody>
      </p:sp>
      <p:cxnSp>
        <p:nvCxnSpPr>
          <p:cNvPr id="14" name="Straight Arrow Connector 13"/>
          <p:cNvCxnSpPr>
            <a:cxnSpLocks/>
            <a:stCxn id="10" idx="2"/>
          </p:cNvCxnSpPr>
          <p:nvPr/>
        </p:nvCxnSpPr>
        <p:spPr>
          <a:xfrm flipH="1">
            <a:off x="2827688" y="3753098"/>
            <a:ext cx="1" cy="30071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3586875" y="3615444"/>
            <a:ext cx="563045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75708" y="2602141"/>
            <a:ext cx="3319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Re-transcoding cost of GOP </a:t>
            </a:r>
            <a:r>
              <a:rPr lang="en-US" sz="2000" dirty="0" err="1"/>
              <a:t>ij</a:t>
            </a:r>
            <a:r>
              <a:rPr lang="en-US" sz="2000" dirty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9920" y="3510295"/>
            <a:ext cx="25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Processing time of </a:t>
            </a:r>
            <a:r>
              <a:rPr lang="en-US" dirty="0" err="1"/>
              <a:t>GOPij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94242" y="4965633"/>
                <a:ext cx="7627494" cy="534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Cost of re-processing a video stream 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2400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>
                            <a:latin typeface="Cambria Math"/>
                          </a:rPr>
                          <m:t>𝑗</m:t>
                        </m:r>
                        <m:r>
                          <a:rPr lang="en-US" sz="2400" i="1">
                            <a:latin typeface="Cambria Math"/>
                          </a:rPr>
                          <m:t>=</m:t>
                        </m:r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2400" i="1">
                            <a:latin typeface="Cambria Math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</m:sub>
                        </m:sSub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42" y="4965633"/>
                <a:ext cx="7627494" cy="534826"/>
              </a:xfrm>
              <a:prstGeom prst="rect">
                <a:avLst/>
              </a:prstGeom>
              <a:blipFill>
                <a:blip r:embed="rId3"/>
                <a:stretch>
                  <a:fillRect l="-1119" t="-112644" b="-15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24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/>
      <p:bldP spid="16" grpId="0"/>
      <p:bldP spid="1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55" y="195909"/>
            <a:ext cx="8890045" cy="994172"/>
          </a:xfrm>
        </p:spPr>
        <p:txBody>
          <a:bodyPr>
            <a:normAutofit fontScale="90000"/>
          </a:bodyPr>
          <a:lstStyle/>
          <a:p>
            <a:pPr lvl="1" algn="ctr"/>
            <a:r>
              <a:rPr lang="en-US" sz="4000" kern="1200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Video Stream Access Pattern </a:t>
            </a:r>
            <a:r>
              <a:rPr lang="mr-IN" sz="4000" kern="1200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–</a:t>
            </a:r>
            <a:r>
              <a:rPr lang="en-US" sz="4000" kern="1200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  non Long Tail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396" y="1834115"/>
            <a:ext cx="4449853" cy="344379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3448338" y="2742628"/>
            <a:ext cx="1780054" cy="144815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080710" y="3620258"/>
            <a:ext cx="914219" cy="80415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0695" y="5656351"/>
            <a:ext cx="2057400" cy="273844"/>
          </a:xfrm>
        </p:spPr>
        <p:txBody>
          <a:bodyPr/>
          <a:lstStyle/>
          <a:p>
            <a:fld id="{054AD97A-EC02-4373-BBC7-B1B4C6D2D385}" type="slidenum">
              <a:rPr lang="en-US" smtClean="0"/>
              <a:t>114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56" y="1767286"/>
            <a:ext cx="2950927" cy="166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4" y="3620259"/>
            <a:ext cx="3002638" cy="208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38" y="1247868"/>
            <a:ext cx="2178569" cy="1494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930" y="2705377"/>
            <a:ext cx="2261993" cy="124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5215450" y="2510511"/>
            <a:ext cx="927161" cy="168027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570812" y="4192498"/>
            <a:ext cx="1652720" cy="215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74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16"/>
    </mc:Choice>
    <mc:Fallback xmlns="">
      <p:transition spd="slow" advTm="44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GOP-Based Hotness Heuristic (GBH)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23476"/>
            <a:ext cx="4063165" cy="38226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85126" y="3556542"/>
            <a:ext cx="3515811" cy="1267931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600937" y="4190507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21461" y="4052007"/>
            <a:ext cx="304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Calculate hotness of each GOP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85126" y="4824473"/>
            <a:ext cx="3064398" cy="307654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149523" y="4971924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30155" y="4862344"/>
            <a:ext cx="247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Pre-transcode  hot GOPs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08443" y="5344335"/>
            <a:ext cx="3064398" cy="262567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072842" y="5451349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93366" y="5312849"/>
            <a:ext cx="268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Re-transcode non hot GOP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276407" y="6400058"/>
            <a:ext cx="2133600" cy="365125"/>
          </a:xfrm>
        </p:spPr>
        <p:txBody>
          <a:bodyPr/>
          <a:lstStyle/>
          <a:p>
            <a:fld id="{054AD97A-EC02-4373-BBC7-B1B4C6D2D385}" type="slidenum">
              <a:rPr lang="en-US" smtClean="0"/>
              <a:t>115</a:t>
            </a:fld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233111" y="2298773"/>
            <a:ext cx="2326511" cy="1110317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559622" y="2741504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43207" y="2079107"/>
            <a:ext cx="13108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GOP information in each video and cloud price </a:t>
            </a:r>
          </a:p>
        </p:txBody>
      </p:sp>
    </p:spTree>
    <p:extLst>
      <p:ext uri="{BB962C8B-B14F-4D97-AF65-F5344CB8AC3E}">
        <p14:creationId xmlns:p14="http://schemas.microsoft.com/office/powerpoint/2010/main" val="31064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10" grpId="0"/>
      <p:bldP spid="11" grpId="0" animBg="1"/>
      <p:bldP spid="13" grpId="0"/>
      <p:bldP spid="14" grpId="0" animBg="1"/>
      <p:bldP spid="16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56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Pre-Processing 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VLT: Video Level Transcoding</a:t>
            </a:r>
          </a:p>
          <a:p>
            <a:pPr lvl="1"/>
            <a:r>
              <a:rPr lang="en-US" dirty="0"/>
              <a:t>Either store or re-transcode full video</a:t>
            </a:r>
          </a:p>
          <a:p>
            <a:pPr lvl="1"/>
            <a:r>
              <a:rPr lang="en-US" dirty="0"/>
              <a:t>Predicting based on the usage</a:t>
            </a:r>
          </a:p>
          <a:p>
            <a:pPr lvl="1"/>
            <a:endParaRPr lang="en-US" sz="1700" dirty="0"/>
          </a:p>
          <a:p>
            <a:r>
              <a:rPr lang="en-US" dirty="0"/>
              <a:t>VBH : Video Based Hotness</a:t>
            </a:r>
            <a:endParaRPr lang="en-US" sz="1400" dirty="0"/>
          </a:p>
          <a:p>
            <a:endParaRPr lang="en-US" sz="1600" dirty="0"/>
          </a:p>
          <a:p>
            <a:r>
              <a:rPr lang="en-US" dirty="0" err="1"/>
              <a:t>GBTh</a:t>
            </a:r>
            <a:r>
              <a:rPr lang="en-US" dirty="0"/>
              <a:t>: GOP Based Threshold </a:t>
            </a:r>
          </a:p>
          <a:p>
            <a:pPr lvl="1"/>
            <a:r>
              <a:rPr lang="en-US" dirty="0"/>
              <a:t>Traverse from the beginning until cost ratio is &gt; 1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dirty="0"/>
              <a:t>GBH: GOP Based Hotness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6342426"/>
            <a:ext cx="2133600" cy="365125"/>
          </a:xfrm>
        </p:spPr>
        <p:txBody>
          <a:bodyPr/>
          <a:lstStyle/>
          <a:p>
            <a:fld id="{054AD97A-EC02-4373-BBC7-B1B4C6D2D385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44022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Impact of Changing Percentage of Hot Videos in a Repository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852" y="5337380"/>
            <a:ext cx="8636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2000" dirty="0"/>
              <a:t>GBH outperforms other methods  and reduces the cost by up to 15%</a:t>
            </a:r>
          </a:p>
          <a:p>
            <a:pPr marL="257175" indent="-257175">
              <a:buFont typeface="Arial" charset="0"/>
              <a:buChar char="•"/>
            </a:pPr>
            <a:r>
              <a:rPr lang="en-US" sz="2000" dirty="0"/>
              <a:t>By increasing hot videos, the outperformance decreases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671116" y="6431361"/>
            <a:ext cx="2133600" cy="365125"/>
          </a:xfrm>
        </p:spPr>
        <p:txBody>
          <a:bodyPr/>
          <a:lstStyle/>
          <a:p>
            <a:fld id="{054AD97A-EC02-4373-BBC7-B1B4C6D2D385}" type="slidenum">
              <a:rPr lang="en-US" smtClean="0"/>
              <a:t>117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18" y="1534511"/>
            <a:ext cx="7586597" cy="368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4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74"/>
    </mc:Choice>
    <mc:Fallback xmlns="">
      <p:transition spd="slow" advTm="81574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002" y="0"/>
            <a:ext cx="8204348" cy="1443574"/>
          </a:xfrm>
        </p:spPr>
        <p:txBody>
          <a:bodyPr>
            <a:noAutofit/>
          </a:bodyPr>
          <a:lstStyle/>
          <a:p>
            <a:r>
              <a:rPr lang="en-US" sz="2700" dirty="0"/>
              <a:t>Impact of Increasing Non-Long-Tail Video Streams in a Repository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194" y="5169785"/>
            <a:ext cx="8323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2000" dirty="0">
                <a:latin typeface=""/>
              </a:rPr>
              <a:t> </a:t>
            </a:r>
            <a:r>
              <a:rPr lang="en-US" sz="2400" dirty="0">
                <a:latin typeface="+mj-lt"/>
              </a:rPr>
              <a:t>GBH has the least increase in the incurred cost when compared with other methods.</a:t>
            </a:r>
          </a:p>
          <a:p>
            <a:pPr marL="214313" indent="-214313">
              <a:buFont typeface="Arial" charset="0"/>
              <a:buChar char="•"/>
            </a:pPr>
            <a:r>
              <a:rPr lang="en-US" sz="2400" dirty="0">
                <a:latin typeface="+mj-lt"/>
              </a:rPr>
              <a:t>At 0: VBH, </a:t>
            </a:r>
            <a:r>
              <a:rPr lang="en-US" sz="2400" dirty="0" err="1">
                <a:latin typeface="+mj-lt"/>
              </a:rPr>
              <a:t>GBTh</a:t>
            </a:r>
            <a:r>
              <a:rPr lang="en-US" sz="2400" dirty="0">
                <a:latin typeface="+mj-lt"/>
              </a:rPr>
              <a:t>, and GBH perform equally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505200" y="6492875"/>
            <a:ext cx="2133600" cy="365125"/>
          </a:xfrm>
        </p:spPr>
        <p:txBody>
          <a:bodyPr/>
          <a:lstStyle/>
          <a:p>
            <a:fld id="{054AD97A-EC02-4373-BBC7-B1B4C6D2D385}" type="slidenum">
              <a:rPr lang="en-US" smtClean="0"/>
              <a:t>118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2" y="1443574"/>
            <a:ext cx="7493439" cy="337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4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01"/>
    </mc:Choice>
    <mc:Fallback xmlns="">
      <p:transition spd="slow" advTm="41301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0050" indent="-400050"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800" dirty="0"/>
              <a:t>Mahmoud </a:t>
            </a:r>
            <a:r>
              <a:rPr lang="en-US" sz="1800" dirty="0" err="1"/>
              <a:t>Darwich</a:t>
            </a:r>
            <a:r>
              <a:rPr lang="en-US" sz="1800" dirty="0"/>
              <a:t>, </a:t>
            </a:r>
            <a:r>
              <a:rPr lang="en-US" sz="1800" dirty="0" err="1"/>
              <a:t>Ege</a:t>
            </a:r>
            <a:r>
              <a:rPr lang="en-US" sz="1800" dirty="0"/>
              <a:t> </a:t>
            </a:r>
            <a:r>
              <a:rPr lang="en-US" sz="1800" dirty="0" err="1"/>
              <a:t>Beyazit</a:t>
            </a:r>
            <a:r>
              <a:rPr lang="en-US" sz="1800" dirty="0"/>
              <a:t>, Mohsen Amini Salehi, </a:t>
            </a:r>
            <a:r>
              <a:rPr lang="en-US" sz="1800" dirty="0" err="1"/>
              <a:t>Magdy</a:t>
            </a:r>
            <a:r>
              <a:rPr lang="en-US" sz="1800" dirty="0"/>
              <a:t> </a:t>
            </a:r>
            <a:r>
              <a:rPr lang="en-US" sz="1800" dirty="0" err="1"/>
              <a:t>Bayoumi</a:t>
            </a:r>
            <a:r>
              <a:rPr lang="en-US" sz="1800" dirty="0"/>
              <a:t>, </a:t>
            </a:r>
            <a:r>
              <a:rPr lang="en-US" sz="1800" dirty="0">
                <a:solidFill>
                  <a:srgbClr val="4F81BD"/>
                </a:solidFill>
              </a:rPr>
              <a:t>Cost Efficient Repository Management for Cloud-Based On-Demand Video Streaming</a:t>
            </a:r>
            <a:r>
              <a:rPr lang="en-US" sz="1800" dirty="0"/>
              <a:t>, in Proceedings of the 5th IEEE International Conference on Mobile Cloud Computing, Services, and Engineering (IEEE Mobile Cloud ’17), San Francisco, USA, Apr. 2017</a:t>
            </a:r>
            <a:r>
              <a:rPr lang="en-US" sz="1800" dirty="0">
                <a:solidFill>
                  <a:srgbClr val="000000"/>
                </a:solidFill>
              </a:rPr>
              <a:t>  </a:t>
            </a:r>
          </a:p>
          <a:p>
            <a:pPr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800" dirty="0"/>
              <a:t>Mahmoud </a:t>
            </a:r>
            <a:r>
              <a:rPr lang="en-US" sz="1800" dirty="0" err="1"/>
              <a:t>Darwich</a:t>
            </a:r>
            <a:r>
              <a:rPr lang="en-US" sz="1800" dirty="0"/>
              <a:t>, Mohsen Amini Salehi, </a:t>
            </a:r>
            <a:r>
              <a:rPr lang="en-US" sz="1800" dirty="0" err="1"/>
              <a:t>Ege</a:t>
            </a:r>
            <a:r>
              <a:rPr lang="en-US" sz="1800" dirty="0"/>
              <a:t> </a:t>
            </a:r>
            <a:r>
              <a:rPr lang="en-US" sz="1800" dirty="0" err="1"/>
              <a:t>Beyazit</a:t>
            </a:r>
            <a:r>
              <a:rPr lang="en-US" sz="1800" dirty="0"/>
              <a:t>, </a:t>
            </a:r>
            <a:r>
              <a:rPr lang="en-US" sz="1800" dirty="0" err="1"/>
              <a:t>Magdi</a:t>
            </a:r>
            <a:r>
              <a:rPr lang="en-US" sz="1800" dirty="0"/>
              <a:t> </a:t>
            </a:r>
            <a:r>
              <a:rPr lang="en-US" sz="1800" dirty="0" err="1"/>
              <a:t>Bayoumi</a:t>
            </a:r>
            <a:r>
              <a:rPr lang="en-US" sz="1800" dirty="0"/>
              <a:t>. </a:t>
            </a:r>
            <a:r>
              <a:rPr lang="en-US" sz="1800" dirty="0">
                <a:solidFill>
                  <a:srgbClr val="4F81BD"/>
                </a:solidFill>
              </a:rPr>
              <a:t>Cost Efﬁcient Cloud-Based Video Streaming Based on Quantifying Video Stream Hotness</a:t>
            </a:r>
            <a:r>
              <a:rPr lang="en-US" sz="1800" b="1" dirty="0"/>
              <a:t>, </a:t>
            </a:r>
            <a:r>
              <a:rPr lang="en-US" sz="1800" u="sng" dirty="0"/>
              <a:t>Submitted</a:t>
            </a:r>
            <a:r>
              <a:rPr lang="en-US" sz="1800" dirty="0"/>
              <a:t> to The Computer Journal, Sep. 2017</a:t>
            </a:r>
            <a:r>
              <a:rPr lang="en-US" sz="1800" dirty="0">
                <a:solidFill>
                  <a:srgbClr val="000000"/>
                </a:solidFill>
              </a:rPr>
              <a:t>. </a:t>
            </a:r>
          </a:p>
          <a:p>
            <a:pPr marL="0" indent="0">
              <a:buNone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00050" indent="-400050">
              <a:buFont typeface="Wingdings" charset="2"/>
              <a:buChar char="§"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00050" indent="-400050">
              <a:buFont typeface="Wingdings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6368461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868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Segment Video?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56308" y="1748933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1</a:t>
            </a:r>
          </a:p>
        </p:txBody>
      </p:sp>
      <p:sp>
        <p:nvSpPr>
          <p:cNvPr id="8" name="Rectangle 7"/>
          <p:cNvSpPr/>
          <p:nvPr/>
        </p:nvSpPr>
        <p:spPr>
          <a:xfrm>
            <a:off x="2779944" y="1748933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2</a:t>
            </a:r>
          </a:p>
        </p:txBody>
      </p:sp>
      <p:sp>
        <p:nvSpPr>
          <p:cNvPr id="9" name="Rectangle 8"/>
          <p:cNvSpPr/>
          <p:nvPr/>
        </p:nvSpPr>
        <p:spPr>
          <a:xfrm>
            <a:off x="3703580" y="1751242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3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27216" y="1751242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50852" y="1751242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5</a:t>
            </a:r>
          </a:p>
        </p:txBody>
      </p:sp>
      <p:pic>
        <p:nvPicPr>
          <p:cNvPr id="12" name="Picture 11" descr="video-produ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9774">
            <a:off x="6472616" y="1596635"/>
            <a:ext cx="736789" cy="7367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18125" y="2550125"/>
            <a:ext cx="1304637" cy="300182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Header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22761" y="2547816"/>
            <a:ext cx="796637" cy="300182"/>
          </a:xfrm>
          <a:prstGeom prst="rect">
            <a:avLst/>
          </a:prstGeom>
          <a:solidFill>
            <a:srgbClr val="F7964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GOP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19398" y="2550125"/>
            <a:ext cx="773547" cy="300182"/>
          </a:xfrm>
          <a:prstGeom prst="rect">
            <a:avLst/>
          </a:prstGeom>
          <a:solidFill>
            <a:srgbClr val="F7964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GOP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92945" y="2550125"/>
            <a:ext cx="768929" cy="300182"/>
          </a:xfrm>
          <a:prstGeom prst="rect">
            <a:avLst/>
          </a:prstGeom>
          <a:solidFill>
            <a:srgbClr val="F7964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GOP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04149" y="2432424"/>
            <a:ext cx="4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…..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318125" y="2051424"/>
            <a:ext cx="461819" cy="413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03580" y="2051424"/>
            <a:ext cx="2570421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95217" y="3372161"/>
            <a:ext cx="1425863" cy="300182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GOP Header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21079" y="3369852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28056" y="3372161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P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26375" y="3372161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P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24694" y="3372161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23013" y="3369852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98242" y="3231432"/>
            <a:ext cx="4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…..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2595217" y="2850307"/>
            <a:ext cx="1027546" cy="413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419398" y="2882634"/>
            <a:ext cx="190432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/>
          <p:cNvGraphicFramePr>
            <a:graphicFrameLocks noGrp="1"/>
          </p:cNvGraphicFramePr>
          <p:nvPr>
            <p:extLst/>
          </p:nvPr>
        </p:nvGraphicFramePr>
        <p:xfrm>
          <a:off x="3276396" y="4265837"/>
          <a:ext cx="2439776" cy="195118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04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3898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30" name="Straight Connector 29"/>
          <p:cNvCxnSpPr/>
          <p:nvPr/>
        </p:nvCxnSpPr>
        <p:spPr>
          <a:xfrm>
            <a:off x="4430961" y="3672343"/>
            <a:ext cx="1285211" cy="5011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76396" y="3672343"/>
            <a:ext cx="744684" cy="5011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550852" y="4646842"/>
            <a:ext cx="688110" cy="3270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12587" y="4973911"/>
            <a:ext cx="1445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Macroblock</a:t>
            </a:r>
            <a:r>
              <a:rPr lang="en-US" sz="1400" dirty="0"/>
              <a:t> (MB)</a:t>
            </a:r>
          </a:p>
        </p:txBody>
      </p:sp>
    </p:spTree>
    <p:extLst>
      <p:ext uri="{BB962C8B-B14F-4D97-AF65-F5344CB8AC3E}">
        <p14:creationId xmlns:p14="http://schemas.microsoft.com/office/powerpoint/2010/main" val="120009146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3543300" y="6463499"/>
            <a:ext cx="2057400" cy="365125"/>
          </a:xfrm>
        </p:spPr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120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5865" y="1956947"/>
            <a:ext cx="7595798" cy="238645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Challenge #2:</a:t>
            </a:r>
          </a:p>
          <a:p>
            <a:r>
              <a:rPr lang="en-US" dirty="0"/>
              <a:t>How to achieve </a:t>
            </a:r>
            <a:r>
              <a:rPr lang="en-US" dirty="0">
                <a:solidFill>
                  <a:srgbClr val="FF0000"/>
                </a:solidFill>
              </a:rPr>
              <a:t>low-latency</a:t>
            </a:r>
            <a:r>
              <a:rPr lang="en-US" dirty="0"/>
              <a:t> interactive video streaming while independent of viewers’ location?</a:t>
            </a:r>
          </a:p>
        </p:txBody>
      </p:sp>
    </p:spTree>
    <p:extLst>
      <p:ext uri="{BB962C8B-B14F-4D97-AF65-F5344CB8AC3E}">
        <p14:creationId xmlns:p14="http://schemas.microsoft.com/office/powerpoint/2010/main" val="282667758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34EF2-67A6-4525-8FFD-EA942E82D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Concerns When Using Clouds for Interactive Video Streaming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30BBF-0407-4C4B-82AB-E2560D398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784350"/>
            <a:ext cx="8414657" cy="4525963"/>
          </a:xfrm>
        </p:spPr>
        <p:txBody>
          <a:bodyPr>
            <a:normAutofit/>
          </a:bodyPr>
          <a:lstStyle/>
          <a:p>
            <a:r>
              <a:rPr lang="en-US" dirty="0"/>
              <a:t>Centrally located clouds causes latency, especially in distant areas</a:t>
            </a:r>
          </a:p>
          <a:p>
            <a:pPr lvl="1"/>
            <a:endParaRPr lang="en-US" dirty="0"/>
          </a:p>
          <a:p>
            <a:r>
              <a:rPr lang="en-US" dirty="0"/>
              <a:t>To address this challenge, we </a:t>
            </a:r>
            <a:r>
              <a:rPr lang="en-US" dirty="0" err="1"/>
              <a:t>develope</a:t>
            </a:r>
            <a:r>
              <a:rPr lang="en-US" dirty="0"/>
              <a:t> F-FDN (Federated-Fog Delivery Networks)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9E6FC-0882-4F7A-80E7-2A973673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75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B83A0-CFB7-4A91-852D-EA8DB5F00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Netflix CDN Infrastructure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2A8A9-8DA2-4207-ACB8-8739EE33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4CCC832-77CC-4F6B-9854-BC58D59E3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35" y="1653369"/>
            <a:ext cx="6721151" cy="47002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6116BD-D55C-44B2-BB51-92FB96E017DB}"/>
              </a:ext>
            </a:extLst>
          </p:cNvPr>
          <p:cNvSpPr txBox="1"/>
          <p:nvPr/>
        </p:nvSpPr>
        <p:spPr>
          <a:xfrm>
            <a:off x="5627136" y="1653369"/>
            <a:ext cx="2000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OCA servers circa 2016</a:t>
            </a:r>
          </a:p>
        </p:txBody>
      </p:sp>
    </p:spTree>
    <p:extLst>
      <p:ext uri="{BB962C8B-B14F-4D97-AF65-F5344CB8AC3E}">
        <p14:creationId xmlns:p14="http://schemas.microsoft.com/office/powerpoint/2010/main" val="285197844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AE794-95CD-4C27-9B8C-E0EE7657E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Limitations of Existing CDN Platforms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832EF-12D1-4E77-ACA7-5F990B754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Edge servers</a:t>
            </a:r>
          </a:p>
          <a:p>
            <a:pPr lvl="1"/>
            <a:r>
              <a:rPr lang="en-US" dirty="0"/>
              <a:t>File transfer</a:t>
            </a:r>
          </a:p>
          <a:p>
            <a:pPr lvl="1"/>
            <a:r>
              <a:rPr lang="en-US" dirty="0"/>
              <a:t>File caching</a:t>
            </a:r>
          </a:p>
          <a:p>
            <a:pPr lvl="1"/>
            <a:r>
              <a:rPr lang="en-US" dirty="0"/>
              <a:t>Only caches entire video (0-1)</a:t>
            </a:r>
          </a:p>
          <a:p>
            <a:pPr lvl="1"/>
            <a:r>
              <a:rPr lang="en-US" dirty="0"/>
              <a:t>No processing is performed at edge</a:t>
            </a:r>
          </a:p>
          <a:p>
            <a:pPr lvl="1"/>
            <a:r>
              <a:rPr lang="en-US" dirty="0"/>
              <a:t>Entire video streamed is delivered from the same edge server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0C988-7083-4867-9D90-F4EE7E54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460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E36A5-0BFE-4D7D-B935-7E0F05E3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Federated: Fog Delivery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90900-8BAE-430E-BF57-C1490A105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 processing at edge level through CVSE deployment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Provide partial video caching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Leverage neighboring FDN cached contents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5D662-9DF7-4E57-8EAC-BC16AA53D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86596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A close up of a map&#10;&#10;Description generated with high confidence">
            <a:extLst>
              <a:ext uri="{FF2B5EF4-FFF2-40B4-BE49-F238E27FC236}">
                <a16:creationId xmlns:a16="http://schemas.microsoft.com/office/drawing/2014/main" id="{DC2F2A1C-57A8-4E79-80DC-06BCCF912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0" y="1641218"/>
            <a:ext cx="7885646" cy="4842158"/>
          </a:xfrm>
          <a:prstGeom prst="rect">
            <a:avLst/>
          </a:prstGeom>
        </p:spPr>
      </p:pic>
      <p:pic>
        <p:nvPicPr>
          <p:cNvPr id="58" name="Picture 57" descr="VPC-Internet-Gateway.png">
            <a:extLst>
              <a:ext uri="{FF2B5EF4-FFF2-40B4-BE49-F238E27FC236}">
                <a16:creationId xmlns:a16="http://schemas.microsoft.com/office/drawing/2014/main" id="{9BC4E01D-CEC0-4754-9FD8-D1DEC671F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673" y="3125357"/>
            <a:ext cx="993422" cy="9934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Connector: Curved 89">
            <a:extLst>
              <a:ext uri="{FF2B5EF4-FFF2-40B4-BE49-F238E27FC236}">
                <a16:creationId xmlns:a16="http://schemas.microsoft.com/office/drawing/2014/main" id="{8692C519-F49E-4508-9368-113FD3609618}"/>
              </a:ext>
            </a:extLst>
          </p:cNvPr>
          <p:cNvCxnSpPr>
            <a:cxnSpLocks/>
          </p:cNvCxnSpPr>
          <p:nvPr/>
        </p:nvCxnSpPr>
        <p:spPr>
          <a:xfrm rot="5400000">
            <a:off x="4835068" y="2826398"/>
            <a:ext cx="182933" cy="9525"/>
          </a:xfrm>
          <a:prstGeom prst="curvedConnector3">
            <a:avLst>
              <a:gd name="adj1" fmla="val 72721"/>
            </a:avLst>
          </a:prstGeom>
          <a:ln w="635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4" name="Picture 113">
            <a:extLst>
              <a:ext uri="{FF2B5EF4-FFF2-40B4-BE49-F238E27FC236}">
                <a16:creationId xmlns:a16="http://schemas.microsoft.com/office/drawing/2014/main" id="{2B5FCEED-B579-4C35-8A34-585991FA6D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09" y="2422772"/>
            <a:ext cx="257159" cy="24858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30000"/>
              </a:schemeClr>
            </a:glow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pic>
        <p:nvPicPr>
          <p:cNvPr id="115" name="Picture 114" descr="CloudFront-Edge-Location.png">
            <a:extLst>
              <a:ext uri="{FF2B5EF4-FFF2-40B4-BE49-F238E27FC236}">
                <a16:creationId xmlns:a16="http://schemas.microsoft.com/office/drawing/2014/main" id="{B7F0D967-9A3B-400D-883D-89B8BD821D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29" y="2215103"/>
            <a:ext cx="548640" cy="548640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  <p:pic>
        <p:nvPicPr>
          <p:cNvPr id="116" name="Picture 115" descr="CloudFront-Edge-Location.png">
            <a:extLst>
              <a:ext uri="{FF2B5EF4-FFF2-40B4-BE49-F238E27FC236}">
                <a16:creationId xmlns:a16="http://schemas.microsoft.com/office/drawing/2014/main" id="{4D9B8ED5-5F56-4C13-BAFD-D0A6E0ACEE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57" y="4852652"/>
            <a:ext cx="548640" cy="548640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  <p:pic>
        <p:nvPicPr>
          <p:cNvPr id="117" name="Picture 116" descr="CloudFront-Edge-Location.png">
            <a:extLst>
              <a:ext uri="{FF2B5EF4-FFF2-40B4-BE49-F238E27FC236}">
                <a16:creationId xmlns:a16="http://schemas.microsoft.com/office/drawing/2014/main" id="{28DC1B73-FF23-45CB-A927-B7CC4B32EA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904" y="3600681"/>
            <a:ext cx="548640" cy="548640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  <p:pic>
        <p:nvPicPr>
          <p:cNvPr id="118" name="Picture 117" descr="CloudFront-Edge-Location.png">
            <a:extLst>
              <a:ext uri="{FF2B5EF4-FFF2-40B4-BE49-F238E27FC236}">
                <a16:creationId xmlns:a16="http://schemas.microsoft.com/office/drawing/2014/main" id="{47B0EEDD-F3DB-48F8-9840-049A465647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1" y="3800859"/>
            <a:ext cx="548640" cy="548640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  <p:pic>
        <p:nvPicPr>
          <p:cNvPr id="119" name="Picture 118" descr="CloudFront-Edge-Location.png">
            <a:extLst>
              <a:ext uri="{FF2B5EF4-FFF2-40B4-BE49-F238E27FC236}">
                <a16:creationId xmlns:a16="http://schemas.microsoft.com/office/drawing/2014/main" id="{DB6D6628-D73C-464C-B6B8-A03A6C26A8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012" y="1984812"/>
            <a:ext cx="548640" cy="548640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  <p:pic>
        <p:nvPicPr>
          <p:cNvPr id="120" name="Picture 119" descr="CloudFront-Edge-Location.png">
            <a:extLst>
              <a:ext uri="{FF2B5EF4-FFF2-40B4-BE49-F238E27FC236}">
                <a16:creationId xmlns:a16="http://schemas.microsoft.com/office/drawing/2014/main" id="{6F2B6A36-33E1-40DF-9066-8F863BD735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204" y="2460797"/>
            <a:ext cx="548640" cy="548640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6EF27457-C2B8-4C34-AF2F-08F444FE428E}"/>
              </a:ext>
            </a:extLst>
          </p:cNvPr>
          <p:cNvSpPr/>
          <p:nvPr/>
        </p:nvSpPr>
        <p:spPr>
          <a:xfrm>
            <a:off x="5182576" y="2530699"/>
            <a:ext cx="872837" cy="790043"/>
          </a:xfrm>
          <a:custGeom>
            <a:avLst/>
            <a:gdLst>
              <a:gd name="connsiteX0" fmla="*/ 1163782 w 1163782"/>
              <a:gd name="connsiteY0" fmla="*/ 1053390 h 1053390"/>
              <a:gd name="connsiteX1" fmla="*/ 960582 w 1163782"/>
              <a:gd name="connsiteY1" fmla="*/ 702408 h 1053390"/>
              <a:gd name="connsiteX2" fmla="*/ 665018 w 1163782"/>
              <a:gd name="connsiteY2" fmla="*/ 277535 h 1053390"/>
              <a:gd name="connsiteX3" fmla="*/ 314036 w 1163782"/>
              <a:gd name="connsiteY3" fmla="*/ 55863 h 1053390"/>
              <a:gd name="connsiteX4" fmla="*/ 0 w 1163782"/>
              <a:gd name="connsiteY4" fmla="*/ 444 h 105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3782" h="1053390">
                <a:moveTo>
                  <a:pt x="1163782" y="1053390"/>
                </a:moveTo>
                <a:cubicBezTo>
                  <a:pt x="1103745" y="942553"/>
                  <a:pt x="1043709" y="831717"/>
                  <a:pt x="960582" y="702408"/>
                </a:cubicBezTo>
                <a:cubicBezTo>
                  <a:pt x="877455" y="573099"/>
                  <a:pt x="772776" y="385292"/>
                  <a:pt x="665018" y="277535"/>
                </a:cubicBezTo>
                <a:cubicBezTo>
                  <a:pt x="557260" y="169778"/>
                  <a:pt x="424872" y="102045"/>
                  <a:pt x="314036" y="55863"/>
                </a:cubicBezTo>
                <a:cubicBezTo>
                  <a:pt x="203200" y="9681"/>
                  <a:pt x="36945" y="-2635"/>
                  <a:pt x="0" y="444"/>
                </a:cubicBezTo>
              </a:path>
            </a:pathLst>
          </a:custGeom>
          <a:noFill/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FDFD54DA-32D1-4AE1-81E2-0B5EBBDF73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17" y="2937639"/>
            <a:ext cx="257159" cy="24858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30000"/>
              </a:schemeClr>
            </a:glow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026B6A61-DACD-46DA-81AE-1E8F1ABDA6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571" y="2869498"/>
            <a:ext cx="257159" cy="24858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30000"/>
              </a:schemeClr>
            </a:glow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cxnSp>
        <p:nvCxnSpPr>
          <p:cNvPr id="124" name="Connector: Curved 123">
            <a:extLst>
              <a:ext uri="{FF2B5EF4-FFF2-40B4-BE49-F238E27FC236}">
                <a16:creationId xmlns:a16="http://schemas.microsoft.com/office/drawing/2014/main" id="{CF062CC7-A80E-4CFB-AB85-49281E828E20}"/>
              </a:ext>
            </a:extLst>
          </p:cNvPr>
          <p:cNvCxnSpPr>
            <a:cxnSpLocks/>
            <a:endCxn id="123" idx="0"/>
          </p:cNvCxnSpPr>
          <p:nvPr/>
        </p:nvCxnSpPr>
        <p:spPr>
          <a:xfrm>
            <a:off x="5095757" y="2600737"/>
            <a:ext cx="337394" cy="268762"/>
          </a:xfrm>
          <a:prstGeom prst="curvedConnector2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53795ABF-23A2-4902-8AFA-B9CEA6CD0D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88" y="2492202"/>
            <a:ext cx="257159" cy="248588"/>
          </a:xfrm>
          <a:prstGeom prst="rect">
            <a:avLst/>
          </a:prstGeom>
          <a:effectLst>
            <a:glow rad="127000">
              <a:schemeClr val="tx1">
                <a:alpha val="30000"/>
              </a:schemeClr>
            </a:glow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cxnSp>
        <p:nvCxnSpPr>
          <p:cNvPr id="126" name="Connector: Curved 125">
            <a:extLst>
              <a:ext uri="{FF2B5EF4-FFF2-40B4-BE49-F238E27FC236}">
                <a16:creationId xmlns:a16="http://schemas.microsoft.com/office/drawing/2014/main" id="{49DBE9B0-AA4E-4AE9-BF38-49BEB24A7872}"/>
              </a:ext>
            </a:extLst>
          </p:cNvPr>
          <p:cNvCxnSpPr>
            <a:cxnSpLocks/>
            <a:stCxn id="119" idx="1"/>
            <a:endCxn id="125" idx="0"/>
          </p:cNvCxnSpPr>
          <p:nvPr/>
        </p:nvCxnSpPr>
        <p:spPr>
          <a:xfrm rot="10800000" flipV="1">
            <a:off x="1211267" y="2259132"/>
            <a:ext cx="296745" cy="233070"/>
          </a:xfrm>
          <a:prstGeom prst="curvedConnector2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7" name="Connector: Curved 126">
            <a:extLst>
              <a:ext uri="{FF2B5EF4-FFF2-40B4-BE49-F238E27FC236}">
                <a16:creationId xmlns:a16="http://schemas.microsoft.com/office/drawing/2014/main" id="{AF2DC5EC-D9C2-4960-B72C-77679D20D5A7}"/>
              </a:ext>
            </a:extLst>
          </p:cNvPr>
          <p:cNvCxnSpPr>
            <a:cxnSpLocks/>
            <a:stCxn id="119" idx="3"/>
            <a:endCxn id="114" idx="1"/>
          </p:cNvCxnSpPr>
          <p:nvPr/>
        </p:nvCxnSpPr>
        <p:spPr>
          <a:xfrm>
            <a:off x="2056652" y="2259132"/>
            <a:ext cx="753857" cy="287934"/>
          </a:xfrm>
          <a:prstGeom prst="curvedConnector3">
            <a:avLst>
              <a:gd name="adj1" fmla="val 50000"/>
            </a:avLst>
          </a:prstGeom>
          <a:ln w="63500">
            <a:solidFill>
              <a:srgbClr val="0070C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F7FFE6E8-FA72-48EE-8A49-3C8448E94F27}"/>
              </a:ext>
            </a:extLst>
          </p:cNvPr>
          <p:cNvSpPr/>
          <p:nvPr/>
        </p:nvSpPr>
        <p:spPr>
          <a:xfrm>
            <a:off x="2111123" y="2571201"/>
            <a:ext cx="3810000" cy="1055047"/>
          </a:xfrm>
          <a:custGeom>
            <a:avLst/>
            <a:gdLst>
              <a:gd name="connsiteX0" fmla="*/ 5080000 w 5080000"/>
              <a:gd name="connsiteY0" fmla="*/ 1366982 h 1406729"/>
              <a:gd name="connsiteX1" fmla="*/ 4027055 w 5080000"/>
              <a:gd name="connsiteY1" fmla="*/ 1385455 h 1406729"/>
              <a:gd name="connsiteX2" fmla="*/ 2678546 w 5080000"/>
              <a:gd name="connsiteY2" fmla="*/ 1108364 h 1406729"/>
              <a:gd name="connsiteX3" fmla="*/ 1533237 w 5080000"/>
              <a:gd name="connsiteY3" fmla="*/ 757382 h 1406729"/>
              <a:gd name="connsiteX4" fmla="*/ 0 w 5080000"/>
              <a:gd name="connsiteY4" fmla="*/ 0 h 140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00" h="1406729">
                <a:moveTo>
                  <a:pt x="5080000" y="1366982"/>
                </a:moveTo>
                <a:cubicBezTo>
                  <a:pt x="4753648" y="1397770"/>
                  <a:pt x="4427297" y="1428558"/>
                  <a:pt x="4027055" y="1385455"/>
                </a:cubicBezTo>
                <a:cubicBezTo>
                  <a:pt x="3626813" y="1342352"/>
                  <a:pt x="3094182" y="1213043"/>
                  <a:pt x="2678546" y="1108364"/>
                </a:cubicBezTo>
                <a:cubicBezTo>
                  <a:pt x="2262910" y="1003685"/>
                  <a:pt x="1979661" y="942109"/>
                  <a:pt x="1533237" y="757382"/>
                </a:cubicBezTo>
                <a:cubicBezTo>
                  <a:pt x="1086813" y="572655"/>
                  <a:pt x="123151" y="86206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E8E0B03E-F40C-46A5-8E7C-EC72E5ADEA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91" y="3208196"/>
            <a:ext cx="257159" cy="24858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30000"/>
              </a:schemeClr>
            </a:glow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9418371A-71D4-467D-956B-33CBDE4B43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250" y="3575094"/>
            <a:ext cx="257159" cy="24858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30000"/>
              </a:schemeClr>
            </a:glow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85584A1D-9A52-4C0F-93F6-DE8787323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31" y="5446360"/>
            <a:ext cx="257159" cy="24858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30000"/>
              </a:schemeClr>
            </a:glow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EDEF173D-B0D4-4D62-AEDF-D63A1141FA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603" y="5276998"/>
            <a:ext cx="257159" cy="24858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30000"/>
              </a:schemeClr>
            </a:glow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798DD6BA-838F-4A2C-9CC8-82F550B2C7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672" y="2090809"/>
            <a:ext cx="257159" cy="24858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30000"/>
              </a:schemeClr>
            </a:glow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92E73345-43B2-4F26-90DC-5063186936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91" y="3221417"/>
            <a:ext cx="257159" cy="24858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30000"/>
              </a:schemeClr>
            </a:glow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466FA37A-21C1-4517-82A3-540781363C2A}"/>
              </a:ext>
            </a:extLst>
          </p:cNvPr>
          <p:cNvSpPr/>
          <p:nvPr/>
        </p:nvSpPr>
        <p:spPr>
          <a:xfrm>
            <a:off x="6568367" y="2891122"/>
            <a:ext cx="595745" cy="401782"/>
          </a:xfrm>
          <a:custGeom>
            <a:avLst/>
            <a:gdLst>
              <a:gd name="connsiteX0" fmla="*/ 0 w 794327"/>
              <a:gd name="connsiteY0" fmla="*/ 535709 h 535709"/>
              <a:gd name="connsiteX1" fmla="*/ 203200 w 794327"/>
              <a:gd name="connsiteY1" fmla="*/ 184727 h 535709"/>
              <a:gd name="connsiteX2" fmla="*/ 461818 w 794327"/>
              <a:gd name="connsiteY2" fmla="*/ 36945 h 535709"/>
              <a:gd name="connsiteX3" fmla="*/ 794327 w 794327"/>
              <a:gd name="connsiteY3" fmla="*/ 0 h 53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327" h="535709">
                <a:moveTo>
                  <a:pt x="0" y="535709"/>
                </a:moveTo>
                <a:cubicBezTo>
                  <a:pt x="63115" y="401781"/>
                  <a:pt x="126230" y="267854"/>
                  <a:pt x="203200" y="184727"/>
                </a:cubicBezTo>
                <a:cubicBezTo>
                  <a:pt x="280170" y="101600"/>
                  <a:pt x="363297" y="67733"/>
                  <a:pt x="461818" y="36945"/>
                </a:cubicBezTo>
                <a:cubicBezTo>
                  <a:pt x="560339" y="6157"/>
                  <a:pt x="628073" y="27709"/>
                  <a:pt x="794327" y="0"/>
                </a:cubicBezTo>
              </a:path>
            </a:pathLst>
          </a:custGeom>
          <a:noFill/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61ABEE81-D0DB-4414-B741-30C40BD418FB}"/>
              </a:ext>
            </a:extLst>
          </p:cNvPr>
          <p:cNvSpPr/>
          <p:nvPr/>
        </p:nvSpPr>
        <p:spPr>
          <a:xfrm>
            <a:off x="6637428" y="3815823"/>
            <a:ext cx="539884" cy="68325"/>
          </a:xfrm>
          <a:custGeom>
            <a:avLst/>
            <a:gdLst>
              <a:gd name="connsiteX0" fmla="*/ 0 w 554181"/>
              <a:gd name="connsiteY0" fmla="*/ 0 h 480291"/>
              <a:gd name="connsiteX1" fmla="*/ 129309 w 554181"/>
              <a:gd name="connsiteY1" fmla="*/ 184727 h 480291"/>
              <a:gd name="connsiteX2" fmla="*/ 314036 w 554181"/>
              <a:gd name="connsiteY2" fmla="*/ 424873 h 480291"/>
              <a:gd name="connsiteX3" fmla="*/ 554181 w 554181"/>
              <a:gd name="connsiteY3" fmla="*/ 480291 h 480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181" h="480291">
                <a:moveTo>
                  <a:pt x="0" y="0"/>
                </a:moveTo>
                <a:cubicBezTo>
                  <a:pt x="40024" y="56957"/>
                  <a:pt x="76970" y="113915"/>
                  <a:pt x="129309" y="184727"/>
                </a:cubicBezTo>
                <a:cubicBezTo>
                  <a:pt x="181648" y="255539"/>
                  <a:pt x="243224" y="375612"/>
                  <a:pt x="314036" y="424873"/>
                </a:cubicBezTo>
                <a:cubicBezTo>
                  <a:pt x="384848" y="474134"/>
                  <a:pt x="403320" y="477212"/>
                  <a:pt x="554181" y="480291"/>
                </a:cubicBezTo>
              </a:path>
            </a:pathLst>
          </a:custGeom>
          <a:noFill/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62FA9728-CDA4-4BED-B148-F784430703DE}"/>
              </a:ext>
            </a:extLst>
          </p:cNvPr>
          <p:cNvSpPr/>
          <p:nvPr/>
        </p:nvSpPr>
        <p:spPr>
          <a:xfrm>
            <a:off x="4751800" y="3888650"/>
            <a:ext cx="1248530" cy="1109132"/>
          </a:xfrm>
          <a:custGeom>
            <a:avLst/>
            <a:gdLst>
              <a:gd name="connsiteX0" fmla="*/ 1664706 w 1664706"/>
              <a:gd name="connsiteY0" fmla="*/ 0 h 1478843"/>
              <a:gd name="connsiteX1" fmla="*/ 1036633 w 1664706"/>
              <a:gd name="connsiteY1" fmla="*/ 831273 h 1478843"/>
              <a:gd name="connsiteX2" fmla="*/ 2160 w 1664706"/>
              <a:gd name="connsiteY2" fmla="*/ 1477818 h 147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4706" h="1478843">
                <a:moveTo>
                  <a:pt x="1664706" y="0"/>
                </a:moveTo>
                <a:cubicBezTo>
                  <a:pt x="1489215" y="292485"/>
                  <a:pt x="1313724" y="584970"/>
                  <a:pt x="1036633" y="831273"/>
                </a:cubicBezTo>
                <a:cubicBezTo>
                  <a:pt x="759542" y="1077576"/>
                  <a:pt x="-47101" y="1502448"/>
                  <a:pt x="2160" y="1477818"/>
                </a:cubicBezTo>
              </a:path>
            </a:pathLst>
          </a:custGeom>
          <a:noFill/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57A384AD-1357-46CB-9A14-69903583ED30}"/>
              </a:ext>
            </a:extLst>
          </p:cNvPr>
          <p:cNvSpPr/>
          <p:nvPr/>
        </p:nvSpPr>
        <p:spPr>
          <a:xfrm>
            <a:off x="1490675" y="3757031"/>
            <a:ext cx="4447310" cy="610532"/>
          </a:xfrm>
          <a:custGeom>
            <a:avLst/>
            <a:gdLst>
              <a:gd name="connsiteX0" fmla="*/ 5929746 w 5929746"/>
              <a:gd name="connsiteY0" fmla="*/ 0 h 814042"/>
              <a:gd name="connsiteX1" fmla="*/ 4562764 w 5929746"/>
              <a:gd name="connsiteY1" fmla="*/ 609600 h 814042"/>
              <a:gd name="connsiteX2" fmla="*/ 1828800 w 5929746"/>
              <a:gd name="connsiteY2" fmla="*/ 812800 h 814042"/>
              <a:gd name="connsiteX3" fmla="*/ 0 w 5929746"/>
              <a:gd name="connsiteY3" fmla="*/ 535709 h 814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9746" h="814042">
                <a:moveTo>
                  <a:pt x="5929746" y="0"/>
                </a:moveTo>
                <a:cubicBezTo>
                  <a:pt x="5588000" y="237066"/>
                  <a:pt x="5246255" y="474133"/>
                  <a:pt x="4562764" y="609600"/>
                </a:cubicBezTo>
                <a:cubicBezTo>
                  <a:pt x="3879273" y="745067"/>
                  <a:pt x="2589261" y="825115"/>
                  <a:pt x="1828800" y="812800"/>
                </a:cubicBezTo>
                <a:cubicBezTo>
                  <a:pt x="1068339" y="800485"/>
                  <a:pt x="212436" y="535709"/>
                  <a:pt x="0" y="535709"/>
                </a:cubicBezTo>
              </a:path>
            </a:pathLst>
          </a:custGeom>
          <a:noFill/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BBCDA058-286A-44FE-89ED-32B8C2B94C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89" y="4511331"/>
            <a:ext cx="257159" cy="24858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30000"/>
              </a:schemeClr>
            </a:glow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A5FCBDD9-7CBE-4297-A481-B6810FB233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664" y="4374052"/>
            <a:ext cx="257159" cy="24858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30000"/>
              </a:schemeClr>
            </a:glow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A19F6C45-3AEF-4FAF-A6A5-84C56791B9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924" y="4496585"/>
            <a:ext cx="257159" cy="24858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30000"/>
              </a:schemeClr>
            </a:glow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39E7EC18-7AF9-4C21-90A9-9FAC15A5C2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41" y="2808450"/>
            <a:ext cx="257159" cy="24858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30000"/>
              </a:schemeClr>
            </a:glow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cxnSp>
        <p:nvCxnSpPr>
          <p:cNvPr id="144" name="Connector: Curved 143">
            <a:extLst>
              <a:ext uri="{FF2B5EF4-FFF2-40B4-BE49-F238E27FC236}">
                <a16:creationId xmlns:a16="http://schemas.microsoft.com/office/drawing/2014/main" id="{CAF4F29E-827C-4F51-B285-37C4247AF842}"/>
              </a:ext>
            </a:extLst>
          </p:cNvPr>
          <p:cNvCxnSpPr>
            <a:cxnSpLocks/>
            <a:stCxn id="120" idx="2"/>
            <a:endCxn id="135" idx="3"/>
          </p:cNvCxnSpPr>
          <p:nvPr/>
        </p:nvCxnSpPr>
        <p:spPr>
          <a:xfrm rot="5400000">
            <a:off x="7119901" y="3073087"/>
            <a:ext cx="336274" cy="208975"/>
          </a:xfrm>
          <a:prstGeom prst="curvedConnector2">
            <a:avLst/>
          </a:prstGeom>
          <a:ln w="63500">
            <a:solidFill>
              <a:srgbClr val="0070C0"/>
            </a:solidFill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5" name="Connector: Curved 144">
            <a:extLst>
              <a:ext uri="{FF2B5EF4-FFF2-40B4-BE49-F238E27FC236}">
                <a16:creationId xmlns:a16="http://schemas.microsoft.com/office/drawing/2014/main" id="{314B5338-A470-4F51-9736-ADD6A9FB5E43}"/>
              </a:ext>
            </a:extLst>
          </p:cNvPr>
          <p:cNvCxnSpPr>
            <a:cxnSpLocks/>
            <a:stCxn id="120" idx="3"/>
            <a:endCxn id="143" idx="0"/>
          </p:cNvCxnSpPr>
          <p:nvPr/>
        </p:nvCxnSpPr>
        <p:spPr>
          <a:xfrm>
            <a:off x="7666845" y="2735117"/>
            <a:ext cx="249976" cy="73334"/>
          </a:xfrm>
          <a:prstGeom prst="curvedConnector2">
            <a:avLst/>
          </a:prstGeom>
          <a:ln w="50800">
            <a:solidFill>
              <a:srgbClr val="FFC000"/>
            </a:solidFill>
            <a:prstDash val="sys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6" name="Connector: Curved 145">
            <a:extLst>
              <a:ext uri="{FF2B5EF4-FFF2-40B4-BE49-F238E27FC236}">
                <a16:creationId xmlns:a16="http://schemas.microsoft.com/office/drawing/2014/main" id="{2080376C-9ECB-4C54-B85F-A16055B8FA7D}"/>
              </a:ext>
            </a:extLst>
          </p:cNvPr>
          <p:cNvCxnSpPr>
            <a:cxnSpLocks/>
            <a:stCxn id="120" idx="0"/>
            <a:endCxn id="134" idx="1"/>
          </p:cNvCxnSpPr>
          <p:nvPr/>
        </p:nvCxnSpPr>
        <p:spPr>
          <a:xfrm rot="5400000" flipH="1" flipV="1">
            <a:off x="7504751" y="2102877"/>
            <a:ext cx="245694" cy="470147"/>
          </a:xfrm>
          <a:prstGeom prst="curvedConnector2">
            <a:avLst/>
          </a:prstGeom>
          <a:ln w="50800">
            <a:solidFill>
              <a:srgbClr val="FFC000"/>
            </a:solidFill>
            <a:prstDash val="sys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7" name="Connector: Curved 146">
            <a:extLst>
              <a:ext uri="{FF2B5EF4-FFF2-40B4-BE49-F238E27FC236}">
                <a16:creationId xmlns:a16="http://schemas.microsoft.com/office/drawing/2014/main" id="{3B4D33E3-795B-4E2D-A228-3AA55EA393E7}"/>
              </a:ext>
            </a:extLst>
          </p:cNvPr>
          <p:cNvCxnSpPr>
            <a:cxnSpLocks/>
            <a:stCxn id="117" idx="0"/>
          </p:cNvCxnSpPr>
          <p:nvPr/>
        </p:nvCxnSpPr>
        <p:spPr>
          <a:xfrm rot="5400000" flipH="1" flipV="1">
            <a:off x="7188969" y="3249693"/>
            <a:ext cx="591244" cy="110732"/>
          </a:xfrm>
          <a:prstGeom prst="curvedConnector3">
            <a:avLst>
              <a:gd name="adj1" fmla="val 50000"/>
            </a:avLst>
          </a:prstGeom>
          <a:ln w="50800">
            <a:solidFill>
              <a:srgbClr val="7030A0"/>
            </a:solidFill>
            <a:prstDash val="lgDashDot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8" name="Connector: Curved 147">
            <a:extLst>
              <a:ext uri="{FF2B5EF4-FFF2-40B4-BE49-F238E27FC236}">
                <a16:creationId xmlns:a16="http://schemas.microsoft.com/office/drawing/2014/main" id="{1F652005-C3FE-411E-8161-EB75F1F94D90}"/>
              </a:ext>
            </a:extLst>
          </p:cNvPr>
          <p:cNvCxnSpPr>
            <a:cxnSpLocks/>
            <a:stCxn id="116" idx="0"/>
            <a:endCxn id="141" idx="2"/>
          </p:cNvCxnSpPr>
          <p:nvPr/>
        </p:nvCxnSpPr>
        <p:spPr>
          <a:xfrm rot="16200000" flipV="1">
            <a:off x="4352655" y="4676229"/>
            <a:ext cx="230012" cy="122834"/>
          </a:xfrm>
          <a:prstGeom prst="curvedConnector3">
            <a:avLst>
              <a:gd name="adj1" fmla="val 50000"/>
            </a:avLst>
          </a:prstGeom>
          <a:ln w="63500">
            <a:solidFill>
              <a:srgbClr val="0070C0"/>
            </a:solidFill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9" name="Connector: Curved 148">
            <a:extLst>
              <a:ext uri="{FF2B5EF4-FFF2-40B4-BE49-F238E27FC236}">
                <a16:creationId xmlns:a16="http://schemas.microsoft.com/office/drawing/2014/main" id="{BFB070C3-31BD-4DCB-B789-B3D2EA772893}"/>
              </a:ext>
            </a:extLst>
          </p:cNvPr>
          <p:cNvCxnSpPr>
            <a:cxnSpLocks/>
            <a:stCxn id="116" idx="3"/>
            <a:endCxn id="132" idx="0"/>
          </p:cNvCxnSpPr>
          <p:nvPr/>
        </p:nvCxnSpPr>
        <p:spPr>
          <a:xfrm>
            <a:off x="4803397" y="5126972"/>
            <a:ext cx="455786" cy="150026"/>
          </a:xfrm>
          <a:prstGeom prst="curvedConnector2">
            <a:avLst/>
          </a:prstGeom>
          <a:ln w="50800">
            <a:solidFill>
              <a:srgbClr val="FFC000"/>
            </a:solidFill>
            <a:prstDash val="sys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0" name="Connector: Curved 149">
            <a:extLst>
              <a:ext uri="{FF2B5EF4-FFF2-40B4-BE49-F238E27FC236}">
                <a16:creationId xmlns:a16="http://schemas.microsoft.com/office/drawing/2014/main" id="{6DC0D54F-8407-4591-AF6A-2E0DA3CE257E}"/>
              </a:ext>
            </a:extLst>
          </p:cNvPr>
          <p:cNvCxnSpPr>
            <a:cxnSpLocks/>
            <a:stCxn id="116" idx="2"/>
            <a:endCxn id="131" idx="3"/>
          </p:cNvCxnSpPr>
          <p:nvPr/>
        </p:nvCxnSpPr>
        <p:spPr>
          <a:xfrm rot="5400000">
            <a:off x="4396452" y="5438029"/>
            <a:ext cx="169362" cy="95888"/>
          </a:xfrm>
          <a:prstGeom prst="curvedConnector2">
            <a:avLst/>
          </a:prstGeom>
          <a:ln w="63500">
            <a:solidFill>
              <a:srgbClr val="0070C0"/>
            </a:solidFill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2" name="Connector: Curved 151">
            <a:extLst>
              <a:ext uri="{FF2B5EF4-FFF2-40B4-BE49-F238E27FC236}">
                <a16:creationId xmlns:a16="http://schemas.microsoft.com/office/drawing/2014/main" id="{BD5E6BCD-FC1E-4FE2-BCEE-D13E18B2D282}"/>
              </a:ext>
            </a:extLst>
          </p:cNvPr>
          <p:cNvCxnSpPr>
            <a:cxnSpLocks/>
            <a:stCxn id="118" idx="3"/>
            <a:endCxn id="130" idx="2"/>
          </p:cNvCxnSpPr>
          <p:nvPr/>
        </p:nvCxnSpPr>
        <p:spPr>
          <a:xfrm flipV="1">
            <a:off x="1508572" y="3823682"/>
            <a:ext cx="770258" cy="251497"/>
          </a:xfrm>
          <a:prstGeom prst="curvedConnector2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3" name="Connector: Curved 152">
            <a:extLst>
              <a:ext uri="{FF2B5EF4-FFF2-40B4-BE49-F238E27FC236}">
                <a16:creationId xmlns:a16="http://schemas.microsoft.com/office/drawing/2014/main" id="{A540C50C-2F9F-4AFC-B522-BAD1912D964C}"/>
              </a:ext>
            </a:extLst>
          </p:cNvPr>
          <p:cNvCxnSpPr>
            <a:cxnSpLocks/>
            <a:stCxn id="118" idx="0"/>
            <a:endCxn id="129" idx="2"/>
          </p:cNvCxnSpPr>
          <p:nvPr/>
        </p:nvCxnSpPr>
        <p:spPr>
          <a:xfrm rot="16200000" flipV="1">
            <a:off x="893124" y="3459731"/>
            <a:ext cx="344075" cy="338180"/>
          </a:xfrm>
          <a:prstGeom prst="curvedConnector3">
            <a:avLst>
              <a:gd name="adj1" fmla="val 50000"/>
            </a:avLst>
          </a:prstGeom>
          <a:ln w="50800">
            <a:solidFill>
              <a:srgbClr val="FFC000"/>
            </a:solidFill>
            <a:prstDash val="sys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4" name="Connector: Curved 153">
            <a:extLst>
              <a:ext uri="{FF2B5EF4-FFF2-40B4-BE49-F238E27FC236}">
                <a16:creationId xmlns:a16="http://schemas.microsoft.com/office/drawing/2014/main" id="{50B5683D-8BAD-42E5-BD5F-E48969841965}"/>
              </a:ext>
            </a:extLst>
          </p:cNvPr>
          <p:cNvCxnSpPr>
            <a:cxnSpLocks/>
            <a:stCxn id="118" idx="2"/>
            <a:endCxn id="140" idx="1"/>
          </p:cNvCxnSpPr>
          <p:nvPr/>
        </p:nvCxnSpPr>
        <p:spPr>
          <a:xfrm rot="16200000" flipH="1">
            <a:off x="1234756" y="4348993"/>
            <a:ext cx="286127" cy="287138"/>
          </a:xfrm>
          <a:prstGeom prst="curvedConnector2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5" name="Connector: Curved 154">
            <a:extLst>
              <a:ext uri="{FF2B5EF4-FFF2-40B4-BE49-F238E27FC236}">
                <a16:creationId xmlns:a16="http://schemas.microsoft.com/office/drawing/2014/main" id="{FC298D54-1F2E-4636-BBF9-E699E4AC2353}"/>
              </a:ext>
            </a:extLst>
          </p:cNvPr>
          <p:cNvCxnSpPr>
            <a:cxnSpLocks/>
          </p:cNvCxnSpPr>
          <p:nvPr/>
        </p:nvCxnSpPr>
        <p:spPr>
          <a:xfrm rot="5400000">
            <a:off x="915069" y="3012101"/>
            <a:ext cx="1322650" cy="365354"/>
          </a:xfrm>
          <a:prstGeom prst="curvedConnector3">
            <a:avLst>
              <a:gd name="adj1" fmla="val 100093"/>
            </a:avLst>
          </a:prstGeom>
          <a:ln w="50800">
            <a:solidFill>
              <a:srgbClr val="7030A0"/>
            </a:solidFill>
            <a:prstDash val="lgDashDot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CFBE66B3-915E-48F2-AB29-19D2DFC3D46F}"/>
              </a:ext>
            </a:extLst>
          </p:cNvPr>
          <p:cNvSpPr/>
          <p:nvPr/>
        </p:nvSpPr>
        <p:spPr>
          <a:xfrm rot="1671312">
            <a:off x="7236380" y="4108181"/>
            <a:ext cx="134295" cy="549570"/>
          </a:xfrm>
          <a:custGeom>
            <a:avLst/>
            <a:gdLst>
              <a:gd name="connsiteX0" fmla="*/ 0 w 309459"/>
              <a:gd name="connsiteY0" fmla="*/ 0 h 1293197"/>
              <a:gd name="connsiteX1" fmla="*/ 277091 w 309459"/>
              <a:gd name="connsiteY1" fmla="*/ 387928 h 1293197"/>
              <a:gd name="connsiteX2" fmla="*/ 277091 w 309459"/>
              <a:gd name="connsiteY2" fmla="*/ 886691 h 1293197"/>
              <a:gd name="connsiteX3" fmla="*/ 36945 w 309459"/>
              <a:gd name="connsiteY3" fmla="*/ 1293091 h 129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459" h="1293197">
                <a:moveTo>
                  <a:pt x="0" y="0"/>
                </a:moveTo>
                <a:cubicBezTo>
                  <a:pt x="115454" y="120073"/>
                  <a:pt x="230909" y="240146"/>
                  <a:pt x="277091" y="387928"/>
                </a:cubicBezTo>
                <a:cubicBezTo>
                  <a:pt x="323273" y="535710"/>
                  <a:pt x="317115" y="735831"/>
                  <a:pt x="277091" y="886691"/>
                </a:cubicBezTo>
                <a:cubicBezTo>
                  <a:pt x="237067" y="1037551"/>
                  <a:pt x="46182" y="1299249"/>
                  <a:pt x="36945" y="1293091"/>
                </a:cubicBezTo>
              </a:path>
            </a:pathLst>
          </a:custGeom>
          <a:noFill/>
          <a:ln w="63500">
            <a:solidFill>
              <a:srgbClr val="0070C0"/>
            </a:solidFill>
            <a:prstDash val="soli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7" name="Picture 156">
            <a:extLst>
              <a:ext uri="{FF2B5EF4-FFF2-40B4-BE49-F238E27FC236}">
                <a16:creationId xmlns:a16="http://schemas.microsoft.com/office/drawing/2014/main" id="{9804698F-6A8A-4886-B1AC-52726FA65E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17" y="3956309"/>
            <a:ext cx="322092" cy="322092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4F621757-ED06-4CCF-9F04-4EB9AEBF65BF}"/>
              </a:ext>
            </a:extLst>
          </p:cNvPr>
          <p:cNvSpPr txBox="1"/>
          <p:nvPr/>
        </p:nvSpPr>
        <p:spPr>
          <a:xfrm>
            <a:off x="3211876" y="3470005"/>
            <a:ext cx="1092734" cy="461665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Video Content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B774B5C-55E5-4E06-B480-18B5A8A7AD01}"/>
              </a:ext>
            </a:extLst>
          </p:cNvPr>
          <p:cNvSpPr txBox="1"/>
          <p:nvPr/>
        </p:nvSpPr>
        <p:spPr>
          <a:xfrm>
            <a:off x="4628681" y="1953682"/>
            <a:ext cx="497029" cy="276999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FDN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CD601DED-81C8-4E2D-9D3E-3C21FEE7D6BB}"/>
              </a:ext>
            </a:extLst>
          </p:cNvPr>
          <p:cNvSpPr txBox="1"/>
          <p:nvPr/>
        </p:nvSpPr>
        <p:spPr>
          <a:xfrm>
            <a:off x="5838177" y="4023562"/>
            <a:ext cx="1000407" cy="461665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Central Cloud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E1313F87-0CCE-4824-8503-2E896DB2A6E0}"/>
              </a:ext>
            </a:extLst>
          </p:cNvPr>
          <p:cNvSpPr txBox="1"/>
          <p:nvPr/>
        </p:nvSpPr>
        <p:spPr>
          <a:xfrm>
            <a:off x="507141" y="2870937"/>
            <a:ext cx="773280" cy="276999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Viewers</a:t>
            </a:r>
          </a:p>
        </p:txBody>
      </p:sp>
      <p:pic>
        <p:nvPicPr>
          <p:cNvPr id="66" name="Picture 65" descr="CloudFront-Edge-Location.png">
            <a:extLst>
              <a:ext uri="{FF2B5EF4-FFF2-40B4-BE49-F238E27FC236}">
                <a16:creationId xmlns:a16="http://schemas.microsoft.com/office/drawing/2014/main" id="{7A00B9CA-5CB5-4C2E-9DD4-F06952AF43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12" y="4987097"/>
            <a:ext cx="548640" cy="548640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31BF932-9F91-4E59-B644-B5280740BF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126" y="4464322"/>
            <a:ext cx="257159" cy="24858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30000"/>
              </a:schemeClr>
            </a:glow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cxnSp>
        <p:nvCxnSpPr>
          <p:cNvPr id="69" name="Connector: Curved 68">
            <a:extLst>
              <a:ext uri="{FF2B5EF4-FFF2-40B4-BE49-F238E27FC236}">
                <a16:creationId xmlns:a16="http://schemas.microsoft.com/office/drawing/2014/main" id="{2BBEAC21-0CB0-4F83-BC9F-FAA85C050875}"/>
              </a:ext>
            </a:extLst>
          </p:cNvPr>
          <p:cNvCxnSpPr>
            <a:cxnSpLocks/>
          </p:cNvCxnSpPr>
          <p:nvPr/>
        </p:nvCxnSpPr>
        <p:spPr>
          <a:xfrm rot="16200000" flipV="1">
            <a:off x="3305635" y="4821357"/>
            <a:ext cx="230012" cy="122834"/>
          </a:xfrm>
          <a:prstGeom prst="curvedConnector3">
            <a:avLst>
              <a:gd name="adj1" fmla="val 50000"/>
            </a:avLst>
          </a:prstGeom>
          <a:ln w="63500">
            <a:solidFill>
              <a:srgbClr val="0070C0"/>
            </a:solidFill>
            <a:prstDash val="soli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Connector: Curved 69">
            <a:extLst>
              <a:ext uri="{FF2B5EF4-FFF2-40B4-BE49-F238E27FC236}">
                <a16:creationId xmlns:a16="http://schemas.microsoft.com/office/drawing/2014/main" id="{BAE1A292-F2A6-4C44-BEA3-6187C800BE2F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88762" y="4997781"/>
            <a:ext cx="488903" cy="150789"/>
          </a:xfrm>
          <a:prstGeom prst="curvedConnector3">
            <a:avLst>
              <a:gd name="adj1" fmla="val 50000"/>
            </a:avLst>
          </a:prstGeom>
          <a:ln w="50800">
            <a:solidFill>
              <a:srgbClr val="7030A0"/>
            </a:solidFill>
            <a:prstDash val="lgDashDot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5" name="Connector: Curved 74">
            <a:extLst>
              <a:ext uri="{FF2B5EF4-FFF2-40B4-BE49-F238E27FC236}">
                <a16:creationId xmlns:a16="http://schemas.microsoft.com/office/drawing/2014/main" id="{A96D2228-4C4D-48FA-8AAF-C447A5E24955}"/>
              </a:ext>
            </a:extLst>
          </p:cNvPr>
          <p:cNvCxnSpPr>
            <a:cxnSpLocks/>
          </p:cNvCxnSpPr>
          <p:nvPr/>
        </p:nvCxnSpPr>
        <p:spPr>
          <a:xfrm flipV="1">
            <a:off x="3876191" y="5213404"/>
            <a:ext cx="384916" cy="119662"/>
          </a:xfrm>
          <a:prstGeom prst="curvedConnector3">
            <a:avLst>
              <a:gd name="adj1" fmla="val 50000"/>
            </a:avLst>
          </a:prstGeom>
          <a:ln w="50800">
            <a:solidFill>
              <a:srgbClr val="7030A0"/>
            </a:solidFill>
            <a:prstDash val="lgDashDot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6" name="Title 1">
            <a:extLst>
              <a:ext uri="{FF2B5EF4-FFF2-40B4-BE49-F238E27FC236}">
                <a16:creationId xmlns:a16="http://schemas.microsoft.com/office/drawing/2014/main" id="{5DA9BA70-F6C5-46CD-8AF6-2D280F5C0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High Level of F-FDN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BF2ACEF-292B-42AF-AED1-B1A38B0424ED}"/>
              </a:ext>
            </a:extLst>
          </p:cNvPr>
          <p:cNvSpPr/>
          <p:nvPr/>
        </p:nvSpPr>
        <p:spPr>
          <a:xfrm>
            <a:off x="103735" y="5603027"/>
            <a:ext cx="2997756" cy="102411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9048BC7C-3363-4AB4-A033-EC930B403E04}"/>
              </a:ext>
            </a:extLst>
          </p:cNvPr>
          <p:cNvCxnSpPr>
            <a:cxnSpLocks/>
          </p:cNvCxnSpPr>
          <p:nvPr/>
        </p:nvCxnSpPr>
        <p:spPr>
          <a:xfrm flipV="1">
            <a:off x="272148" y="5767707"/>
            <a:ext cx="1287659" cy="1151"/>
          </a:xfrm>
          <a:prstGeom prst="curvedConnector3">
            <a:avLst>
              <a:gd name="adj1" fmla="val 50000"/>
            </a:avLst>
          </a:prstGeom>
          <a:ln w="63500">
            <a:solidFill>
              <a:srgbClr val="0070C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2" name="Connector: Curved 61">
            <a:extLst>
              <a:ext uri="{FF2B5EF4-FFF2-40B4-BE49-F238E27FC236}">
                <a16:creationId xmlns:a16="http://schemas.microsoft.com/office/drawing/2014/main" id="{60FF768A-0801-4187-87D2-BC8A3792007E}"/>
              </a:ext>
            </a:extLst>
          </p:cNvPr>
          <p:cNvCxnSpPr>
            <a:cxnSpLocks/>
          </p:cNvCxnSpPr>
          <p:nvPr/>
        </p:nvCxnSpPr>
        <p:spPr>
          <a:xfrm>
            <a:off x="301516" y="6102918"/>
            <a:ext cx="1263977" cy="9955"/>
          </a:xfrm>
          <a:prstGeom prst="curvedConnector3">
            <a:avLst>
              <a:gd name="adj1" fmla="val 50000"/>
            </a:avLst>
          </a:prstGeom>
          <a:ln w="50800">
            <a:solidFill>
              <a:srgbClr val="FFC000"/>
            </a:solidFill>
            <a:prstDash val="sys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E3F408B4-2A5E-482D-AD71-AC4319E99E53}"/>
              </a:ext>
            </a:extLst>
          </p:cNvPr>
          <p:cNvCxnSpPr>
            <a:cxnSpLocks/>
          </p:cNvCxnSpPr>
          <p:nvPr/>
        </p:nvCxnSpPr>
        <p:spPr>
          <a:xfrm>
            <a:off x="248086" y="6474790"/>
            <a:ext cx="1318305" cy="12700"/>
          </a:xfrm>
          <a:prstGeom prst="curvedConnector3">
            <a:avLst>
              <a:gd name="adj1" fmla="val 50000"/>
            </a:avLst>
          </a:prstGeom>
          <a:ln w="50800">
            <a:solidFill>
              <a:srgbClr val="7030A0"/>
            </a:solidFill>
            <a:prstDash val="lg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D952AEF4-E264-4EE3-B06E-E1ED68C653A6}"/>
              </a:ext>
            </a:extLst>
          </p:cNvPr>
          <p:cNvSpPr txBox="1"/>
          <p:nvPr/>
        </p:nvSpPr>
        <p:spPr>
          <a:xfrm>
            <a:off x="1861436" y="5580030"/>
            <a:ext cx="1039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Local Cache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4097DF9-F5B5-47F6-AD2C-62EB13FD4E84}"/>
              </a:ext>
            </a:extLst>
          </p:cNvPr>
          <p:cNvSpPr txBox="1"/>
          <p:nvPr/>
        </p:nvSpPr>
        <p:spPr>
          <a:xfrm>
            <a:off x="1849016" y="5851263"/>
            <a:ext cx="1448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Processed On-Demand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03965D8-2593-46FE-A755-B57828C93C65}"/>
              </a:ext>
            </a:extLst>
          </p:cNvPr>
          <p:cNvSpPr txBox="1"/>
          <p:nvPr/>
        </p:nvSpPr>
        <p:spPr>
          <a:xfrm>
            <a:off x="1582374" y="6319367"/>
            <a:ext cx="1566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Neighboring Cache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5107481-C691-4A84-9601-2A90095A6905}"/>
              </a:ext>
            </a:extLst>
          </p:cNvPr>
          <p:cNvSpPr/>
          <p:nvPr/>
        </p:nvSpPr>
        <p:spPr>
          <a:xfrm>
            <a:off x="4803396" y="5677403"/>
            <a:ext cx="3113425" cy="102411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05AEBB-8317-4609-8431-AC432D248DCC}"/>
              </a:ext>
            </a:extLst>
          </p:cNvPr>
          <p:cNvSpPr txBox="1"/>
          <p:nvPr/>
        </p:nvSpPr>
        <p:spPr>
          <a:xfrm>
            <a:off x="4825087" y="5828459"/>
            <a:ext cx="3135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Streaming decisions are made on a segment-by-segment basis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D2009C5-3D57-401B-9F02-E0D6BA4AEDE3}"/>
              </a:ext>
            </a:extLst>
          </p:cNvPr>
          <p:cNvSpPr/>
          <p:nvPr/>
        </p:nvSpPr>
        <p:spPr>
          <a:xfrm>
            <a:off x="4803396" y="5677403"/>
            <a:ext cx="3113425" cy="102411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B5E6F0-E5DB-4F88-AFD2-3B03EEFF38C8}"/>
              </a:ext>
            </a:extLst>
          </p:cNvPr>
          <p:cNvSpPr txBox="1"/>
          <p:nvPr/>
        </p:nvSpPr>
        <p:spPr>
          <a:xfrm>
            <a:off x="4952579" y="5862202"/>
            <a:ext cx="299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Each viewer can receive its stream from multiple sources</a:t>
            </a:r>
          </a:p>
        </p:txBody>
      </p:sp>
    </p:spTree>
    <p:extLst>
      <p:ext uri="{BB962C8B-B14F-4D97-AF65-F5344CB8AC3E}">
        <p14:creationId xmlns:p14="http://schemas.microsoft.com/office/powerpoint/2010/main" val="390986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8" grpId="0" animBg="1"/>
      <p:bldP spid="136" grpId="0" animBg="1"/>
      <p:bldP spid="137" grpId="0" animBg="1"/>
      <p:bldP spid="138" grpId="0" animBg="1"/>
      <p:bldP spid="139" grpId="0" animBg="1"/>
      <p:bldP spid="156" grpId="0" animBg="1"/>
      <p:bldP spid="158" grpId="0" animBg="1"/>
      <p:bldP spid="159" grpId="0" animBg="1"/>
      <p:bldP spid="160" grpId="0" animBg="1"/>
      <p:bldP spid="161" grpId="0" animBg="1"/>
      <p:bldP spid="60" grpId="0" animBg="1"/>
      <p:bldP spid="64" grpId="0"/>
      <p:bldP spid="65" grpId="0"/>
      <p:bldP spid="67" grpId="0"/>
      <p:bldP spid="72" grpId="0" animBg="1"/>
      <p:bldP spid="73" grpId="0"/>
      <p:bldP spid="76" grpId="0" animBg="1"/>
      <p:bldP spid="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F73051-8309-40C3-B195-9F713612B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816" y="4893055"/>
            <a:ext cx="621538" cy="621539"/>
          </a:xfrm>
          <a:prstGeom prst="rect">
            <a:avLst/>
          </a:prstGeom>
        </p:spPr>
      </p:pic>
      <p:pic>
        <p:nvPicPr>
          <p:cNvPr id="7" name="Picture 6" descr="Compute &amp; Networking_VPC Peering.eps">
            <a:extLst>
              <a:ext uri="{FF2B5EF4-FFF2-40B4-BE49-F238E27FC236}">
                <a16:creationId xmlns:a16="http://schemas.microsoft.com/office/drawing/2014/main" id="{9B507E6B-EBAF-43E9-A88D-898407F9B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046" y="3180372"/>
            <a:ext cx="953777" cy="953776"/>
          </a:xfrm>
          <a:prstGeom prst="rect">
            <a:avLst/>
          </a:prstGeom>
        </p:spPr>
      </p:pic>
      <p:pic>
        <p:nvPicPr>
          <p:cNvPr id="8" name="Picture 7" descr="SQS-Queque.png">
            <a:extLst>
              <a:ext uri="{FF2B5EF4-FFF2-40B4-BE49-F238E27FC236}">
                <a16:creationId xmlns:a16="http://schemas.microsoft.com/office/drawing/2014/main" id="{5DDAAA24-D475-4196-AC13-84594D014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35" y="3448769"/>
            <a:ext cx="839578" cy="420188"/>
          </a:xfrm>
          <a:prstGeom prst="rect">
            <a:avLst/>
          </a:prstGeom>
        </p:spPr>
      </p:pic>
      <p:pic>
        <p:nvPicPr>
          <p:cNvPr id="9" name="Picture 8" descr="Amazon-CloudSearch-SDF-metadata.png">
            <a:extLst>
              <a:ext uri="{FF2B5EF4-FFF2-40B4-BE49-F238E27FC236}">
                <a16:creationId xmlns:a16="http://schemas.microsoft.com/office/drawing/2014/main" id="{D3345D17-FF5F-4FF1-A9E8-C26DF0A0AA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695" y="5318808"/>
            <a:ext cx="385866" cy="6097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D095EB-6978-4778-B62F-7685EB03B977}"/>
              </a:ext>
            </a:extLst>
          </p:cNvPr>
          <p:cNvSpPr txBox="1"/>
          <p:nvPr/>
        </p:nvSpPr>
        <p:spPr>
          <a:xfrm>
            <a:off x="4433338" y="3205503"/>
            <a:ext cx="13227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Request Queue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DB1B27-3803-4E3B-9886-7432561ED84D}"/>
              </a:ext>
            </a:extLst>
          </p:cNvPr>
          <p:cNvSpPr txBox="1"/>
          <p:nvPr/>
        </p:nvSpPr>
        <p:spPr>
          <a:xfrm>
            <a:off x="2056313" y="3382104"/>
            <a:ext cx="9653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Request Processor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7F194C-3AA3-4FDC-8A8E-38DE60DA8813}"/>
              </a:ext>
            </a:extLst>
          </p:cNvPr>
          <p:cNvSpPr txBox="1"/>
          <p:nvPr/>
        </p:nvSpPr>
        <p:spPr>
          <a:xfrm>
            <a:off x="5545096" y="4717203"/>
            <a:ext cx="6877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CVSE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EEE5F5-C85F-48BA-B456-CF91A78F60ED}"/>
              </a:ext>
            </a:extLst>
          </p:cNvPr>
          <p:cNvSpPr txBox="1"/>
          <p:nvPr/>
        </p:nvSpPr>
        <p:spPr>
          <a:xfrm>
            <a:off x="5210791" y="5473580"/>
            <a:ext cx="12316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Cached Video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247734-E586-4D83-8AA5-C41565CF8F4F}"/>
              </a:ext>
            </a:extLst>
          </p:cNvPr>
          <p:cNvSpPr txBox="1"/>
          <p:nvPr/>
        </p:nvSpPr>
        <p:spPr>
          <a:xfrm>
            <a:off x="5053038" y="3970459"/>
            <a:ext cx="14609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Neighboring FDN                  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1E9CA9E1-D2AD-4420-8B71-B332117D2572}"/>
              </a:ext>
            </a:extLst>
          </p:cNvPr>
          <p:cNvCxnSpPr>
            <a:cxnSpLocks/>
            <a:stCxn id="20" idx="2"/>
            <a:endCxn id="6" idx="3"/>
          </p:cNvCxnSpPr>
          <p:nvPr/>
        </p:nvCxnSpPr>
        <p:spPr>
          <a:xfrm rot="5400000">
            <a:off x="5938626" y="4165057"/>
            <a:ext cx="1192495" cy="885037"/>
          </a:xfrm>
          <a:prstGeom prst="bentConnector2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0A22C16-952D-4AA0-860A-162B1A8D20CC}"/>
              </a:ext>
            </a:extLst>
          </p:cNvPr>
          <p:cNvSpPr txBox="1"/>
          <p:nvPr/>
        </p:nvSpPr>
        <p:spPr>
          <a:xfrm>
            <a:off x="6576582" y="2994620"/>
            <a:ext cx="13473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Segment Cost Estimator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F357E40-C095-457F-ACC7-51041EFF77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807" y="3326158"/>
            <a:ext cx="685169" cy="68517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AD0DC75-63A3-457C-B56B-FD62FE625A54}"/>
              </a:ext>
            </a:extLst>
          </p:cNvPr>
          <p:cNvSpPr txBox="1"/>
          <p:nvPr/>
        </p:nvSpPr>
        <p:spPr>
          <a:xfrm>
            <a:off x="2399736" y="2364904"/>
            <a:ext cx="17149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Ingestion Processor</a:t>
            </a:r>
          </a:p>
        </p:txBody>
      </p:sp>
      <p:pic>
        <p:nvPicPr>
          <p:cNvPr id="46" name="Picture 45" descr="CloudSearch.png">
            <a:extLst>
              <a:ext uri="{FF2B5EF4-FFF2-40B4-BE49-F238E27FC236}">
                <a16:creationId xmlns:a16="http://schemas.microsoft.com/office/drawing/2014/main" id="{463807FE-9DCA-48FC-BB0D-C493009A15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078" y="1930401"/>
            <a:ext cx="477342" cy="47734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02AAE7C-4C63-4C92-A454-BBB86D48641C}"/>
              </a:ext>
            </a:extLst>
          </p:cNvPr>
          <p:cNvSpPr txBox="1"/>
          <p:nvPr/>
        </p:nvSpPr>
        <p:spPr>
          <a:xfrm>
            <a:off x="5395485" y="2389492"/>
            <a:ext cx="10526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Fog Monitor</a:t>
            </a:r>
          </a:p>
        </p:txBody>
      </p:sp>
      <p:pic>
        <p:nvPicPr>
          <p:cNvPr id="48" name="Picture 47" descr="DynamoDB.png">
            <a:extLst>
              <a:ext uri="{FF2B5EF4-FFF2-40B4-BE49-F238E27FC236}">
                <a16:creationId xmlns:a16="http://schemas.microsoft.com/office/drawing/2014/main" id="{B9833FE5-6938-47AD-8A5B-0CA59CA30D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29" y="1930401"/>
            <a:ext cx="477342" cy="47734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C829F75-DF84-415B-A2F7-36EA8510735D}"/>
              </a:ext>
            </a:extLst>
          </p:cNvPr>
          <p:cNvSpPr txBox="1"/>
          <p:nvPr/>
        </p:nvSpPr>
        <p:spPr>
          <a:xfrm>
            <a:off x="3943096" y="2387597"/>
            <a:ext cx="15406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Metadata Manager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1E16143-CE52-4E9F-B462-FF5B2B549BFD}"/>
              </a:ext>
            </a:extLst>
          </p:cNvPr>
          <p:cNvSpPr txBox="1"/>
          <p:nvPr/>
        </p:nvSpPr>
        <p:spPr>
          <a:xfrm>
            <a:off x="4303493" y="1546550"/>
            <a:ext cx="222363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/>
              <a:t>Central Cloud</a:t>
            </a:r>
          </a:p>
        </p:txBody>
      </p:sp>
      <p:sp>
        <p:nvSpPr>
          <p:cNvPr id="57" name="Rounded Rectangle 16">
            <a:extLst>
              <a:ext uri="{FF2B5EF4-FFF2-40B4-BE49-F238E27FC236}">
                <a16:creationId xmlns:a16="http://schemas.microsoft.com/office/drawing/2014/main" id="{EA86E94B-7B83-404D-8197-F3324D876EFC}"/>
              </a:ext>
            </a:extLst>
          </p:cNvPr>
          <p:cNvSpPr/>
          <p:nvPr/>
        </p:nvSpPr>
        <p:spPr>
          <a:xfrm>
            <a:off x="2056313" y="1862852"/>
            <a:ext cx="5870752" cy="779440"/>
          </a:xfrm>
          <a:prstGeom prst="roundRect">
            <a:avLst>
              <a:gd name="adj" fmla="val 9818"/>
            </a:avLst>
          </a:prstGeom>
          <a:noFill/>
          <a:ln w="63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8" name="Rounded Rectangle 3">
            <a:extLst>
              <a:ext uri="{FF2B5EF4-FFF2-40B4-BE49-F238E27FC236}">
                <a16:creationId xmlns:a16="http://schemas.microsoft.com/office/drawing/2014/main" id="{05D95A07-31E7-4724-ABD1-0DF510B56872}"/>
              </a:ext>
            </a:extLst>
          </p:cNvPr>
          <p:cNvSpPr/>
          <p:nvPr/>
        </p:nvSpPr>
        <p:spPr>
          <a:xfrm>
            <a:off x="1953643" y="3018819"/>
            <a:ext cx="5920853" cy="3360466"/>
          </a:xfrm>
          <a:prstGeom prst="roundRect">
            <a:avLst>
              <a:gd name="adj" fmla="val 9818"/>
            </a:avLst>
          </a:prstGeom>
          <a:noFill/>
          <a:ln w="19050">
            <a:solidFill>
              <a:schemeClr val="tx1"/>
            </a:solidFill>
            <a:prstDash val="lg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86653B4-FA34-4A4E-8CC7-E1FCEDF823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958" y="4875932"/>
            <a:ext cx="533944" cy="533945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87EACC1-7BEB-4849-AA79-17369CA92163}"/>
              </a:ext>
            </a:extLst>
          </p:cNvPr>
          <p:cNvCxnSpPr>
            <a:cxnSpLocks/>
          </p:cNvCxnSpPr>
          <p:nvPr/>
        </p:nvCxnSpPr>
        <p:spPr>
          <a:xfrm>
            <a:off x="3154061" y="2597019"/>
            <a:ext cx="0" cy="6889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AF8DEE0-14E4-4884-818F-6837E4BB16AF}"/>
              </a:ext>
            </a:extLst>
          </p:cNvPr>
          <p:cNvSpPr txBox="1"/>
          <p:nvPr/>
        </p:nvSpPr>
        <p:spPr>
          <a:xfrm>
            <a:off x="4806425" y="2661927"/>
            <a:ext cx="658409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/>
              <a:t>FDN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2BF2CCA-C0E1-4EA4-8C8A-EF729887615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3624822" y="3657260"/>
            <a:ext cx="1050113" cy="160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9B5BB8DA-1950-4074-842E-BF5D2E00082F}"/>
              </a:ext>
            </a:extLst>
          </p:cNvPr>
          <p:cNvSpPr txBox="1"/>
          <p:nvPr/>
        </p:nvSpPr>
        <p:spPr>
          <a:xfrm>
            <a:off x="2603873" y="4459495"/>
            <a:ext cx="15066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Video Merger and Output Window</a:t>
            </a:r>
          </a:p>
        </p:txBody>
      </p:sp>
      <p:pic>
        <p:nvPicPr>
          <p:cNvPr id="135" name="Picture 134" descr="Database_Dynamo DB Global Secondary Indexes.eps">
            <a:extLst>
              <a:ext uri="{FF2B5EF4-FFF2-40B4-BE49-F238E27FC236}">
                <a16:creationId xmlns:a16="http://schemas.microsoft.com/office/drawing/2014/main" id="{BE6FA648-EB7A-4C7C-8354-2C8C61C814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10" y="4168945"/>
            <a:ext cx="632365" cy="632365"/>
          </a:xfrm>
          <a:prstGeom prst="rect">
            <a:avLst/>
          </a:prstGeom>
        </p:spPr>
      </p:pic>
      <p:pic>
        <p:nvPicPr>
          <p:cNvPr id="138" name="Picture 137" descr="Amazon-CloudSearch-SDF-metadata.png">
            <a:extLst>
              <a:ext uri="{FF2B5EF4-FFF2-40B4-BE49-F238E27FC236}">
                <a16:creationId xmlns:a16="http://schemas.microsoft.com/office/drawing/2014/main" id="{8B0F8460-9C51-40AC-833C-097C999DDC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50" y="5321435"/>
            <a:ext cx="385866" cy="609719"/>
          </a:xfrm>
          <a:prstGeom prst="rect">
            <a:avLst/>
          </a:prstGeom>
        </p:spPr>
      </p:pic>
      <p:pic>
        <p:nvPicPr>
          <p:cNvPr id="139" name="Picture 138" descr="Amazon-CloudSearch-SDF-metadata.png">
            <a:extLst>
              <a:ext uri="{FF2B5EF4-FFF2-40B4-BE49-F238E27FC236}">
                <a16:creationId xmlns:a16="http://schemas.microsoft.com/office/drawing/2014/main" id="{E1BF3944-EA28-4352-B5BA-553E112057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20" y="5321435"/>
            <a:ext cx="385866" cy="60971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58D5C7D-17EC-453C-99E1-85454613BA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11" y="1925463"/>
            <a:ext cx="444584" cy="485001"/>
          </a:xfrm>
          <a:prstGeom prst="rect">
            <a:avLst/>
          </a:prstGeom>
        </p:spPr>
      </p:pic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0A3BD31-9DAB-4B5A-87A9-62C467C01522}"/>
              </a:ext>
            </a:extLst>
          </p:cNvPr>
          <p:cNvCxnSpPr>
            <a:cxnSpLocks/>
            <a:stCxn id="8" idx="3"/>
            <a:endCxn id="20" idx="1"/>
          </p:cNvCxnSpPr>
          <p:nvPr/>
        </p:nvCxnSpPr>
        <p:spPr>
          <a:xfrm>
            <a:off x="5514513" y="3658863"/>
            <a:ext cx="1120294" cy="988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4" name="Picture 9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2AA27D4-0C55-4B9C-9495-0EC7F7B36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56952" y="4755546"/>
            <a:ext cx="435252" cy="90159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E6ACC032-3A2F-462A-9E35-CF068C5FC656}"/>
              </a:ext>
            </a:extLst>
          </p:cNvPr>
          <p:cNvSpPr txBox="1"/>
          <p:nvPr/>
        </p:nvSpPr>
        <p:spPr>
          <a:xfrm>
            <a:off x="4189752" y="4554366"/>
            <a:ext cx="9749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Worker Nodes</a:t>
            </a:r>
          </a:p>
        </p:txBody>
      </p: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9C1CC61C-B1C5-4A1C-B97A-C2B1595B6F7E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 flipV="1">
            <a:off x="4891648" y="5203824"/>
            <a:ext cx="579169" cy="265707"/>
          </a:xfrm>
          <a:prstGeom prst="bentConnector3">
            <a:avLst>
              <a:gd name="adj1" fmla="val 50000"/>
            </a:avLst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87F5E30F-C921-4738-BED1-4C5E54467975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>
            <a:off x="4891648" y="4869594"/>
            <a:ext cx="579169" cy="334231"/>
          </a:xfrm>
          <a:prstGeom prst="bentConnector3">
            <a:avLst>
              <a:gd name="adj1" fmla="val 50000"/>
            </a:avLst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D1F24DF-BB48-4417-AB77-6399E26D012F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4916051" y="5203824"/>
            <a:ext cx="554765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45120F5-7991-486F-B266-836D4FF98DF1}"/>
              </a:ext>
            </a:extLst>
          </p:cNvPr>
          <p:cNvCxnSpPr>
            <a:cxnSpLocks/>
            <a:stCxn id="46" idx="1"/>
            <a:endCxn id="48" idx="3"/>
          </p:cNvCxnSpPr>
          <p:nvPr/>
        </p:nvCxnSpPr>
        <p:spPr>
          <a:xfrm flipH="1">
            <a:off x="4886570" y="2169072"/>
            <a:ext cx="77450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7" name="Picture 136" descr="S3-Bucket.png">
            <a:extLst>
              <a:ext uri="{FF2B5EF4-FFF2-40B4-BE49-F238E27FC236}">
                <a16:creationId xmlns:a16="http://schemas.microsoft.com/office/drawing/2014/main" id="{BDE9173B-AF0B-4512-82B7-A53F46AA0CD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71" y="1938271"/>
            <a:ext cx="477341" cy="477341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03680F9A-3C09-469B-95F3-263047E1DDD5}"/>
              </a:ext>
            </a:extLst>
          </p:cNvPr>
          <p:cNvSpPr txBox="1"/>
          <p:nvPr/>
        </p:nvSpPr>
        <p:spPr>
          <a:xfrm>
            <a:off x="6380981" y="2401273"/>
            <a:ext cx="15666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Video Repository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CF74261-878B-4B7F-9346-515A763219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1" y="2988803"/>
            <a:ext cx="285519" cy="276002"/>
          </a:xfrm>
          <a:prstGeom prst="rect">
            <a:avLst/>
          </a:prstGeom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8BBD551-D74B-4DA5-B56E-B473889D64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21" y="3325555"/>
            <a:ext cx="285519" cy="276002"/>
          </a:xfrm>
          <a:prstGeom prst="rect">
            <a:avLst/>
          </a:prstGeom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390AB41-80DD-41DA-8C2F-EE13CC65C3B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10" y="3009975"/>
            <a:ext cx="285519" cy="276002"/>
          </a:xfrm>
          <a:prstGeom prst="rect">
            <a:avLst/>
          </a:prstGeom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chemeClr val="tx1"/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4D98B79-E4AB-4A24-AAFA-FFDC27633FCB}"/>
              </a:ext>
            </a:extLst>
          </p:cNvPr>
          <p:cNvSpPr txBox="1"/>
          <p:nvPr/>
        </p:nvSpPr>
        <p:spPr>
          <a:xfrm>
            <a:off x="663900" y="3627207"/>
            <a:ext cx="8055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Viewers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4DA7F94-56A1-4832-9D0E-BE6E323F4EE1}"/>
              </a:ext>
            </a:extLst>
          </p:cNvPr>
          <p:cNvCxnSpPr>
            <a:cxnSpLocks/>
            <a:stCxn id="48" idx="1"/>
            <a:endCxn id="62" idx="3"/>
          </p:cNvCxnSpPr>
          <p:nvPr/>
        </p:nvCxnSpPr>
        <p:spPr>
          <a:xfrm flipH="1" flipV="1">
            <a:off x="3364394" y="2167965"/>
            <a:ext cx="1044834" cy="110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1" name="Picture 70" descr="Storage &amp; Content Delivery-17.eps">
            <a:extLst>
              <a:ext uri="{FF2B5EF4-FFF2-40B4-BE49-F238E27FC236}">
                <a16:creationId xmlns:a16="http://schemas.microsoft.com/office/drawing/2014/main" id="{0B5E8CBF-ADD6-4455-B46E-36CDCCC03C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43" y="5657141"/>
            <a:ext cx="608888" cy="608888"/>
          </a:xfrm>
          <a:prstGeom prst="rect">
            <a:avLst/>
          </a:prstGeom>
        </p:spPr>
      </p:pic>
      <p:cxnSp>
        <p:nvCxnSpPr>
          <p:cNvPr id="125" name="Connector: Elbow 124">
            <a:extLst>
              <a:ext uri="{FF2B5EF4-FFF2-40B4-BE49-F238E27FC236}">
                <a16:creationId xmlns:a16="http://schemas.microsoft.com/office/drawing/2014/main" id="{E62F5745-1EB4-40C5-8F1E-8B4BABFF1C87}"/>
              </a:ext>
            </a:extLst>
          </p:cNvPr>
          <p:cNvCxnSpPr>
            <a:cxnSpLocks/>
            <a:endCxn id="71" idx="3"/>
          </p:cNvCxnSpPr>
          <p:nvPr/>
        </p:nvCxnSpPr>
        <p:spPr>
          <a:xfrm rot="5400000">
            <a:off x="5929150" y="5373947"/>
            <a:ext cx="749519" cy="425757"/>
          </a:xfrm>
          <a:prstGeom prst="bentConnector2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66AA1974-44AB-4BB0-AD7E-7CF3056C0936}"/>
              </a:ext>
            </a:extLst>
          </p:cNvPr>
          <p:cNvCxnSpPr>
            <a:cxnSpLocks/>
            <a:endCxn id="135" idx="3"/>
          </p:cNvCxnSpPr>
          <p:nvPr/>
        </p:nvCxnSpPr>
        <p:spPr>
          <a:xfrm rot="16200000" flipV="1">
            <a:off x="5918763" y="4614041"/>
            <a:ext cx="726937" cy="469113"/>
          </a:xfrm>
          <a:prstGeom prst="bentConnector2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2C6325B5-F217-4647-9124-80A26B4D0A50}"/>
              </a:ext>
            </a:extLst>
          </p:cNvPr>
          <p:cNvCxnSpPr>
            <a:cxnSpLocks/>
            <a:stCxn id="137" idx="1"/>
            <a:endCxn id="46" idx="3"/>
          </p:cNvCxnSpPr>
          <p:nvPr/>
        </p:nvCxnSpPr>
        <p:spPr>
          <a:xfrm flipH="1" flipV="1">
            <a:off x="6138419" y="2169072"/>
            <a:ext cx="655652" cy="787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1FD064D8-5CC6-45B6-A4C1-A41989967ECC}"/>
              </a:ext>
            </a:extLst>
          </p:cNvPr>
          <p:cNvSpPr/>
          <p:nvPr/>
        </p:nvSpPr>
        <p:spPr>
          <a:xfrm flipH="1">
            <a:off x="1076990" y="2183142"/>
            <a:ext cx="1767326" cy="760973"/>
          </a:xfrm>
          <a:custGeom>
            <a:avLst/>
            <a:gdLst>
              <a:gd name="connsiteX0" fmla="*/ 1163782 w 1163782"/>
              <a:gd name="connsiteY0" fmla="*/ 1053390 h 1053390"/>
              <a:gd name="connsiteX1" fmla="*/ 960582 w 1163782"/>
              <a:gd name="connsiteY1" fmla="*/ 702408 h 1053390"/>
              <a:gd name="connsiteX2" fmla="*/ 665018 w 1163782"/>
              <a:gd name="connsiteY2" fmla="*/ 277535 h 1053390"/>
              <a:gd name="connsiteX3" fmla="*/ 314036 w 1163782"/>
              <a:gd name="connsiteY3" fmla="*/ 55863 h 1053390"/>
              <a:gd name="connsiteX4" fmla="*/ 0 w 1163782"/>
              <a:gd name="connsiteY4" fmla="*/ 444 h 105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3782" h="1053390">
                <a:moveTo>
                  <a:pt x="1163782" y="1053390"/>
                </a:moveTo>
                <a:cubicBezTo>
                  <a:pt x="1103745" y="942553"/>
                  <a:pt x="1043709" y="831717"/>
                  <a:pt x="960582" y="702408"/>
                </a:cubicBezTo>
                <a:cubicBezTo>
                  <a:pt x="877455" y="573099"/>
                  <a:pt x="772776" y="385292"/>
                  <a:pt x="665018" y="277535"/>
                </a:cubicBezTo>
                <a:cubicBezTo>
                  <a:pt x="557260" y="169778"/>
                  <a:pt x="424872" y="102045"/>
                  <a:pt x="314036" y="55863"/>
                </a:cubicBezTo>
                <a:cubicBezTo>
                  <a:pt x="203200" y="9681"/>
                  <a:pt x="36945" y="-2635"/>
                  <a:pt x="0" y="444"/>
                </a:cubicBezTo>
              </a:path>
            </a:pathLst>
          </a:custGeom>
          <a:noFill/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07AB32CB-6FFC-404A-8583-D9F302CD5B78}"/>
              </a:ext>
            </a:extLst>
          </p:cNvPr>
          <p:cNvSpPr/>
          <p:nvPr/>
        </p:nvSpPr>
        <p:spPr>
          <a:xfrm>
            <a:off x="993385" y="3904205"/>
            <a:ext cx="2056246" cy="1307861"/>
          </a:xfrm>
          <a:custGeom>
            <a:avLst/>
            <a:gdLst>
              <a:gd name="connsiteX0" fmla="*/ 5080000 w 5080000"/>
              <a:gd name="connsiteY0" fmla="*/ 1366982 h 1406729"/>
              <a:gd name="connsiteX1" fmla="*/ 4027055 w 5080000"/>
              <a:gd name="connsiteY1" fmla="*/ 1385455 h 1406729"/>
              <a:gd name="connsiteX2" fmla="*/ 2678546 w 5080000"/>
              <a:gd name="connsiteY2" fmla="*/ 1108364 h 1406729"/>
              <a:gd name="connsiteX3" fmla="*/ 1533237 w 5080000"/>
              <a:gd name="connsiteY3" fmla="*/ 757382 h 1406729"/>
              <a:gd name="connsiteX4" fmla="*/ 0 w 5080000"/>
              <a:gd name="connsiteY4" fmla="*/ 0 h 140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00" h="1406729">
                <a:moveTo>
                  <a:pt x="5080000" y="1366982"/>
                </a:moveTo>
                <a:cubicBezTo>
                  <a:pt x="4753648" y="1397770"/>
                  <a:pt x="4427297" y="1428558"/>
                  <a:pt x="4027055" y="1385455"/>
                </a:cubicBezTo>
                <a:cubicBezTo>
                  <a:pt x="3626813" y="1342352"/>
                  <a:pt x="3094182" y="1213043"/>
                  <a:pt x="2678546" y="1108364"/>
                </a:cubicBezTo>
                <a:cubicBezTo>
                  <a:pt x="2262910" y="1003685"/>
                  <a:pt x="1979661" y="942109"/>
                  <a:pt x="1533237" y="757382"/>
                </a:cubicBezTo>
                <a:cubicBezTo>
                  <a:pt x="1086813" y="572655"/>
                  <a:pt x="123151" y="86206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3EB20A8-5B53-41CF-98D5-06FC6144B975}"/>
              </a:ext>
            </a:extLst>
          </p:cNvPr>
          <p:cNvSpPr txBox="1"/>
          <p:nvPr/>
        </p:nvSpPr>
        <p:spPr>
          <a:xfrm>
            <a:off x="602153" y="2024009"/>
            <a:ext cx="12396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Video Stream Requests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ED76F8-918F-4E3C-8A79-DA786661CBDC}"/>
              </a:ext>
            </a:extLst>
          </p:cNvPr>
          <p:cNvSpPr txBox="1"/>
          <p:nvPr/>
        </p:nvSpPr>
        <p:spPr>
          <a:xfrm>
            <a:off x="690225" y="4636550"/>
            <a:ext cx="11815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Final Video Content</a:t>
            </a:r>
          </a:p>
        </p:txBody>
      </p:sp>
      <p:cxnSp>
        <p:nvCxnSpPr>
          <p:cNvPr id="81" name="Connector: Elbow 80">
            <a:extLst>
              <a:ext uri="{FF2B5EF4-FFF2-40B4-BE49-F238E27FC236}">
                <a16:creationId xmlns:a16="http://schemas.microsoft.com/office/drawing/2014/main" id="{8B229B78-292F-4C40-B575-4A1F7DAAB3F5}"/>
              </a:ext>
            </a:extLst>
          </p:cNvPr>
          <p:cNvCxnSpPr>
            <a:cxnSpLocks/>
            <a:stCxn id="71" idx="1"/>
            <a:endCxn id="59" idx="3"/>
          </p:cNvCxnSpPr>
          <p:nvPr/>
        </p:nvCxnSpPr>
        <p:spPr>
          <a:xfrm rot="10800000">
            <a:off x="3594901" y="5142906"/>
            <a:ext cx="1887242" cy="818680"/>
          </a:xfrm>
          <a:prstGeom prst="bentConnector3">
            <a:avLst>
              <a:gd name="adj1" fmla="val 72712"/>
            </a:avLst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id="{8F5BC35E-96E0-41F4-8BB8-501E5052D131}"/>
              </a:ext>
            </a:extLst>
          </p:cNvPr>
          <p:cNvCxnSpPr>
            <a:cxnSpLocks/>
            <a:stCxn id="135" idx="1"/>
            <a:endCxn id="59" idx="3"/>
          </p:cNvCxnSpPr>
          <p:nvPr/>
        </p:nvCxnSpPr>
        <p:spPr>
          <a:xfrm rot="10800000" flipV="1">
            <a:off x="3594902" y="4485128"/>
            <a:ext cx="1820409" cy="657777"/>
          </a:xfrm>
          <a:prstGeom prst="bentConnector3">
            <a:avLst>
              <a:gd name="adj1" fmla="val 71780"/>
            </a:avLst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C6E0EF4-5113-4F68-8DB7-2A7C2224AD83}"/>
              </a:ext>
            </a:extLst>
          </p:cNvPr>
          <p:cNvCxnSpPr>
            <a:cxnSpLocks/>
            <a:endCxn id="59" idx="3"/>
          </p:cNvCxnSpPr>
          <p:nvPr/>
        </p:nvCxnSpPr>
        <p:spPr>
          <a:xfrm flipH="1">
            <a:off x="3594901" y="5142905"/>
            <a:ext cx="77089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itle 1">
            <a:extLst>
              <a:ext uri="{FF2B5EF4-FFF2-40B4-BE49-F238E27FC236}">
                <a16:creationId xmlns:a16="http://schemas.microsoft.com/office/drawing/2014/main" id="{047F3957-B8CA-4C5C-89AE-1DCF094F9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00" y="137844"/>
            <a:ext cx="8229600" cy="1143000"/>
          </a:xfrm>
        </p:spPr>
        <p:txBody>
          <a:bodyPr/>
          <a:lstStyle/>
          <a:p>
            <a:r>
              <a:rPr lang="en-US" dirty="0"/>
              <a:t>F-FDN Architecture</a:t>
            </a:r>
          </a:p>
        </p:txBody>
      </p:sp>
    </p:spTree>
    <p:extLst>
      <p:ext uri="{BB962C8B-B14F-4D97-AF65-F5344CB8AC3E}">
        <p14:creationId xmlns:p14="http://schemas.microsoft.com/office/powerpoint/2010/main" val="116795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  <p:bldP spid="201" grpId="0" animBg="1"/>
      <p:bldP spid="67" grpId="0"/>
      <p:bldP spid="69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E824B-5775-4828-BFF6-60454A39C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Streaming Decisions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4266A-EDDD-40B1-87A5-4E1140927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127B05-549F-4D75-825A-F93941B22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3 ways a video segment can be streamed</a:t>
            </a:r>
          </a:p>
          <a:p>
            <a:pPr marL="457200" lvl="1" indent="0">
              <a:buNone/>
            </a:pPr>
            <a:r>
              <a:rPr lang="en-US" dirty="0"/>
              <a:t>1) Local FDN’s cache</a:t>
            </a:r>
          </a:p>
          <a:p>
            <a:pPr marL="457200" lvl="1" indent="0">
              <a:buNone/>
            </a:pPr>
            <a:r>
              <a:rPr lang="en-US" dirty="0"/>
              <a:t>2) Processed on-demand by local FDN</a:t>
            </a:r>
          </a:p>
          <a:p>
            <a:pPr marL="457200" lvl="1" indent="0">
              <a:buNone/>
            </a:pPr>
            <a:r>
              <a:rPr lang="en-US" dirty="0"/>
              <a:t>3) Retrieved from Neighboring FDN to local FDN, then streamed to viewer</a:t>
            </a:r>
          </a:p>
          <a:p>
            <a:r>
              <a:rPr lang="en-US" dirty="0"/>
              <a:t>FDN evaluates each option for each GOP</a:t>
            </a:r>
          </a:p>
          <a:p>
            <a:pPr lvl="1"/>
            <a:r>
              <a:rPr lang="en-US" dirty="0"/>
              <a:t>It chooses the option with highest likelihood of streaming a GOP on time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End-to-end latency </a:t>
            </a:r>
            <a:r>
              <a:rPr lang="en-US" dirty="0"/>
              <a:t>is considered </a:t>
            </a:r>
          </a:p>
          <a:p>
            <a:pPr lvl="2"/>
            <a:r>
              <a:rPr lang="en-US" dirty="0"/>
              <a:t>In case 2 and 3, convolve multiple distributions into a single comparable distribution </a:t>
            </a:r>
          </a:p>
        </p:txBody>
      </p:sp>
    </p:spTree>
    <p:extLst>
      <p:ext uri="{BB962C8B-B14F-4D97-AF65-F5344CB8AC3E}">
        <p14:creationId xmlns:p14="http://schemas.microsoft.com/office/powerpoint/2010/main" val="426438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18DF2-CCC0-46BB-AB19-9BC989FAE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On-demand Processing in Local FDN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0A789-EA1D-4DA9-8785-63E2DEDC2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Criteria to account for:</a:t>
            </a:r>
          </a:p>
          <a:p>
            <a:pPr lvl="1"/>
            <a:r>
              <a:rPr lang="en-US" dirty="0"/>
              <a:t>The execution time to process segment </a:t>
            </a:r>
            <a:r>
              <a:rPr lang="en-US" i="1" dirty="0" err="1"/>
              <a:t>i</a:t>
            </a:r>
            <a:r>
              <a:rPr lang="en-US" dirty="0"/>
              <a:t> on local FDN </a:t>
            </a:r>
            <a:r>
              <a:rPr lang="en-US" i="1" dirty="0"/>
              <a:t>j</a:t>
            </a:r>
          </a:p>
          <a:p>
            <a:pPr lvl="1"/>
            <a:r>
              <a:rPr lang="en-US" dirty="0"/>
              <a:t>The transfer time to deliver segment </a:t>
            </a:r>
            <a:r>
              <a:rPr lang="en-US" i="1" dirty="0" err="1"/>
              <a:t>i</a:t>
            </a:r>
            <a:r>
              <a:rPr lang="en-US" dirty="0"/>
              <a:t> from local FDN </a:t>
            </a:r>
            <a:r>
              <a:rPr lang="en-US" i="1" dirty="0"/>
              <a:t>j</a:t>
            </a:r>
            <a:r>
              <a:rPr lang="en-US" dirty="0"/>
              <a:t> to viewer </a:t>
            </a:r>
            <a:r>
              <a:rPr lang="en-US" i="1" dirty="0"/>
              <a:t>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E6ED4-CF7F-40E2-9C6B-07B6AA3C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03A0E-BE15-4C33-A13B-3BE63357F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" y="4891135"/>
            <a:ext cx="6957060" cy="73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1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78CBB-9137-41D1-A8A6-3711116ED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Retrieved from Neighboring FDN then streamed from Local FDN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1D458-6728-41B4-A4C8-35AC5994C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Criteria to account for:</a:t>
            </a:r>
          </a:p>
          <a:p>
            <a:pPr lvl="1"/>
            <a:r>
              <a:rPr lang="en-US" dirty="0"/>
              <a:t>Transfer time of segment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>from neighboring FDN </a:t>
            </a:r>
            <a:r>
              <a:rPr lang="en-US" i="1" dirty="0"/>
              <a:t>k </a:t>
            </a:r>
            <a:r>
              <a:rPr lang="en-US" dirty="0"/>
              <a:t>to local FDN </a:t>
            </a:r>
            <a:r>
              <a:rPr lang="en-US" i="1" dirty="0"/>
              <a:t>j</a:t>
            </a:r>
          </a:p>
          <a:p>
            <a:pPr lvl="1"/>
            <a:r>
              <a:rPr lang="en-US" dirty="0"/>
              <a:t>The transfer time to deliver segment </a:t>
            </a:r>
            <a:r>
              <a:rPr lang="en-US" i="1" dirty="0" err="1"/>
              <a:t>i</a:t>
            </a:r>
            <a:r>
              <a:rPr lang="en-US" dirty="0"/>
              <a:t> from local FDN </a:t>
            </a:r>
            <a:r>
              <a:rPr lang="en-US" i="1" dirty="0"/>
              <a:t>j</a:t>
            </a:r>
            <a:r>
              <a:rPr lang="en-US" dirty="0"/>
              <a:t> to viewer </a:t>
            </a:r>
            <a:r>
              <a:rPr lang="en-US" i="1" dirty="0"/>
              <a:t>v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6E8F1-95A6-498C-8E35-ABC67DE1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B0565-9539-46AA-8226-4131A2F48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84" y="4891136"/>
            <a:ext cx="8115816" cy="73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9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339" y="1542027"/>
            <a:ext cx="4722576" cy="5247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70" y="1403660"/>
            <a:ext cx="3852337" cy="476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/>
              <a:t>Split Video into GOPs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/>
              <a:t>Perform Transcoding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/>
              <a:t>Obtain Metadata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transcoding time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presentation time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frame number 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input size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output size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70" y="5763854"/>
            <a:ext cx="2433656" cy="105331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5030" y="373261"/>
            <a:ext cx="895637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bg1"/>
                </a:solidFill>
              </a:rPr>
              <a:t>Video Segmentation </a:t>
            </a:r>
          </a:p>
        </p:txBody>
      </p:sp>
    </p:spTree>
    <p:extLst>
      <p:ext uri="{BB962C8B-B14F-4D97-AF65-F5344CB8AC3E}">
        <p14:creationId xmlns:p14="http://schemas.microsoft.com/office/powerpoint/2010/main" val="222671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43FDE-7F4A-48FC-AB8E-7644E0C1D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Evaluating F-FDN: Alternative Streaming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2E7DD-D16D-4E90-8154-4D4B4C5D6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A7971-6F89-4F42-AB07-605345F2B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96" y="1956933"/>
            <a:ext cx="8776607" cy="2766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0CE47C-8F8D-452C-BD9F-1D56009064C2}"/>
              </a:ext>
            </a:extLst>
          </p:cNvPr>
          <p:cNvSpPr txBox="1"/>
          <p:nvPr/>
        </p:nvSpPr>
        <p:spPr>
          <a:xfrm>
            <a:off x="457200" y="5495245"/>
            <a:ext cx="6955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Robust F-FDN is our fully featured F-FDN platform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A64B224-1FC7-4143-AF76-3F2D0B09BB24}"/>
              </a:ext>
            </a:extLst>
          </p:cNvPr>
          <p:cNvSpPr/>
          <p:nvPr/>
        </p:nvSpPr>
        <p:spPr>
          <a:xfrm>
            <a:off x="302079" y="2955471"/>
            <a:ext cx="881742" cy="473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2721A7-6AEB-4B41-B3D4-FB03CB6C6E4D}"/>
              </a:ext>
            </a:extLst>
          </p:cNvPr>
          <p:cNvSpPr/>
          <p:nvPr/>
        </p:nvSpPr>
        <p:spPr>
          <a:xfrm>
            <a:off x="302079" y="4093750"/>
            <a:ext cx="1828800" cy="51016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DB1EC2-84D4-4336-B88F-952FFD88AFDD}"/>
              </a:ext>
            </a:extLst>
          </p:cNvPr>
          <p:cNvSpPr txBox="1"/>
          <p:nvPr/>
        </p:nvSpPr>
        <p:spPr>
          <a:xfrm>
            <a:off x="457200" y="4632038"/>
            <a:ext cx="6955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CDN represents the standard video streaming architecture</a:t>
            </a:r>
          </a:p>
        </p:txBody>
      </p:sp>
    </p:spTree>
    <p:extLst>
      <p:ext uri="{BB962C8B-B14F-4D97-AF65-F5344CB8AC3E}">
        <p14:creationId xmlns:p14="http://schemas.microsoft.com/office/powerpoint/2010/main" val="286978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7" grpId="0" animBg="1"/>
      <p:bldP spid="8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446F1-8B1E-4B1C-9605-D61D1462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Evaluating F-FDN: Suitable Cache Size for FDNs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6D543-E9F7-4FF1-A583-5109D600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18F4E-882D-41A5-8E77-AEA9B0CAF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78" y="1620016"/>
            <a:ext cx="7649936" cy="449606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F27254C-0A7E-40CA-A69F-FD6F0A079D59}"/>
              </a:ext>
            </a:extLst>
          </p:cNvPr>
          <p:cNvSpPr/>
          <p:nvPr/>
        </p:nvSpPr>
        <p:spPr>
          <a:xfrm>
            <a:off x="2971800" y="4200525"/>
            <a:ext cx="1314450" cy="942209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509614-9E5C-484A-8E83-5E61B4734C9E}"/>
              </a:ext>
            </a:extLst>
          </p:cNvPr>
          <p:cNvCxnSpPr/>
          <p:nvPr/>
        </p:nvCxnSpPr>
        <p:spPr>
          <a:xfrm flipH="1">
            <a:off x="4076700" y="3305175"/>
            <a:ext cx="1200150" cy="89535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2DD09B1-E6E8-4158-B7DC-F4C87C9E1688}"/>
              </a:ext>
            </a:extLst>
          </p:cNvPr>
          <p:cNvSpPr txBox="1"/>
          <p:nvPr/>
        </p:nvSpPr>
        <p:spPr>
          <a:xfrm>
            <a:off x="3867150" y="2587871"/>
            <a:ext cx="379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 consider a caching level of 30% for FDN systems in later experiments</a:t>
            </a:r>
          </a:p>
        </p:txBody>
      </p:sp>
    </p:spTree>
    <p:extLst>
      <p:ext uri="{BB962C8B-B14F-4D97-AF65-F5344CB8AC3E}">
        <p14:creationId xmlns:p14="http://schemas.microsoft.com/office/powerpoint/2010/main" val="124021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446F1-8B1E-4B1C-9605-D61D1462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Evaluating F-FDN: Impact of Oversubscription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6D543-E9F7-4FF1-A583-5109D600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9360E3-1FA4-4CCE-BE73-5A135A091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34" y="1610127"/>
            <a:ext cx="6294665" cy="44314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877CA6-37A6-47D6-A57F-C7321D554CB3}"/>
              </a:ext>
            </a:extLst>
          </p:cNvPr>
          <p:cNvSpPr txBox="1"/>
          <p:nvPr/>
        </p:nvSpPr>
        <p:spPr>
          <a:xfrm>
            <a:off x="2692664" y="3952240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ED3F60-3F61-4084-AA0A-E5BFC3780047}"/>
              </a:ext>
            </a:extLst>
          </p:cNvPr>
          <p:cNvCxnSpPr>
            <a:cxnSpLocks/>
          </p:cNvCxnSpPr>
          <p:nvPr/>
        </p:nvCxnSpPr>
        <p:spPr>
          <a:xfrm flipH="1">
            <a:off x="2839701" y="4321572"/>
            <a:ext cx="76200" cy="40790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3A3C042-F98A-4D78-8622-ED26D0F891EC}"/>
              </a:ext>
            </a:extLst>
          </p:cNvPr>
          <p:cNvSpPr txBox="1"/>
          <p:nvPr/>
        </p:nvSpPr>
        <p:spPr>
          <a:xfrm>
            <a:off x="3831394" y="3683679"/>
            <a:ext cx="90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Robust F-FDN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3295F8-B063-4A90-AB89-D571E2ED1BFA}"/>
              </a:ext>
            </a:extLst>
          </p:cNvPr>
          <p:cNvCxnSpPr>
            <a:cxnSpLocks/>
          </p:cNvCxnSpPr>
          <p:nvPr/>
        </p:nvCxnSpPr>
        <p:spPr>
          <a:xfrm>
            <a:off x="4318000" y="4321572"/>
            <a:ext cx="101115" cy="7449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D64A63E-CDC4-4FC7-9916-3835E9F2FCA6}"/>
              </a:ext>
            </a:extLst>
          </p:cNvPr>
          <p:cNvSpPr/>
          <p:nvPr/>
        </p:nvSpPr>
        <p:spPr>
          <a:xfrm>
            <a:off x="5073901" y="2526285"/>
            <a:ext cx="3041400" cy="102411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2553C2-BD26-42DD-AFE5-154A2FD812DB}"/>
              </a:ext>
            </a:extLst>
          </p:cNvPr>
          <p:cNvSpPr txBox="1"/>
          <p:nvPr/>
        </p:nvSpPr>
        <p:spPr>
          <a:xfrm>
            <a:off x="5073901" y="2708743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 average, Robust F-FDN performs 52% better than CDN</a:t>
            </a:r>
          </a:p>
        </p:txBody>
      </p:sp>
    </p:spTree>
    <p:extLst>
      <p:ext uri="{BB962C8B-B14F-4D97-AF65-F5344CB8AC3E}">
        <p14:creationId xmlns:p14="http://schemas.microsoft.com/office/powerpoint/2010/main" val="110459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 animBg="1"/>
      <p:bldP spid="13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446F1-8B1E-4B1C-9605-D61D1462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Evaluating F-FDN: Impact of Network Latency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6D543-E9F7-4FF1-A583-5109D600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950AE0-EDFE-4D81-AB78-73DEEB3CD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913" y="1575707"/>
            <a:ext cx="6437494" cy="461622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907B3BF-99A3-4003-8482-806CB188262D}"/>
              </a:ext>
            </a:extLst>
          </p:cNvPr>
          <p:cNvSpPr/>
          <p:nvPr/>
        </p:nvSpPr>
        <p:spPr>
          <a:xfrm rot="2464169">
            <a:off x="2342767" y="4070860"/>
            <a:ext cx="1281628" cy="9013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C9E00B-DF7A-4D30-BD24-771F78F071A9}"/>
              </a:ext>
            </a:extLst>
          </p:cNvPr>
          <p:cNvSpPr/>
          <p:nvPr/>
        </p:nvSpPr>
        <p:spPr>
          <a:xfrm rot="588155">
            <a:off x="5918228" y="3478642"/>
            <a:ext cx="1034062" cy="810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1A60AB-E7D0-4F51-9DDB-02840C5666BB}"/>
              </a:ext>
            </a:extLst>
          </p:cNvPr>
          <p:cNvSpPr/>
          <p:nvPr/>
        </p:nvSpPr>
        <p:spPr>
          <a:xfrm>
            <a:off x="1177911" y="2056301"/>
            <a:ext cx="3843667" cy="10186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A0939-92A8-4006-850A-F833A0C51371}"/>
              </a:ext>
            </a:extLst>
          </p:cNvPr>
          <p:cNvSpPr txBox="1"/>
          <p:nvPr/>
        </p:nvSpPr>
        <p:spPr>
          <a:xfrm>
            <a:off x="1177912" y="2103950"/>
            <a:ext cx="3919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Retrieval from Neighboring FDN is less reliable, so on-demand processing is more utilized as the latency increases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0BEB32-64B6-4171-AF78-12787A538EE0}"/>
              </a:ext>
            </a:extLst>
          </p:cNvPr>
          <p:cNvSpPr/>
          <p:nvPr/>
        </p:nvSpPr>
        <p:spPr>
          <a:xfrm>
            <a:off x="1177910" y="2056301"/>
            <a:ext cx="3843667" cy="112560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3040A-64C0-4B22-AA3B-B601183DA051}"/>
              </a:ext>
            </a:extLst>
          </p:cNvPr>
          <p:cNvSpPr txBox="1"/>
          <p:nvPr/>
        </p:nvSpPr>
        <p:spPr>
          <a:xfrm>
            <a:off x="1177911" y="2151599"/>
            <a:ext cx="4203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 the average latency increases, the difference between the FDN systems decreases</a:t>
            </a:r>
          </a:p>
        </p:txBody>
      </p:sp>
    </p:spTree>
    <p:extLst>
      <p:ext uri="{BB962C8B-B14F-4D97-AF65-F5344CB8AC3E}">
        <p14:creationId xmlns:p14="http://schemas.microsoft.com/office/powerpoint/2010/main" val="348631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/>
      <p:bldP spid="10" grpId="0" animBg="1"/>
      <p:bldP spid="11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134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841" y="1903644"/>
            <a:ext cx="8303173" cy="32569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CVSE Implementation &amp; Demo</a:t>
            </a:r>
          </a:p>
        </p:txBody>
      </p:sp>
    </p:spTree>
    <p:extLst>
      <p:ext uri="{BB962C8B-B14F-4D97-AF65-F5344CB8AC3E}">
        <p14:creationId xmlns:p14="http://schemas.microsoft.com/office/powerpoint/2010/main" val="86495367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E1DEB-3AED-4243-9635-9C9E7AEB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CVSE Stack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1AA543-A9F6-4B8B-98C0-8B8EFCD6C18C}"/>
              </a:ext>
            </a:extLst>
          </p:cNvPr>
          <p:cNvSpPr/>
          <p:nvPr/>
        </p:nvSpPr>
        <p:spPr>
          <a:xfrm>
            <a:off x="2468880" y="5249926"/>
            <a:ext cx="4690872" cy="1143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Video Processing Engine</a:t>
            </a:r>
            <a:endParaRPr lang="en-US" sz="4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3E22ED-C2AC-4D32-9480-B9FCE475754F}"/>
              </a:ext>
            </a:extLst>
          </p:cNvPr>
          <p:cNvSpPr/>
          <p:nvPr/>
        </p:nvSpPr>
        <p:spPr>
          <a:xfrm>
            <a:off x="2468880" y="3496437"/>
            <a:ext cx="4690872" cy="1143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CVSE Core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1C59F2-0726-469C-B9BB-B39F147BAFD5}"/>
              </a:ext>
            </a:extLst>
          </p:cNvPr>
          <p:cNvSpPr/>
          <p:nvPr/>
        </p:nvSpPr>
        <p:spPr>
          <a:xfrm>
            <a:off x="2468880" y="1754505"/>
            <a:ext cx="4690872" cy="1143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Web Interface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777D162-129F-4359-B2A4-89B3BB5E5625}"/>
              </a:ext>
            </a:extLst>
          </p:cNvPr>
          <p:cNvSpPr/>
          <p:nvPr/>
        </p:nvSpPr>
        <p:spPr>
          <a:xfrm>
            <a:off x="3635272" y="2897505"/>
            <a:ext cx="287504" cy="59893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DB55968-1B19-4DFE-B340-F530FA3F15AD}"/>
              </a:ext>
            </a:extLst>
          </p:cNvPr>
          <p:cNvSpPr/>
          <p:nvPr/>
        </p:nvSpPr>
        <p:spPr>
          <a:xfrm>
            <a:off x="3634740" y="4639437"/>
            <a:ext cx="287504" cy="59893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370D0DBD-0EE0-4871-A241-9AE4717A3DB2}"/>
              </a:ext>
            </a:extLst>
          </p:cNvPr>
          <p:cNvSpPr/>
          <p:nvPr/>
        </p:nvSpPr>
        <p:spPr>
          <a:xfrm rot="10800000">
            <a:off x="5803573" y="2909062"/>
            <a:ext cx="287504" cy="59893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F417187-16C1-4CFC-B1D3-A858A6C0EC47}"/>
              </a:ext>
            </a:extLst>
          </p:cNvPr>
          <p:cNvSpPr/>
          <p:nvPr/>
        </p:nvSpPr>
        <p:spPr>
          <a:xfrm rot="10800000">
            <a:off x="5818921" y="4650994"/>
            <a:ext cx="287504" cy="59893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BE2374-B307-4E52-BC7D-70307F5A8D7F}"/>
              </a:ext>
            </a:extLst>
          </p:cNvPr>
          <p:cNvSpPr/>
          <p:nvPr/>
        </p:nvSpPr>
        <p:spPr>
          <a:xfrm>
            <a:off x="2359152" y="1600200"/>
            <a:ext cx="4882896" cy="4910328"/>
          </a:xfrm>
          <a:prstGeom prst="rect">
            <a:avLst/>
          </a:prstGeom>
          <a:noFill/>
          <a:ln w="158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463CBC-37D6-4846-BF41-FAA662EB63C6}"/>
              </a:ext>
            </a:extLst>
          </p:cNvPr>
          <p:cNvSpPr txBox="1"/>
          <p:nvPr/>
        </p:nvSpPr>
        <p:spPr>
          <a:xfrm>
            <a:off x="3377608" y="297470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DA8CEF-BDD2-4215-AAB7-641B94814BAE}"/>
              </a:ext>
            </a:extLst>
          </p:cNvPr>
          <p:cNvSpPr txBox="1"/>
          <p:nvPr/>
        </p:nvSpPr>
        <p:spPr>
          <a:xfrm>
            <a:off x="3379165" y="470251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3D749A-3024-4038-B33A-1D5A935C0897}"/>
              </a:ext>
            </a:extLst>
          </p:cNvPr>
          <p:cNvSpPr txBox="1"/>
          <p:nvPr/>
        </p:nvSpPr>
        <p:spPr>
          <a:xfrm>
            <a:off x="5548785" y="470251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15A9CD-1157-4A8E-B69A-3F365A03EB0A}"/>
              </a:ext>
            </a:extLst>
          </p:cNvPr>
          <p:cNvSpPr txBox="1"/>
          <p:nvPr/>
        </p:nvSpPr>
        <p:spPr>
          <a:xfrm>
            <a:off x="5501887" y="300652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ECA1060-C700-4D5C-9677-94CAED5612E5}"/>
              </a:ext>
            </a:extLst>
          </p:cNvPr>
          <p:cNvSpPr/>
          <p:nvPr/>
        </p:nvSpPr>
        <p:spPr>
          <a:xfrm>
            <a:off x="4851445" y="5385033"/>
            <a:ext cx="1981200" cy="8695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Processor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B94F49-F92E-4589-9EDD-FB00E8F91198}"/>
              </a:ext>
            </a:extLst>
          </p:cNvPr>
          <p:cNvSpPr/>
          <p:nvPr/>
        </p:nvSpPr>
        <p:spPr>
          <a:xfrm>
            <a:off x="2681805" y="5377676"/>
            <a:ext cx="2071922" cy="8695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Communicator</a:t>
            </a:r>
          </a:p>
        </p:txBody>
      </p:sp>
    </p:spTree>
    <p:extLst>
      <p:ext uri="{BB962C8B-B14F-4D97-AF65-F5344CB8AC3E}">
        <p14:creationId xmlns:p14="http://schemas.microsoft.com/office/powerpoint/2010/main" val="58168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Video Processing Layer: </a:t>
            </a:r>
            <a:r>
              <a:rPr lang="en-US" dirty="0" err="1"/>
              <a:t>FFmpeg</a:t>
            </a:r>
            <a:endParaRPr lang="en-US" dirty="0"/>
          </a:p>
        </p:txBody>
      </p:sp>
      <p:pic>
        <p:nvPicPr>
          <p:cNvPr id="2050" name="Picture 2" descr="Image result for ffmpeg">
            <a:extLst>
              <a:ext uri="{FF2B5EF4-FFF2-40B4-BE49-F238E27FC236}">
                <a16:creationId xmlns:a16="http://schemas.microsoft.com/office/drawing/2014/main" id="{7F718CD9-D3B1-4EB9-AC88-B4DD67852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601" y="2286000"/>
            <a:ext cx="4947821" cy="371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28490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B7FEB-D157-4B26-A630-646D510B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of </a:t>
            </a:r>
            <a:r>
              <a:rPr lang="en-US" dirty="0" err="1"/>
              <a:t>FFmpeg</a:t>
            </a:r>
            <a:r>
              <a:rPr lang="en-US" dirty="0"/>
              <a:t> Command line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294F9E-3A02-4D88-A05E-3F236ECE2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0961"/>
          <a:stretch/>
        </p:blipFill>
        <p:spPr>
          <a:xfrm>
            <a:off x="173420" y="3867601"/>
            <a:ext cx="8641405" cy="14085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F3CC3-29CC-4E6D-AD86-F7BAC1A8A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CED629-49C6-4CE3-AFD7-B85C333E88CD}"/>
              </a:ext>
            </a:extLst>
          </p:cNvPr>
          <p:cNvSpPr txBox="1"/>
          <p:nvPr/>
        </p:nvSpPr>
        <p:spPr>
          <a:xfrm>
            <a:off x="457200" y="1936376"/>
            <a:ext cx="822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ffmpeg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hide_banner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-y -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$path -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vcodec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libx264 -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acodec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copy -s $width:$height -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copyts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muxdelay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0 $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outdir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/$filename</a:t>
            </a:r>
          </a:p>
        </p:txBody>
      </p:sp>
    </p:spTree>
    <p:extLst>
      <p:ext uri="{BB962C8B-B14F-4D97-AF65-F5344CB8AC3E}">
        <p14:creationId xmlns:p14="http://schemas.microsoft.com/office/powerpoint/2010/main" val="53857638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02DCD73-CA1C-46D8-B4BD-3E21CCA39F9B}"/>
              </a:ext>
            </a:extLst>
          </p:cNvPr>
          <p:cNvSpPr/>
          <p:nvPr/>
        </p:nvSpPr>
        <p:spPr>
          <a:xfrm>
            <a:off x="457200" y="2160495"/>
            <a:ext cx="8229594" cy="2876158"/>
          </a:xfrm>
          <a:prstGeom prst="round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271D8D-13EE-443E-969C-16A51186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Video Processing Engine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D6B94-D861-4C7F-803A-C1EBF36C5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5B3A0C-6704-4D22-BFEC-E9DC2BCF708F}"/>
              </a:ext>
            </a:extLst>
          </p:cNvPr>
          <p:cNvSpPr txBox="1"/>
          <p:nvPr/>
        </p:nvSpPr>
        <p:spPr>
          <a:xfrm>
            <a:off x="1136469" y="2318595"/>
            <a:ext cx="118987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JavaSocket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5D7274-5E91-4082-BB80-357360D8196B}"/>
              </a:ext>
            </a:extLst>
          </p:cNvPr>
          <p:cNvSpPr txBox="1"/>
          <p:nvPr/>
        </p:nvSpPr>
        <p:spPr>
          <a:xfrm>
            <a:off x="3418301" y="2977379"/>
            <a:ext cx="1557349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Worker Queue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BAFF75-9175-4F1C-8322-6AF341E4EB5E}"/>
              </a:ext>
            </a:extLst>
          </p:cNvPr>
          <p:cNvSpPr txBox="1"/>
          <p:nvPr/>
        </p:nvSpPr>
        <p:spPr>
          <a:xfrm>
            <a:off x="5406782" y="2857237"/>
            <a:ext cx="2590774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Service Processing Engine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Ffmpeg</a:t>
            </a:r>
            <a:r>
              <a:rPr lang="en-US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16C7B2-70E0-4D7C-89DA-4AA80FBDF822}"/>
              </a:ext>
            </a:extLst>
          </p:cNvPr>
          <p:cNvSpPr txBox="1"/>
          <p:nvPr/>
        </p:nvSpPr>
        <p:spPr>
          <a:xfrm>
            <a:off x="5315463" y="3944454"/>
            <a:ext cx="2863541" cy="4062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Get Execution Time statistics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5CAC43-23BB-459C-BE8B-B11903AF4DF3}"/>
              </a:ext>
            </a:extLst>
          </p:cNvPr>
          <p:cNvSpPr txBox="1"/>
          <p:nvPr/>
        </p:nvSpPr>
        <p:spPr>
          <a:xfrm>
            <a:off x="798620" y="4539125"/>
            <a:ext cx="2035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Communicator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72A267-B60C-4B79-8F9F-CD150B1FF5C7}"/>
              </a:ext>
            </a:extLst>
          </p:cNvPr>
          <p:cNvSpPr txBox="1"/>
          <p:nvPr/>
        </p:nvSpPr>
        <p:spPr>
          <a:xfrm>
            <a:off x="3912385" y="4574987"/>
            <a:ext cx="354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Video Processing (</a:t>
            </a:r>
            <a:r>
              <a:rPr lang="en-US" sz="2400" dirty="0" err="1"/>
              <a:t>FFmpeg</a:t>
            </a:r>
            <a:r>
              <a:rPr lang="en-US" sz="2400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C6884B-3EE8-418C-B54D-B3D6E53316CF}"/>
              </a:ext>
            </a:extLst>
          </p:cNvPr>
          <p:cNvSpPr txBox="1"/>
          <p:nvPr/>
        </p:nvSpPr>
        <p:spPr>
          <a:xfrm>
            <a:off x="1381106" y="3470414"/>
            <a:ext cx="130965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StatRequest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718CE5-69E7-4F32-A874-8EDCA07A18C7}"/>
              </a:ext>
            </a:extLst>
          </p:cNvPr>
          <p:cNvSpPr txBox="1"/>
          <p:nvPr/>
        </p:nvSpPr>
        <p:spPr>
          <a:xfrm>
            <a:off x="662253" y="3888475"/>
            <a:ext cx="112934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Terminate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CFF1C02-DB50-4D0D-9876-E74BD72D0979}"/>
              </a:ext>
            </a:extLst>
          </p:cNvPr>
          <p:cNvCxnSpPr>
            <a:endCxn id="6" idx="1"/>
          </p:cNvCxnSpPr>
          <p:nvPr/>
        </p:nvCxnSpPr>
        <p:spPr>
          <a:xfrm>
            <a:off x="2690760" y="3162045"/>
            <a:ext cx="727541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E38908-E6CF-494A-AE8C-3E903DEBE2CC}"/>
              </a:ext>
            </a:extLst>
          </p:cNvPr>
          <p:cNvCxnSpPr>
            <a:cxnSpLocks/>
          </p:cNvCxnSpPr>
          <p:nvPr/>
        </p:nvCxnSpPr>
        <p:spPr>
          <a:xfrm>
            <a:off x="5013802" y="3179749"/>
            <a:ext cx="367314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546156B-0A90-4093-8C7B-4C842F1AE156}"/>
              </a:ext>
            </a:extLst>
          </p:cNvPr>
          <p:cNvCxnSpPr>
            <a:cxnSpLocks/>
          </p:cNvCxnSpPr>
          <p:nvPr/>
        </p:nvCxnSpPr>
        <p:spPr>
          <a:xfrm>
            <a:off x="1752897" y="2687927"/>
            <a:ext cx="0" cy="782487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E54D50-F8AC-4A4C-B010-9A8957222A84}"/>
              </a:ext>
            </a:extLst>
          </p:cNvPr>
          <p:cNvCxnSpPr>
            <a:cxnSpLocks/>
          </p:cNvCxnSpPr>
          <p:nvPr/>
        </p:nvCxnSpPr>
        <p:spPr>
          <a:xfrm>
            <a:off x="1292243" y="2692970"/>
            <a:ext cx="0" cy="1195505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1C91BEA-5E31-4533-8BE3-BBB2871C0693}"/>
              </a:ext>
            </a:extLst>
          </p:cNvPr>
          <p:cNvSpPr txBox="1"/>
          <p:nvPr/>
        </p:nvSpPr>
        <p:spPr>
          <a:xfrm>
            <a:off x="3220228" y="3966135"/>
            <a:ext cx="1612173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Saved Statistics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B99F4CB-0707-4BD9-9712-299D85723864}"/>
              </a:ext>
            </a:extLst>
          </p:cNvPr>
          <p:cNvSpPr txBox="1"/>
          <p:nvPr/>
        </p:nvSpPr>
        <p:spPr>
          <a:xfrm>
            <a:off x="7034736" y="1747265"/>
            <a:ext cx="1826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Processed Video</a:t>
            </a:r>
          </a:p>
        </p:txBody>
      </p: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C0AE27A0-5518-4FB0-BAE4-681A27AC21CC}"/>
              </a:ext>
            </a:extLst>
          </p:cNvPr>
          <p:cNvCxnSpPr>
            <a:stCxn id="14" idx="2"/>
            <a:endCxn id="37" idx="1"/>
          </p:cNvCxnSpPr>
          <p:nvPr/>
        </p:nvCxnSpPr>
        <p:spPr>
          <a:xfrm rot="16200000" flipH="1">
            <a:off x="2472553" y="3403125"/>
            <a:ext cx="311055" cy="1184295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08E5BD5-637A-49EE-BDB2-BD567E272E48}"/>
              </a:ext>
            </a:extLst>
          </p:cNvPr>
          <p:cNvSpPr txBox="1"/>
          <p:nvPr/>
        </p:nvSpPr>
        <p:spPr>
          <a:xfrm>
            <a:off x="726142" y="5217465"/>
            <a:ext cx="7655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Resides either On a worker container/local thread/emulation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C2630BE-28DA-48CB-9EA3-4C2EC6035A2E}"/>
              </a:ext>
            </a:extLst>
          </p:cNvPr>
          <p:cNvCxnSpPr>
            <a:cxnSpLocks/>
            <a:endCxn id="37" idx="3"/>
          </p:cNvCxnSpPr>
          <p:nvPr/>
        </p:nvCxnSpPr>
        <p:spPr>
          <a:xfrm flipH="1">
            <a:off x="4832401" y="4150801"/>
            <a:ext cx="48306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CD92712-F62E-456C-99D8-FB68AA4A3741}"/>
              </a:ext>
            </a:extLst>
          </p:cNvPr>
          <p:cNvSpPr/>
          <p:nvPr/>
        </p:nvSpPr>
        <p:spPr>
          <a:xfrm>
            <a:off x="597937" y="2237910"/>
            <a:ext cx="2317366" cy="2337579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3A527C7-E9FA-4DD1-9C83-8E0EB947EA06}"/>
              </a:ext>
            </a:extLst>
          </p:cNvPr>
          <p:cNvSpPr/>
          <p:nvPr/>
        </p:nvSpPr>
        <p:spPr>
          <a:xfrm>
            <a:off x="3049427" y="2237911"/>
            <a:ext cx="5402864" cy="233757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Arrow: Down 85">
            <a:extLst>
              <a:ext uri="{FF2B5EF4-FFF2-40B4-BE49-F238E27FC236}">
                <a16:creationId xmlns:a16="http://schemas.microsoft.com/office/drawing/2014/main" id="{8E5AEE4D-2066-4AAB-8FAC-1B5C987554FE}"/>
              </a:ext>
            </a:extLst>
          </p:cNvPr>
          <p:cNvSpPr/>
          <p:nvPr/>
        </p:nvSpPr>
        <p:spPr>
          <a:xfrm>
            <a:off x="1569413" y="1696690"/>
            <a:ext cx="287504" cy="59893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row: Down 86">
            <a:extLst>
              <a:ext uri="{FF2B5EF4-FFF2-40B4-BE49-F238E27FC236}">
                <a16:creationId xmlns:a16="http://schemas.microsoft.com/office/drawing/2014/main" id="{20ED1DA8-FE21-44EA-8BC4-B53272646821}"/>
              </a:ext>
            </a:extLst>
          </p:cNvPr>
          <p:cNvSpPr/>
          <p:nvPr/>
        </p:nvSpPr>
        <p:spPr>
          <a:xfrm rot="10800000">
            <a:off x="6747233" y="1672989"/>
            <a:ext cx="287504" cy="118424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C6884B-3EE8-418C-B54D-B3D6E53316CF}"/>
              </a:ext>
            </a:extLst>
          </p:cNvPr>
          <p:cNvSpPr txBox="1"/>
          <p:nvPr/>
        </p:nvSpPr>
        <p:spPr>
          <a:xfrm>
            <a:off x="1958060" y="3002312"/>
            <a:ext cx="904030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Task </a:t>
            </a:r>
            <a:r>
              <a:rPr lang="en-US" sz="1600" dirty="0" err="1"/>
              <a:t>Req</a:t>
            </a:r>
            <a:endParaRPr lang="en-US" sz="1600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546156B-0A90-4093-8C7B-4C842F1AE156}"/>
              </a:ext>
            </a:extLst>
          </p:cNvPr>
          <p:cNvCxnSpPr>
            <a:cxnSpLocks/>
          </p:cNvCxnSpPr>
          <p:nvPr/>
        </p:nvCxnSpPr>
        <p:spPr>
          <a:xfrm>
            <a:off x="2166561" y="2666151"/>
            <a:ext cx="0" cy="336161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70553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5B45C7C9-5352-4209-AB83-F039CD1F3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CVSE Architecture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417697" y="1403145"/>
            <a:ext cx="8283801" cy="5411476"/>
            <a:chOff x="766049" y="1348715"/>
            <a:chExt cx="8283801" cy="5411476"/>
          </a:xfrm>
        </p:grpSpPr>
        <p:grpSp>
          <p:nvGrpSpPr>
            <p:cNvPr id="55" name="Group 54"/>
            <p:cNvGrpSpPr/>
            <p:nvPr/>
          </p:nvGrpSpPr>
          <p:grpSpPr>
            <a:xfrm>
              <a:off x="766049" y="1348715"/>
              <a:ext cx="8283801" cy="5411476"/>
              <a:chOff x="766049" y="1348715"/>
              <a:chExt cx="8283801" cy="5411476"/>
            </a:xfrm>
          </p:grpSpPr>
          <p:sp>
            <p:nvSpPr>
              <p:cNvPr id="58" name="Rounded Rectangle 3">
                <a:extLst>
                  <a:ext uri="{FF2B5EF4-FFF2-40B4-BE49-F238E27FC236}">
                    <a16:creationId xmlns:a16="http://schemas.microsoft.com/office/drawing/2014/main" id="{9F6230AC-FDF0-4507-A9D6-49316A4777E8}"/>
                  </a:ext>
                </a:extLst>
              </p:cNvPr>
              <p:cNvSpPr/>
              <p:nvPr/>
            </p:nvSpPr>
            <p:spPr>
              <a:xfrm>
                <a:off x="1608561" y="3268405"/>
                <a:ext cx="6275695" cy="3491786"/>
              </a:xfrm>
              <a:prstGeom prst="roundRect">
                <a:avLst>
                  <a:gd name="adj" fmla="val 9818"/>
                </a:avLst>
              </a:prstGeom>
              <a:noFill/>
              <a:ln w="19050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schemeClr val="tx1"/>
                  </a:solidFill>
                  <a:latin typeface="Helvetica Neue"/>
                  <a:cs typeface="Helvetica Neue"/>
                </a:endParaRPr>
              </a:p>
            </p:txBody>
          </p:sp>
          <p:pic>
            <p:nvPicPr>
              <p:cNvPr id="59" name="Shape 301" descr="devices-2015.jpg">
                <a:extLst>
                  <a:ext uri="{FF2B5EF4-FFF2-40B4-BE49-F238E27FC236}">
                    <a16:creationId xmlns:a16="http://schemas.microsoft.com/office/drawing/2014/main" id="{B78BA0EF-F501-4A38-8661-67C7F1A6BA16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>
                <a:off x="3300334" y="1348715"/>
                <a:ext cx="1969774" cy="9755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0" name="Rounded Rectangle 5">
                <a:extLst>
                  <a:ext uri="{FF2B5EF4-FFF2-40B4-BE49-F238E27FC236}">
                    <a16:creationId xmlns:a16="http://schemas.microsoft.com/office/drawing/2014/main" id="{D66C27D9-2FC3-436F-BFB9-9253C6CD64C9}"/>
                  </a:ext>
                </a:extLst>
              </p:cNvPr>
              <p:cNvSpPr/>
              <p:nvPr/>
            </p:nvSpPr>
            <p:spPr>
              <a:xfrm>
                <a:off x="4307549" y="2535984"/>
                <a:ext cx="2484095" cy="45398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F-FDN</a:t>
                </a:r>
              </a:p>
            </p:txBody>
          </p:sp>
          <p:pic>
            <p:nvPicPr>
              <p:cNvPr id="61" name="Picture 60" descr="S3-Bucket.png">
                <a:extLst>
                  <a:ext uri="{FF2B5EF4-FFF2-40B4-BE49-F238E27FC236}">
                    <a16:creationId xmlns:a16="http://schemas.microsoft.com/office/drawing/2014/main" id="{A9C19287-EA35-4661-BE08-E783EE182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4362" y="3462947"/>
                <a:ext cx="665746" cy="665747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53741A1-707C-4E90-8547-7CDCCE5D2C8C}"/>
                  </a:ext>
                </a:extLst>
              </p:cNvPr>
              <p:cNvSpPr txBox="1"/>
              <p:nvPr/>
            </p:nvSpPr>
            <p:spPr>
              <a:xfrm>
                <a:off x="4166554" y="4078164"/>
                <a:ext cx="155053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Video Repository</a:t>
                </a:r>
              </a:p>
            </p:txBody>
          </p:sp>
          <p:pic>
            <p:nvPicPr>
              <p:cNvPr id="63" name="Picture 62" descr="Storage &amp; Content Delivery-17.eps">
                <a:extLst>
                  <a:ext uri="{FF2B5EF4-FFF2-40B4-BE49-F238E27FC236}">
                    <a16:creationId xmlns:a16="http://schemas.microsoft.com/office/drawing/2014/main" id="{B7A7F81E-CC3D-47C8-9076-261E633EA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6949" y="3398168"/>
                <a:ext cx="754237" cy="754237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95C3C8C-87FC-4EA6-BA23-C5D89FF01593}"/>
                  </a:ext>
                </a:extLst>
              </p:cNvPr>
              <p:cNvSpPr txBox="1"/>
              <p:nvPr/>
            </p:nvSpPr>
            <p:spPr>
              <a:xfrm>
                <a:off x="5473095" y="4050613"/>
                <a:ext cx="113264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Caching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5E6F433-FB7E-4BE4-8E55-20ACBC77ABDD}"/>
                  </a:ext>
                </a:extLst>
              </p:cNvPr>
              <p:cNvSpPr txBox="1"/>
              <p:nvPr/>
            </p:nvSpPr>
            <p:spPr>
              <a:xfrm>
                <a:off x="2032803" y="3968961"/>
                <a:ext cx="183778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Service repository</a:t>
                </a:r>
              </a:p>
            </p:txBody>
          </p:sp>
          <p:pic>
            <p:nvPicPr>
              <p:cNvPr id="67" name="Picture 66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A8B4BEBD-A9DB-4C49-B034-4B5F0AFF7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4525" y="4527259"/>
                <a:ext cx="640343" cy="353293"/>
              </a:xfrm>
              <a:prstGeom prst="rect">
                <a:avLst/>
              </a:prstGeom>
            </p:spPr>
          </p:pic>
          <p:pic>
            <p:nvPicPr>
              <p:cNvPr id="69" name="Picture 68" descr="SQS-Queque.png">
                <a:extLst>
                  <a:ext uri="{FF2B5EF4-FFF2-40B4-BE49-F238E27FC236}">
                    <a16:creationId xmlns:a16="http://schemas.microsoft.com/office/drawing/2014/main" id="{B8D6A94B-F573-43BD-852E-15433FB46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6180" y="5695027"/>
                <a:ext cx="839578" cy="420188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7309C4D-C53F-405E-B020-135E2E5F04E6}"/>
                  </a:ext>
                </a:extLst>
              </p:cNvPr>
              <p:cNvSpPr txBox="1"/>
              <p:nvPr/>
            </p:nvSpPr>
            <p:spPr>
              <a:xfrm>
                <a:off x="1901040" y="6043383"/>
                <a:ext cx="16787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Streaming tasks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594DFBD-6AD2-4184-81BB-F405B60F7326}"/>
                  </a:ext>
                </a:extLst>
              </p:cNvPr>
              <p:cNvSpPr txBox="1"/>
              <p:nvPr/>
            </p:nvSpPr>
            <p:spPr>
              <a:xfrm>
                <a:off x="1608561" y="4444800"/>
                <a:ext cx="878848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75" dirty="0"/>
                  <a:t>Admission</a:t>
                </a:r>
                <a:br>
                  <a:rPr lang="en-US" sz="1275" dirty="0"/>
                </a:br>
                <a:r>
                  <a:rPr lang="en-US" sz="1275" dirty="0"/>
                  <a:t> Control</a:t>
                </a:r>
              </a:p>
            </p:txBody>
          </p:sp>
          <p:pic>
            <p:nvPicPr>
              <p:cNvPr id="74" name="Picture 73" descr="Amazon-CloudSearch-SDF-metadata.png">
                <a:extLst>
                  <a:ext uri="{FF2B5EF4-FFF2-40B4-BE49-F238E27FC236}">
                    <a16:creationId xmlns:a16="http://schemas.microsoft.com/office/drawing/2014/main" id="{6ECBBFCE-AA83-41C4-9683-62F99554F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7424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ACBFD0A8-D867-45CD-9E0B-6F4930B23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0181" y="4287854"/>
                <a:ext cx="533945" cy="533945"/>
              </a:xfrm>
              <a:prstGeom prst="rect">
                <a:avLst/>
              </a:prstGeom>
            </p:spPr>
          </p:pic>
          <p:pic>
            <p:nvPicPr>
              <p:cNvPr id="76" name="Picture 75" descr="Amazon-CloudSearch-SDF-metadata.png">
                <a:extLst>
                  <a:ext uri="{FF2B5EF4-FFF2-40B4-BE49-F238E27FC236}">
                    <a16:creationId xmlns:a16="http://schemas.microsoft.com/office/drawing/2014/main" id="{EFEBFE04-8B91-49A6-9E35-3B2E4A2AF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4603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77" name="Picture 76" descr="Amazon-CloudSearch-SDF-metadata.png">
                <a:extLst>
                  <a:ext uri="{FF2B5EF4-FFF2-40B4-BE49-F238E27FC236}">
                    <a16:creationId xmlns:a16="http://schemas.microsoft.com/office/drawing/2014/main" id="{D3D4AAC3-7CEF-4462-BDCF-42D3987E19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9163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73D9DB83-D5B9-43F5-96C4-EB8056EDD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7549" y="4767655"/>
                <a:ext cx="401020" cy="422504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359B172B-6040-48A2-8054-16812B335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1909" y="5691497"/>
                <a:ext cx="407729" cy="423719"/>
              </a:xfrm>
              <a:prstGeom prst="rect">
                <a:avLst/>
              </a:prstGeom>
            </p:spPr>
          </p:pic>
          <p:pic>
            <p:nvPicPr>
              <p:cNvPr id="81" name="Picture 80" descr="A close up of a sign&#10;&#10;Description generated with very high confidence">
                <a:extLst>
                  <a:ext uri="{FF2B5EF4-FFF2-40B4-BE49-F238E27FC236}">
                    <a16:creationId xmlns:a16="http://schemas.microsoft.com/office/drawing/2014/main" id="{AAD20D94-FDF6-456F-B553-2B514C0D0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7017" y="5473458"/>
                <a:ext cx="435253" cy="901595"/>
              </a:xfrm>
              <a:prstGeom prst="rect">
                <a:avLst/>
              </a:prstGeom>
            </p:spPr>
          </p:pic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47D50CF9-3897-425F-91B2-8BC803402B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5686" y="3826233"/>
                <a:ext cx="1484995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2EF94B76-1001-45C0-AC77-4A898E76751F}"/>
                  </a:ext>
                </a:extLst>
              </p:cNvPr>
              <p:cNvCxnSpPr>
                <a:cxnSpLocks/>
                <a:endCxn id="67" idx="0"/>
              </p:cNvCxnSpPr>
              <p:nvPr/>
            </p:nvCxnSpPr>
            <p:spPr>
              <a:xfrm>
                <a:off x="2704696" y="4244047"/>
                <a:ext cx="1" cy="283213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A6B7DB70-2A05-441E-9C7C-86760A02D3BB}"/>
                  </a:ext>
                </a:extLst>
              </p:cNvPr>
              <p:cNvCxnSpPr>
                <a:cxnSpLocks/>
                <a:stCxn id="67" idx="2"/>
                <a:endCxn id="69" idx="0"/>
              </p:cNvCxnSpPr>
              <p:nvPr/>
            </p:nvCxnSpPr>
            <p:spPr>
              <a:xfrm>
                <a:off x="2704697" y="4880552"/>
                <a:ext cx="11272" cy="81447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10A53A3F-1E92-4948-97C8-7D570CCD61E5}"/>
                  </a:ext>
                </a:extLst>
              </p:cNvPr>
              <p:cNvCxnSpPr>
                <a:stCxn id="69" idx="3"/>
              </p:cNvCxnSpPr>
              <p:nvPr/>
            </p:nvCxnSpPr>
            <p:spPr>
              <a:xfrm>
                <a:off x="3135757" y="5905122"/>
                <a:ext cx="545002" cy="414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17A2F81-A35E-48EF-A0E6-7227D510353A}"/>
                  </a:ext>
                </a:extLst>
              </p:cNvPr>
              <p:cNvSpPr txBox="1"/>
              <p:nvPr/>
            </p:nvSpPr>
            <p:spPr>
              <a:xfrm>
                <a:off x="4417134" y="6383572"/>
                <a:ext cx="1424555" cy="28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dirty="0"/>
                  <a:t>Compute Engine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AC4B7DF-A937-4DC6-B356-23F94A36AC6C}"/>
                  </a:ext>
                </a:extLst>
              </p:cNvPr>
              <p:cNvSpPr txBox="1"/>
              <p:nvPr/>
            </p:nvSpPr>
            <p:spPr>
              <a:xfrm>
                <a:off x="3719571" y="4323958"/>
                <a:ext cx="1550537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Resource Provisioner</a:t>
                </a:r>
              </a:p>
            </p:txBody>
          </p:sp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5B1DC46F-E766-4F0F-BE7E-8C3E65C4E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3373" y="4777035"/>
                <a:ext cx="408586" cy="431285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1C9B4DE5-2D09-4324-A868-4F0FBCA82371}"/>
                  </a:ext>
                </a:extLst>
              </p:cNvPr>
              <p:cNvSpPr txBox="1"/>
              <p:nvPr/>
            </p:nvSpPr>
            <p:spPr>
              <a:xfrm>
                <a:off x="2899483" y="4309168"/>
                <a:ext cx="1118902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Time Estimator</a:t>
                </a:r>
              </a:p>
            </p:txBody>
          </p:sp>
          <p:cxnSp>
            <p:nvCxnSpPr>
              <p:cNvPr id="92" name="Elbow Connector 61">
                <a:extLst>
                  <a:ext uri="{FF2B5EF4-FFF2-40B4-BE49-F238E27FC236}">
                    <a16:creationId xmlns:a16="http://schemas.microsoft.com/office/drawing/2014/main" id="{AAB52544-83AA-4B19-96BC-2AC8062A954E}"/>
                  </a:ext>
                </a:extLst>
              </p:cNvPr>
              <p:cNvCxnSpPr>
                <a:cxnSpLocks/>
                <a:stCxn id="78" idx="1"/>
              </p:cNvCxnSpPr>
              <p:nvPr/>
            </p:nvCxnSpPr>
            <p:spPr>
              <a:xfrm rot="10800000" flipV="1">
                <a:off x="3976831" y="4978907"/>
                <a:ext cx="330718" cy="659140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Elbow Connector 72">
                <a:extLst>
                  <a:ext uri="{FF2B5EF4-FFF2-40B4-BE49-F238E27FC236}">
                    <a16:creationId xmlns:a16="http://schemas.microsoft.com/office/drawing/2014/main" id="{E50123AC-B7C1-46B5-A398-4A44528D9C22}"/>
                  </a:ext>
                </a:extLst>
              </p:cNvPr>
              <p:cNvCxnSpPr>
                <a:cxnSpLocks/>
                <a:stCxn id="78" idx="3"/>
                <a:endCxn id="97" idx="0"/>
              </p:cNvCxnSpPr>
              <p:nvPr/>
            </p:nvCxnSpPr>
            <p:spPr>
              <a:xfrm>
                <a:off x="4708569" y="4978907"/>
                <a:ext cx="252080" cy="403469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Elbow Connector 74">
                <a:extLst>
                  <a:ext uri="{FF2B5EF4-FFF2-40B4-BE49-F238E27FC236}">
                    <a16:creationId xmlns:a16="http://schemas.microsoft.com/office/drawing/2014/main" id="{4601F922-4A26-4CB2-B15F-0EFD5385E912}"/>
                  </a:ext>
                </a:extLst>
              </p:cNvPr>
              <p:cNvCxnSpPr>
                <a:stCxn id="80" idx="3"/>
              </p:cNvCxnSpPr>
              <p:nvPr/>
            </p:nvCxnSpPr>
            <p:spPr>
              <a:xfrm flipV="1">
                <a:off x="4159639" y="5569723"/>
                <a:ext cx="351638" cy="333633"/>
              </a:xfrm>
              <a:prstGeom prst="bentConnector3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Elbow Connector 76">
                <a:extLst>
                  <a:ext uri="{FF2B5EF4-FFF2-40B4-BE49-F238E27FC236}">
                    <a16:creationId xmlns:a16="http://schemas.microsoft.com/office/drawing/2014/main" id="{A6A177B2-AE13-40EA-B19F-3DD7B942BE55}"/>
                  </a:ext>
                </a:extLst>
              </p:cNvPr>
              <p:cNvCxnSpPr>
                <a:stCxn id="80" idx="3"/>
              </p:cNvCxnSpPr>
              <p:nvPr/>
            </p:nvCxnSpPr>
            <p:spPr>
              <a:xfrm>
                <a:off x="4159639" y="5903356"/>
                <a:ext cx="351638" cy="309329"/>
              </a:xfrm>
              <a:prstGeom prst="bentConnector3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92A4F317-F0E9-4792-BD7D-91BEAF57C8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8451" y="5903452"/>
                <a:ext cx="272229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7" name="Rounded Rectangle 81">
                <a:extLst>
                  <a:ext uri="{FF2B5EF4-FFF2-40B4-BE49-F238E27FC236}">
                    <a16:creationId xmlns:a16="http://schemas.microsoft.com/office/drawing/2014/main" id="{54CCFF9E-2EE4-4494-87CE-EA03A85FAA76}"/>
                  </a:ext>
                </a:extLst>
              </p:cNvPr>
              <p:cNvSpPr/>
              <p:nvPr/>
            </p:nvSpPr>
            <p:spPr>
              <a:xfrm>
                <a:off x="4629114" y="5382376"/>
                <a:ext cx="663070" cy="1014119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  <a:prstDash val="lgDash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5A14FA8-D46B-4D92-816A-36738B0390F9}"/>
                  </a:ext>
                </a:extLst>
              </p:cNvPr>
              <p:cNvSpPr txBox="1"/>
              <p:nvPr/>
            </p:nvSpPr>
            <p:spPr>
              <a:xfrm>
                <a:off x="3188907" y="6157663"/>
                <a:ext cx="14245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Task Scheduler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2AF191F4-C174-4041-8411-0267ACCC0304}"/>
                  </a:ext>
                </a:extLst>
              </p:cNvPr>
              <p:cNvSpPr txBox="1"/>
              <p:nvPr/>
            </p:nvSpPr>
            <p:spPr>
              <a:xfrm>
                <a:off x="7005282" y="4400407"/>
                <a:ext cx="101185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Video </a:t>
                </a:r>
                <a:br>
                  <a:rPr lang="en-US" sz="1200" dirty="0"/>
                </a:br>
                <a:r>
                  <a:rPr lang="en-US" sz="1200" dirty="0"/>
                  <a:t>Merger &amp;</a:t>
                </a:r>
                <a:br>
                  <a:rPr lang="en-US" sz="1200" dirty="0"/>
                </a:br>
                <a:r>
                  <a:rPr lang="en-US" sz="1200" dirty="0"/>
                  <a:t>Output</a:t>
                </a:r>
                <a:br>
                  <a:rPr lang="en-US" sz="1200" dirty="0"/>
                </a:br>
                <a:r>
                  <a:rPr lang="en-US" sz="1200" dirty="0"/>
                  <a:t>Windows </a:t>
                </a:r>
              </a:p>
            </p:txBody>
          </p:sp>
          <p:cxnSp>
            <p:nvCxnSpPr>
              <p:cNvPr id="100" name="Elbow Connector 104">
                <a:extLst>
                  <a:ext uri="{FF2B5EF4-FFF2-40B4-BE49-F238E27FC236}">
                    <a16:creationId xmlns:a16="http://schemas.microsoft.com/office/drawing/2014/main" id="{0A07CB58-004B-4EC3-99E8-E601FD56918F}"/>
                  </a:ext>
                </a:extLst>
              </p:cNvPr>
              <p:cNvCxnSpPr>
                <a:cxnSpLocks/>
                <a:endCxn id="76" idx="2"/>
              </p:cNvCxnSpPr>
              <p:nvPr/>
            </p:nvCxnSpPr>
            <p:spPr>
              <a:xfrm flipV="1">
                <a:off x="5431234" y="5285351"/>
                <a:ext cx="1326302" cy="609719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Elbow Connector 107">
                <a:extLst>
                  <a:ext uri="{FF2B5EF4-FFF2-40B4-BE49-F238E27FC236}">
                    <a16:creationId xmlns:a16="http://schemas.microsoft.com/office/drawing/2014/main" id="{C5F9F47C-4824-478F-A9C4-D1C484D0EC54}"/>
                  </a:ext>
                </a:extLst>
              </p:cNvPr>
              <p:cNvCxnSpPr>
                <a:cxnSpLocks/>
                <a:stCxn id="75" idx="0"/>
                <a:endCxn id="63" idx="3"/>
              </p:cNvCxnSpPr>
              <p:nvPr/>
            </p:nvCxnSpPr>
            <p:spPr>
              <a:xfrm rot="16200000" flipV="1">
                <a:off x="6342887" y="3883587"/>
                <a:ext cx="512567" cy="295968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91540AB5-C46D-4049-B46E-BFD740DDB5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62812" y="3022624"/>
                <a:ext cx="0" cy="53825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2C4D5CCE-0C26-4C96-BB92-6D8D3F02C5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24643" y="3020385"/>
                <a:ext cx="1706" cy="540489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4DED0FE2-5255-40C0-BAE3-78B0018C4F69}"/>
                  </a:ext>
                </a:extLst>
              </p:cNvPr>
              <p:cNvSpPr txBox="1"/>
              <p:nvPr/>
            </p:nvSpPr>
            <p:spPr>
              <a:xfrm>
                <a:off x="4844577" y="1582537"/>
                <a:ext cx="134710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Viewers’ devices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DED0FE2-5255-40C0-BAE3-78B0018C4F69}"/>
                  </a:ext>
                </a:extLst>
              </p:cNvPr>
              <p:cNvSpPr txBox="1"/>
              <p:nvPr/>
            </p:nvSpPr>
            <p:spPr>
              <a:xfrm>
                <a:off x="766049" y="2516589"/>
                <a:ext cx="153013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Streaming provider</a:t>
                </a:r>
              </a:p>
            </p:txBody>
          </p: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3B1265FB-9B26-4DC7-BE7A-51E8144802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73982" y="2940880"/>
                <a:ext cx="1472" cy="615002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5F8C9BF5-CD9A-460F-BA3A-F84656AD5D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13414" y="3036261"/>
                <a:ext cx="4770" cy="476077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CD81C3-CAD3-47A6-8F6B-E53EED49CEA9}"/>
                  </a:ext>
                </a:extLst>
              </p:cNvPr>
              <p:cNvSpPr txBox="1"/>
              <p:nvPr/>
            </p:nvSpPr>
            <p:spPr>
              <a:xfrm>
                <a:off x="903515" y="3010952"/>
                <a:ext cx="1844726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Extended video processing service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EBD55389-E722-4FC5-9434-EE77E71F0882}"/>
                  </a:ext>
                </a:extLst>
              </p:cNvPr>
              <p:cNvSpPr txBox="1"/>
              <p:nvPr/>
            </p:nvSpPr>
            <p:spPr>
              <a:xfrm>
                <a:off x="2866603" y="3009499"/>
                <a:ext cx="123204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CVSE services</a:t>
                </a:r>
              </a:p>
            </p:txBody>
          </p:sp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DFC41C96-4D75-45CC-A893-681788510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707" y="3446540"/>
                <a:ext cx="721979" cy="721979"/>
              </a:xfrm>
              <a:prstGeom prst="rect">
                <a:avLst/>
              </a:prstGeom>
            </p:spPr>
          </p:pic>
          <p:cxnSp>
            <p:nvCxnSpPr>
              <p:cNvPr id="111" name="Connector: Elbow 88">
                <a:extLst>
                  <a:ext uri="{FF2B5EF4-FFF2-40B4-BE49-F238E27FC236}">
                    <a16:creationId xmlns:a16="http://schemas.microsoft.com/office/drawing/2014/main" id="{E2273779-3390-46EE-9AE7-AFA5BF75553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460901" y="5272714"/>
                <a:ext cx="380888" cy="367360"/>
              </a:xfrm>
              <a:prstGeom prst="bentConnector3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pic>
            <p:nvPicPr>
              <p:cNvPr id="112" name="Picture 2" descr="Image result for video streaming  icon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9912" y="2467412"/>
                <a:ext cx="720842" cy="5638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720D2320-E642-4D3E-BCB6-4C44851CB89E}"/>
                  </a:ext>
                </a:extLst>
              </p:cNvPr>
              <p:cNvSpPr txBox="1"/>
              <p:nvPr/>
            </p:nvSpPr>
            <p:spPr>
              <a:xfrm>
                <a:off x="7902933" y="4921602"/>
                <a:ext cx="11469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CVSE Core</a:t>
                </a:r>
              </a:p>
            </p:txBody>
          </p:sp>
        </p:grpSp>
        <p:sp>
          <p:nvSpPr>
            <p:cNvPr id="56" name="Bent-Up Arrow 55"/>
            <p:cNvSpPr/>
            <p:nvPr/>
          </p:nvSpPr>
          <p:spPr>
            <a:xfrm rot="16200000">
              <a:off x="4911432" y="1965156"/>
              <a:ext cx="699482" cy="442174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Bent-Up Arrow 56"/>
            <p:cNvSpPr/>
            <p:nvPr/>
          </p:nvSpPr>
          <p:spPr>
            <a:xfrm rot="10800000">
              <a:off x="2575454" y="1851256"/>
              <a:ext cx="860082" cy="616156"/>
            </a:xfrm>
            <a:prstGeom prst="bentUpArrow">
              <a:avLst>
                <a:gd name="adj1" fmla="val 25000"/>
                <a:gd name="adj2" fmla="val 23073"/>
                <a:gd name="adj3" fmla="val 303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6185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3604557" y="6586047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14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Vertical Text Placeholder 2"/>
          <p:cNvSpPr txBox="1">
            <a:spLocks/>
          </p:cNvSpPr>
          <p:nvPr/>
        </p:nvSpPr>
        <p:spPr>
          <a:xfrm>
            <a:off x="532317" y="1635081"/>
            <a:ext cx="7929400" cy="4446922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7663" marR="0" lvl="1" indent="-42863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76263" marR="0" lvl="2" indent="-5556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04863" marR="0" lvl="3" indent="-5556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33463" marR="0" lvl="4" indent="-6826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349" marR="0" lvl="5" indent="-12674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503" marR="0" lvl="6" indent="-12670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657" marR="0" lvl="7" indent="-12665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811" marR="0" lvl="8" indent="-12661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91465" indent="-428625" algn="l">
              <a:lnSpc>
                <a:spcPct val="200000"/>
              </a:lnSpc>
              <a:spcAft>
                <a:spcPts val="450"/>
              </a:spcAft>
              <a:buFont typeface="+mj-lt"/>
              <a:buAutoNum type="romanUcPeriod"/>
            </a:pPr>
            <a:r>
              <a:rPr lang="en-US" sz="2800" b="0" dirty="0"/>
              <a:t>Video Encoding</a:t>
            </a:r>
          </a:p>
          <a:p>
            <a:pPr marL="291465" indent="-428625" algn="l">
              <a:lnSpc>
                <a:spcPct val="200000"/>
              </a:lnSpc>
              <a:spcAft>
                <a:spcPts val="450"/>
              </a:spcAft>
              <a:buFont typeface="+mj-lt"/>
              <a:buAutoNum type="romanUcPeriod"/>
            </a:pPr>
            <a:r>
              <a:rPr lang="en-US" sz="2800" b="0" dirty="0"/>
              <a:t> Video Transcoding</a:t>
            </a:r>
          </a:p>
          <a:p>
            <a:pPr marL="291465" indent="-428625" algn="l">
              <a:lnSpc>
                <a:spcPct val="200000"/>
              </a:lnSpc>
              <a:spcAft>
                <a:spcPts val="450"/>
              </a:spcAft>
              <a:buFont typeface="+mj-lt"/>
              <a:buAutoNum type="romanUcPeriod"/>
            </a:pPr>
            <a:r>
              <a:rPr lang="en-US" sz="2800" b="0" dirty="0"/>
              <a:t> Video </a:t>
            </a:r>
            <a:r>
              <a:rPr lang="en-US" sz="2800" b="0" dirty="0" err="1"/>
              <a:t>Transmuxing</a:t>
            </a:r>
            <a:r>
              <a:rPr lang="en-US" sz="2800" b="0" dirty="0"/>
              <a:t>/Packaging</a:t>
            </a:r>
          </a:p>
          <a:p>
            <a:pPr marL="291465" indent="-428625" algn="l">
              <a:lnSpc>
                <a:spcPct val="200000"/>
              </a:lnSpc>
              <a:spcAft>
                <a:spcPts val="450"/>
              </a:spcAft>
              <a:buFont typeface="+mj-lt"/>
              <a:buAutoNum type="romanUcPeriod"/>
            </a:pPr>
            <a:r>
              <a:rPr lang="en-US" sz="2800" b="0" dirty="0"/>
              <a:t> Digital Right Management (DRM)</a:t>
            </a:r>
          </a:p>
          <a:p>
            <a:pPr marL="291465" indent="-428625" algn="l">
              <a:lnSpc>
                <a:spcPct val="200000"/>
              </a:lnSpc>
              <a:spcAft>
                <a:spcPts val="450"/>
              </a:spcAft>
              <a:buFont typeface="+mj-lt"/>
              <a:buAutoNum type="romanUcPeriod"/>
            </a:pPr>
            <a:r>
              <a:rPr lang="en-US" sz="2800" b="0" dirty="0"/>
              <a:t> Content Delivery Network (CDN) and P2P</a:t>
            </a:r>
          </a:p>
        </p:txBody>
      </p:sp>
      <p:sp>
        <p:nvSpPr>
          <p:cNvPr id="10" name="Shape 279"/>
          <p:cNvSpPr txBox="1">
            <a:spLocks noGrp="1"/>
          </p:cNvSpPr>
          <p:nvPr>
            <p:ph type="body" idx="1"/>
          </p:nvPr>
        </p:nvSpPr>
        <p:spPr>
          <a:xfrm>
            <a:off x="522890" y="421802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4400" dirty="0"/>
              <a:t>Video Streaming Steps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416198425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342B39C-285D-4542-97D8-3251A16C8A29}"/>
              </a:ext>
            </a:extLst>
          </p:cNvPr>
          <p:cNvSpPr/>
          <p:nvPr/>
        </p:nvSpPr>
        <p:spPr>
          <a:xfrm>
            <a:off x="1702865" y="1661043"/>
            <a:ext cx="5434533" cy="4981057"/>
          </a:xfrm>
          <a:prstGeom prst="roundRect">
            <a:avLst>
              <a:gd name="adj" fmla="val 9818"/>
            </a:avLst>
          </a:prstGeom>
          <a:noFill/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78C5B1-2A72-41B4-9B04-C4E6634340BB}"/>
              </a:ext>
            </a:extLst>
          </p:cNvPr>
          <p:cNvSpPr/>
          <p:nvPr/>
        </p:nvSpPr>
        <p:spPr>
          <a:xfrm>
            <a:off x="2933612" y="2580791"/>
            <a:ext cx="3154680" cy="2801081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23E149-683B-4DD9-A8DF-7B5A1E88C07F}"/>
              </a:ext>
            </a:extLst>
          </p:cNvPr>
          <p:cNvSpPr/>
          <p:nvPr/>
        </p:nvSpPr>
        <p:spPr>
          <a:xfrm rot="16200000">
            <a:off x="1248036" y="3747730"/>
            <a:ext cx="2815367" cy="452915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Video Processing Interface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DCD519-D460-4760-AACF-2FA5EB956182}"/>
              </a:ext>
            </a:extLst>
          </p:cNvPr>
          <p:cNvSpPr/>
          <p:nvPr/>
        </p:nvSpPr>
        <p:spPr>
          <a:xfrm rot="5400000">
            <a:off x="4954273" y="3751957"/>
            <a:ext cx="2809532" cy="438626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Deployment Interface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321B50-EB18-4F5E-B96E-A101C3F5DAC6}"/>
              </a:ext>
            </a:extLst>
          </p:cNvPr>
          <p:cNvSpPr/>
          <p:nvPr/>
        </p:nvSpPr>
        <p:spPr>
          <a:xfrm>
            <a:off x="2429262" y="2202956"/>
            <a:ext cx="3659030" cy="325392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Billing Policy Interface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84B3D42-422D-4F4B-80C6-4A984C684F0B}"/>
              </a:ext>
            </a:extLst>
          </p:cNvPr>
          <p:cNvSpPr/>
          <p:nvPr/>
        </p:nvSpPr>
        <p:spPr>
          <a:xfrm>
            <a:off x="2933612" y="5413920"/>
            <a:ext cx="3677599" cy="382541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Compute Engine Interface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12C707-CE64-4ED1-AD96-6BCC48723377}"/>
              </a:ext>
            </a:extLst>
          </p:cNvPr>
          <p:cNvSpPr/>
          <p:nvPr/>
        </p:nvSpPr>
        <p:spPr>
          <a:xfrm>
            <a:off x="3049271" y="4819502"/>
            <a:ext cx="2912719" cy="355276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Elastic Resource Provisioning Service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518455-B736-498D-86E0-DB8DB3BD49C8}"/>
              </a:ext>
            </a:extLst>
          </p:cNvPr>
          <p:cNvSpPr/>
          <p:nvPr/>
        </p:nvSpPr>
        <p:spPr>
          <a:xfrm rot="16200000">
            <a:off x="1697702" y="4696741"/>
            <a:ext cx="784472" cy="585789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Subtitles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5A9EB6-BF9D-4C4C-B6E9-012AAA7F7638}"/>
              </a:ext>
            </a:extLst>
          </p:cNvPr>
          <p:cNvSpPr/>
          <p:nvPr/>
        </p:nvSpPr>
        <p:spPr>
          <a:xfrm rot="16200000">
            <a:off x="1576955" y="3740899"/>
            <a:ext cx="1034415" cy="585789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Resolution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6F761F0-CFF2-481B-9DF6-DEAAAE027634}"/>
              </a:ext>
            </a:extLst>
          </p:cNvPr>
          <p:cNvSpPr/>
          <p:nvPr/>
        </p:nvSpPr>
        <p:spPr>
          <a:xfrm rot="16200000">
            <a:off x="1628560" y="2739738"/>
            <a:ext cx="903683" cy="585789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Extended 3</a:t>
            </a:r>
            <a:r>
              <a:rPr lang="en-US" sz="1350" baseline="30000" dirty="0">
                <a:solidFill>
                  <a:schemeClr val="bg1"/>
                </a:solidFill>
              </a:rPr>
              <a:t>rd</a:t>
            </a:r>
            <a:r>
              <a:rPr lang="en-US" sz="1350" dirty="0">
                <a:solidFill>
                  <a:schemeClr val="bg1"/>
                </a:solidFill>
              </a:rPr>
              <a:t> Party Service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EDC8A43-441E-4E5D-A904-557CAB447B13}"/>
              </a:ext>
            </a:extLst>
          </p:cNvPr>
          <p:cNvSpPr/>
          <p:nvPr/>
        </p:nvSpPr>
        <p:spPr>
          <a:xfrm>
            <a:off x="2419857" y="1721168"/>
            <a:ext cx="1663079" cy="445772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Monthly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566C4D0-94A8-4E0A-9861-3D87F40F7E97}"/>
              </a:ext>
            </a:extLst>
          </p:cNvPr>
          <p:cNvSpPr/>
          <p:nvPr/>
        </p:nvSpPr>
        <p:spPr>
          <a:xfrm>
            <a:off x="4141301" y="1721169"/>
            <a:ext cx="1946992" cy="445771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Pay as you watch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4E5C93B-2674-47E9-9BC6-2425A9F70776}"/>
              </a:ext>
            </a:extLst>
          </p:cNvPr>
          <p:cNvSpPr/>
          <p:nvPr/>
        </p:nvSpPr>
        <p:spPr>
          <a:xfrm rot="5400000">
            <a:off x="6546866" y="2633243"/>
            <a:ext cx="583297" cy="428625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Local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56543CD-2D7C-45EA-9920-80852F5CD464}"/>
              </a:ext>
            </a:extLst>
          </p:cNvPr>
          <p:cNvSpPr/>
          <p:nvPr/>
        </p:nvSpPr>
        <p:spPr>
          <a:xfrm rot="5400000">
            <a:off x="6551866" y="3265161"/>
            <a:ext cx="583298" cy="438626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Cloud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E8C95D-D1D5-4590-A5C4-19EFD603594B}"/>
              </a:ext>
            </a:extLst>
          </p:cNvPr>
          <p:cNvSpPr/>
          <p:nvPr/>
        </p:nvSpPr>
        <p:spPr>
          <a:xfrm rot="5400000">
            <a:off x="6579410" y="3886529"/>
            <a:ext cx="528208" cy="438628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Edge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1FD5F8-D3BF-43DC-ACE9-075068C7B82A}"/>
              </a:ext>
            </a:extLst>
          </p:cNvPr>
          <p:cNvSpPr/>
          <p:nvPr/>
        </p:nvSpPr>
        <p:spPr>
          <a:xfrm rot="5400000">
            <a:off x="6388336" y="4671427"/>
            <a:ext cx="920360" cy="448633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Federated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11B1DD-7F0D-4875-A68A-3F390287B8BF}"/>
              </a:ext>
            </a:extLst>
          </p:cNvPr>
          <p:cNvSpPr/>
          <p:nvPr/>
        </p:nvSpPr>
        <p:spPr>
          <a:xfrm>
            <a:off x="2921480" y="5836740"/>
            <a:ext cx="1045582" cy="453232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Emulation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28525AD-7C7E-45CC-955B-7507827DB2A3}"/>
              </a:ext>
            </a:extLst>
          </p:cNvPr>
          <p:cNvSpPr/>
          <p:nvPr/>
        </p:nvSpPr>
        <p:spPr>
          <a:xfrm>
            <a:off x="4037969" y="5838357"/>
            <a:ext cx="1138260" cy="462551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Local Thread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CE189B0-5296-4DC4-BE6A-3F73A483F27B}"/>
              </a:ext>
            </a:extLst>
          </p:cNvPr>
          <p:cNvSpPr/>
          <p:nvPr/>
        </p:nvSpPr>
        <p:spPr>
          <a:xfrm>
            <a:off x="5223984" y="5848944"/>
            <a:ext cx="1393025" cy="443323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Cloud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F15FF1-6685-4E36-9A88-A17FEEC7E14B}"/>
              </a:ext>
            </a:extLst>
          </p:cNvPr>
          <p:cNvSpPr/>
          <p:nvPr/>
        </p:nvSpPr>
        <p:spPr>
          <a:xfrm>
            <a:off x="5223984" y="6333333"/>
            <a:ext cx="445060" cy="233543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VM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343EA65-3A82-4183-BD6C-41FCB9250DE7}"/>
              </a:ext>
            </a:extLst>
          </p:cNvPr>
          <p:cNvSpPr/>
          <p:nvPr/>
        </p:nvSpPr>
        <p:spPr>
          <a:xfrm>
            <a:off x="5727524" y="6333333"/>
            <a:ext cx="883687" cy="233543"/>
          </a:xfrm>
          <a:prstGeom prst="roundRect">
            <a:avLst/>
          </a:prstGeom>
          <a:solidFill>
            <a:srgbClr val="995B96"/>
          </a:solidFill>
          <a:ln>
            <a:solidFill>
              <a:srgbClr val="995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Container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23493" y="2547474"/>
            <a:ext cx="9723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CVSE CORE</a:t>
            </a:r>
          </a:p>
        </p:txBody>
      </p:sp>
      <p:sp>
        <p:nvSpPr>
          <p:cNvPr id="26" name="Rectangle: Rounded Corners 9">
            <a:extLst>
              <a:ext uri="{FF2B5EF4-FFF2-40B4-BE49-F238E27FC236}">
                <a16:creationId xmlns:a16="http://schemas.microsoft.com/office/drawing/2014/main" id="{5C12C707-CE64-4ED1-AD96-6BCC48723377}"/>
              </a:ext>
            </a:extLst>
          </p:cNvPr>
          <p:cNvSpPr/>
          <p:nvPr/>
        </p:nvSpPr>
        <p:spPr>
          <a:xfrm>
            <a:off x="4819207" y="2833573"/>
            <a:ext cx="1142783" cy="1934541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Streaming Task Scheduling Service</a:t>
            </a:r>
          </a:p>
        </p:txBody>
      </p:sp>
      <p:sp>
        <p:nvSpPr>
          <p:cNvPr id="27" name="Rectangle: Rounded Corners 9">
            <a:extLst>
              <a:ext uri="{FF2B5EF4-FFF2-40B4-BE49-F238E27FC236}">
                <a16:creationId xmlns:a16="http://schemas.microsoft.com/office/drawing/2014/main" id="{5C12C707-CE64-4ED1-AD96-6BCC48723377}"/>
              </a:ext>
            </a:extLst>
          </p:cNvPr>
          <p:cNvSpPr/>
          <p:nvPr/>
        </p:nvSpPr>
        <p:spPr>
          <a:xfrm>
            <a:off x="3527973" y="3337204"/>
            <a:ext cx="1217241" cy="1444142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Video Segment Admission Control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</a:rPr>
              <a:t>Service</a:t>
            </a:r>
          </a:p>
        </p:txBody>
      </p:sp>
      <p:sp>
        <p:nvSpPr>
          <p:cNvPr id="28" name="Rectangle: Rounded Corners 9">
            <a:extLst>
              <a:ext uri="{FF2B5EF4-FFF2-40B4-BE49-F238E27FC236}">
                <a16:creationId xmlns:a16="http://schemas.microsoft.com/office/drawing/2014/main" id="{5C12C707-CE64-4ED1-AD96-6BCC48723377}"/>
              </a:ext>
            </a:extLst>
          </p:cNvPr>
          <p:cNvSpPr/>
          <p:nvPr/>
        </p:nvSpPr>
        <p:spPr>
          <a:xfrm>
            <a:off x="3049272" y="2833573"/>
            <a:ext cx="1701092" cy="43850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Video Segment Caching Service</a:t>
            </a:r>
          </a:p>
        </p:txBody>
      </p:sp>
      <p:sp>
        <p:nvSpPr>
          <p:cNvPr id="29" name="Rectangle: Rounded Corners 9">
            <a:extLst>
              <a:ext uri="{FF2B5EF4-FFF2-40B4-BE49-F238E27FC236}">
                <a16:creationId xmlns:a16="http://schemas.microsoft.com/office/drawing/2014/main" id="{5C12C707-CE64-4ED1-AD96-6BCC48723377}"/>
              </a:ext>
            </a:extLst>
          </p:cNvPr>
          <p:cNvSpPr/>
          <p:nvPr/>
        </p:nvSpPr>
        <p:spPr>
          <a:xfrm rot="16200000">
            <a:off x="2529905" y="3840923"/>
            <a:ext cx="1444141" cy="43670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Video Service Repository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8F0E7D-EF4D-48FC-B816-C12E59E7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73" y="95661"/>
            <a:ext cx="8229600" cy="1143000"/>
          </a:xfrm>
        </p:spPr>
        <p:txBody>
          <a:bodyPr/>
          <a:lstStyle/>
          <a:p>
            <a:r>
              <a:rPr lang="en-US" dirty="0"/>
              <a:t>Extensibility of CVSE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E3C78E-DE9B-47A2-B47B-7FB4DCB67720}"/>
              </a:ext>
            </a:extLst>
          </p:cNvPr>
          <p:cNvSpPr txBox="1"/>
          <p:nvPr/>
        </p:nvSpPr>
        <p:spPr>
          <a:xfrm>
            <a:off x="7417943" y="2211263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1) Modular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39C665-59F8-4178-8844-356FF73B6C87}"/>
              </a:ext>
            </a:extLst>
          </p:cNvPr>
          <p:cNvSpPr txBox="1"/>
          <p:nvPr/>
        </p:nvSpPr>
        <p:spPr>
          <a:xfrm>
            <a:off x="7390340" y="2580791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2) Dynamic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FA9DD1-67DF-47A0-9D89-9AD34A90EA66}"/>
              </a:ext>
            </a:extLst>
          </p:cNvPr>
          <p:cNvSpPr txBox="1"/>
          <p:nvPr/>
        </p:nvSpPr>
        <p:spPr>
          <a:xfrm>
            <a:off x="7137398" y="1773320"/>
            <a:ext cx="1928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CVSE features:</a:t>
            </a:r>
          </a:p>
        </p:txBody>
      </p:sp>
    </p:spTree>
    <p:extLst>
      <p:ext uri="{BB962C8B-B14F-4D97-AF65-F5344CB8AC3E}">
        <p14:creationId xmlns:p14="http://schemas.microsoft.com/office/powerpoint/2010/main" val="105924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3" grpId="0"/>
      <p:bldP spid="31" grpId="0"/>
      <p:bldP spid="33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5B5AC-B847-43E2-9C18-D9A62B9F0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010" y="160020"/>
            <a:ext cx="669780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Analyzing Worker Node Cluster Size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85CFA-7372-4542-8548-F02A58D41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EBF139-2793-401C-BE43-D853BAFDE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80" y="1537328"/>
            <a:ext cx="6697804" cy="4819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35C34D-089C-4435-BC23-ADE2DED43EA4}"/>
              </a:ext>
            </a:extLst>
          </p:cNvPr>
          <p:cNvSpPr txBox="1"/>
          <p:nvPr/>
        </p:nvSpPr>
        <p:spPr>
          <a:xfrm>
            <a:off x="2976861" y="466344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E7FF6-56D8-47B7-9FBF-816BCCBD980E}"/>
              </a:ext>
            </a:extLst>
          </p:cNvPr>
          <p:cNvSpPr txBox="1"/>
          <p:nvPr/>
        </p:nvSpPr>
        <p:spPr>
          <a:xfrm>
            <a:off x="4324794" y="373443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26%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769D914-7B0D-4D3B-B4E8-FB5105BD7D2B}"/>
              </a:ext>
            </a:extLst>
          </p:cNvPr>
          <p:cNvCxnSpPr>
            <a:cxnSpLocks/>
          </p:cNvCxnSpPr>
          <p:nvPr/>
        </p:nvCxnSpPr>
        <p:spPr>
          <a:xfrm flipH="1">
            <a:off x="3073098" y="5032772"/>
            <a:ext cx="76200" cy="40790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19F1F8-912C-4089-BD28-A9A34B1A1583}"/>
              </a:ext>
            </a:extLst>
          </p:cNvPr>
          <p:cNvCxnSpPr>
            <a:cxnSpLocks/>
          </p:cNvCxnSpPr>
          <p:nvPr/>
        </p:nvCxnSpPr>
        <p:spPr>
          <a:xfrm flipH="1">
            <a:off x="4481625" y="4103767"/>
            <a:ext cx="83287" cy="49656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122C4D6-30D7-4406-BE94-DD10309745B2}"/>
              </a:ext>
            </a:extLst>
          </p:cNvPr>
          <p:cNvSpPr/>
          <p:nvPr/>
        </p:nvSpPr>
        <p:spPr>
          <a:xfrm>
            <a:off x="4616700" y="2404883"/>
            <a:ext cx="3297113" cy="102411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2EA552-6303-46BF-8C33-952F3A0DB7DE}"/>
              </a:ext>
            </a:extLst>
          </p:cNvPr>
          <p:cNvSpPr txBox="1"/>
          <p:nvPr/>
        </p:nvSpPr>
        <p:spPr>
          <a:xfrm>
            <a:off x="4616701" y="2587341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Crucial for Resource Provisioner to allocate enough worker nodes</a:t>
            </a:r>
          </a:p>
        </p:txBody>
      </p:sp>
    </p:spTree>
    <p:extLst>
      <p:ext uri="{BB962C8B-B14F-4D97-AF65-F5344CB8AC3E}">
        <p14:creationId xmlns:p14="http://schemas.microsoft.com/office/powerpoint/2010/main" val="6397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7" grpId="0" animBg="1"/>
      <p:bldP spid="16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88E35-8BC0-4DC7-8694-F82224AC9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355F5-4D32-4F85-9D64-C4A2A88BE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Coded in Java</a:t>
            </a:r>
          </a:p>
          <a:p>
            <a:endParaRPr lang="en-US" dirty="0"/>
          </a:p>
          <a:p>
            <a:r>
              <a:rPr lang="en-US" dirty="0"/>
              <a:t>Runs as webservice that receives streaming requests</a:t>
            </a:r>
          </a:p>
          <a:p>
            <a:endParaRPr lang="en-US" dirty="0"/>
          </a:p>
          <a:p>
            <a:r>
              <a:rPr lang="en-US" dirty="0"/>
              <a:t>Stream requests sent from web page hosted by local web server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FFE67-6524-4086-A70B-3CB4145C7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78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0C3B5-478E-4A11-A8F7-F64195BA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Video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01AFA-D257-45DE-A282-25040810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06B1F0-CF62-4E80-AFEE-0837CA6C3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07" y="1747158"/>
            <a:ext cx="8833149" cy="416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9582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0C3B5-478E-4A11-A8F7-F64195BA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Video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01AFA-D257-45DE-A282-25040810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759B16-BD3F-4896-93DD-0A22C2FAC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3" y="1751343"/>
            <a:ext cx="8949133" cy="414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2170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57184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146</a:t>
            </a:fld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946060" cy="4525963"/>
          </a:xfrm>
        </p:spPr>
        <p:txBody>
          <a:bodyPr vert="horz">
            <a:normAutofit/>
          </a:bodyPr>
          <a:lstStyle/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What is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Why “</a:t>
            </a:r>
            <a:r>
              <a:rPr lang="en-US" sz="2600" b="1" i="1" dirty="0">
                <a:solidFill>
                  <a:schemeClr val="bg1">
                    <a:lumMod val="85000"/>
                  </a:schemeClr>
                </a:solidFill>
              </a:rPr>
              <a:t>on-demand</a:t>
            </a: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”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What are the challenges in on-demand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   What have already been done by others?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   What aspects does my thesis focus on?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/>
              <a:t>   What are the future directions?</a:t>
            </a:r>
          </a:p>
        </p:txBody>
      </p:sp>
    </p:spTree>
    <p:extLst>
      <p:ext uri="{BB962C8B-B14F-4D97-AF65-F5344CB8AC3E}">
        <p14:creationId xmlns:p14="http://schemas.microsoft.com/office/powerpoint/2010/main" val="240534032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147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28230" y="2214860"/>
            <a:ext cx="1763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Storage Cost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36895" y="2674687"/>
            <a:ext cx="2177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Computing Cost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573" y="1534006"/>
            <a:ext cx="5323994" cy="5323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328230" y="5987018"/>
            <a:ext cx="2418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Machine Learning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83925"/>
            <a:ext cx="8438287" cy="5006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85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  <p:bldP spid="11" grpId="0"/>
      <p:bldP spid="11" grpId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7B687-55B1-4481-BC75-0445CF4B1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Heterogeneous Container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4868A-9F69-4575-A232-F3534A0EC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Currently, each container is general, all-purpose use</a:t>
            </a:r>
          </a:p>
          <a:p>
            <a:r>
              <a:rPr lang="en-US" dirty="0"/>
              <a:t>Provide a mixture container types in compute engine:</a:t>
            </a:r>
          </a:p>
          <a:p>
            <a:pPr lvl="1"/>
            <a:r>
              <a:rPr lang="en-US" dirty="0"/>
              <a:t>Often used, long running containers</a:t>
            </a:r>
          </a:p>
          <a:p>
            <a:pPr lvl="1"/>
            <a:r>
              <a:rPr lang="en-US" dirty="0"/>
              <a:t>Specialized containers for processing types that are requested less often</a:t>
            </a:r>
          </a:p>
          <a:p>
            <a:pPr lvl="2"/>
            <a:r>
              <a:rPr lang="en-US" dirty="0"/>
              <a:t>Created when needed, and destroyed when processing is completed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26A43-8611-4E50-90BC-0E8159672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251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4710B-27F8-4573-AAE7-672F17B45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On-demand Processing of 360 degree videos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6E999-2680-415D-84B9-F4580335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 descr="Image result for 360 degree video">
            <a:extLst>
              <a:ext uri="{FF2B5EF4-FFF2-40B4-BE49-F238E27FC236}">
                <a16:creationId xmlns:a16="http://schemas.microsoft.com/office/drawing/2014/main" id="{63A173EF-9AAB-49C2-880E-C3EA098DB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43782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3F3145-5276-4C4F-A05F-6D26BAD2A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47" y="1600200"/>
            <a:ext cx="6927682" cy="47561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360 degree videos are becoming more common</a:t>
            </a:r>
          </a:p>
          <a:p>
            <a:r>
              <a:rPr lang="en-US" dirty="0"/>
              <a:t>Consists of multiple viewing areas stitched together</a:t>
            </a:r>
          </a:p>
          <a:p>
            <a:r>
              <a:rPr lang="en-US" dirty="0"/>
              <a:t>All viewing areas are not observed at the same time</a:t>
            </a:r>
          </a:p>
          <a:p>
            <a:r>
              <a:rPr lang="en-US" dirty="0"/>
              <a:t>Process the actively observed area on-demand at full resolution</a:t>
            </a:r>
          </a:p>
          <a:p>
            <a:r>
              <a:rPr lang="en-US" dirty="0"/>
              <a:t>Use assumptions and historical data to predict likely viewing area of videos</a:t>
            </a:r>
          </a:p>
        </p:txBody>
      </p:sp>
    </p:spTree>
    <p:extLst>
      <p:ext uri="{BB962C8B-B14F-4D97-AF65-F5344CB8AC3E}">
        <p14:creationId xmlns:p14="http://schemas.microsoft.com/office/powerpoint/2010/main" val="390885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15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Why to encode a video?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39882493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931A-AFED-49F1-B655-5F5CF3A44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Billing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42C53-66A8-4F8F-A136-094669FA3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Enable stream service providers to offer pay-as-you-watch model when charging customers</a:t>
            </a:r>
          </a:p>
          <a:p>
            <a:r>
              <a:rPr lang="en-US" dirty="0"/>
              <a:t>Many factors that would affect billing:</a:t>
            </a:r>
          </a:p>
          <a:p>
            <a:pPr lvl="1"/>
            <a:r>
              <a:rPr lang="en-US" dirty="0"/>
              <a:t>Availability of video version</a:t>
            </a:r>
          </a:p>
          <a:p>
            <a:pPr lvl="1"/>
            <a:r>
              <a:rPr lang="en-US" dirty="0"/>
              <a:t>Resources used for processing</a:t>
            </a:r>
          </a:p>
          <a:p>
            <a:pPr lvl="1"/>
            <a:r>
              <a:rPr lang="en-US" dirty="0"/>
              <a:t>Duration of viewing session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4408C-3785-4A00-BB0B-5100719D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7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PC-Internet-Gateway.png">
            <a:extLst>
              <a:ext uri="{FF2B5EF4-FFF2-40B4-BE49-F238E27FC236}">
                <a16:creationId xmlns:a16="http://schemas.microsoft.com/office/drawing/2014/main" id="{B91D679C-A7CF-4246-8557-92013DF23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609" y="2163035"/>
            <a:ext cx="1414460" cy="141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loudWatch.png">
            <a:extLst>
              <a:ext uri="{FF2B5EF4-FFF2-40B4-BE49-F238E27FC236}">
                <a16:creationId xmlns:a16="http://schemas.microsoft.com/office/drawing/2014/main" id="{33C915E9-5BC9-4FE1-BFC1-1D1D7F87C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773" y="3833546"/>
            <a:ext cx="789445" cy="789445"/>
          </a:xfrm>
          <a:prstGeom prst="rect">
            <a:avLst/>
          </a:prstGeom>
        </p:spPr>
      </p:pic>
      <p:pic>
        <p:nvPicPr>
          <p:cNvPr id="8" name="Picture 7" descr="CloudWatch.png">
            <a:extLst>
              <a:ext uri="{FF2B5EF4-FFF2-40B4-BE49-F238E27FC236}">
                <a16:creationId xmlns:a16="http://schemas.microsoft.com/office/drawing/2014/main" id="{3A4AB2D8-91A1-4522-9D1F-B4BAE0479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666" y="3833545"/>
            <a:ext cx="789445" cy="789445"/>
          </a:xfrm>
          <a:prstGeom prst="rect">
            <a:avLst/>
          </a:prstGeom>
        </p:spPr>
      </p:pic>
      <p:pic>
        <p:nvPicPr>
          <p:cNvPr id="9" name="Picture 8" descr="CloudFront-Edge-Location.png">
            <a:extLst>
              <a:ext uri="{FF2B5EF4-FFF2-40B4-BE49-F238E27FC236}">
                <a16:creationId xmlns:a16="http://schemas.microsoft.com/office/drawing/2014/main" id="{3DFB155F-CC08-43B0-A13D-6DA94D290F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030" y="5017273"/>
            <a:ext cx="548640" cy="548640"/>
          </a:xfrm>
          <a:prstGeom prst="rect">
            <a:avLst/>
          </a:prstGeom>
          <a:effectLst/>
        </p:spPr>
      </p:pic>
      <p:pic>
        <p:nvPicPr>
          <p:cNvPr id="10" name="Picture 9" descr="CloudFront-Edge-Location.png">
            <a:extLst>
              <a:ext uri="{FF2B5EF4-FFF2-40B4-BE49-F238E27FC236}">
                <a16:creationId xmlns:a16="http://schemas.microsoft.com/office/drawing/2014/main" id="{E807C0D1-7DAB-4D55-9770-4C9EC703EB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977" y="5017273"/>
            <a:ext cx="548640" cy="548640"/>
          </a:xfrm>
          <a:prstGeom prst="rect">
            <a:avLst/>
          </a:prstGeom>
          <a:effectLst/>
        </p:spPr>
      </p:pic>
      <p:pic>
        <p:nvPicPr>
          <p:cNvPr id="11" name="Picture 10" descr="CloudFront-Edge-Location.png">
            <a:extLst>
              <a:ext uri="{FF2B5EF4-FFF2-40B4-BE49-F238E27FC236}">
                <a16:creationId xmlns:a16="http://schemas.microsoft.com/office/drawing/2014/main" id="{BFF47FE5-697F-4624-8F03-F286B60D60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219" y="5017273"/>
            <a:ext cx="548640" cy="548640"/>
          </a:xfrm>
          <a:prstGeom prst="rect">
            <a:avLst/>
          </a:prstGeom>
          <a:effectLst/>
        </p:spPr>
      </p:pic>
      <p:pic>
        <p:nvPicPr>
          <p:cNvPr id="12" name="Picture 11" descr="CloudFront-Edge-Location.png">
            <a:extLst>
              <a:ext uri="{FF2B5EF4-FFF2-40B4-BE49-F238E27FC236}">
                <a16:creationId xmlns:a16="http://schemas.microsoft.com/office/drawing/2014/main" id="{02947610-3A28-42CB-A828-5FA4DAFDCE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57" y="5017273"/>
            <a:ext cx="548640" cy="548640"/>
          </a:xfrm>
          <a:prstGeom prst="rect">
            <a:avLst/>
          </a:prstGeom>
          <a:effectLst/>
        </p:spPr>
      </p:pic>
      <p:pic>
        <p:nvPicPr>
          <p:cNvPr id="13" name="Picture 12" descr="CloudFront-Edge-Location.png">
            <a:extLst>
              <a:ext uri="{FF2B5EF4-FFF2-40B4-BE49-F238E27FC236}">
                <a16:creationId xmlns:a16="http://schemas.microsoft.com/office/drawing/2014/main" id="{758FEE8F-CBD6-4DE4-A6D2-8D8B0DD7D0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20" y="5017273"/>
            <a:ext cx="548640" cy="548640"/>
          </a:xfrm>
          <a:prstGeom prst="rect">
            <a:avLst/>
          </a:prstGeom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A7155D-25B0-4F9A-B149-BA2EB42135CA}"/>
              </a:ext>
            </a:extLst>
          </p:cNvPr>
          <p:cNvSpPr txBox="1"/>
          <p:nvPr/>
        </p:nvSpPr>
        <p:spPr>
          <a:xfrm>
            <a:off x="7127670" y="2688012"/>
            <a:ext cx="11381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Central Cloud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535956-0D0C-4D66-A246-145C4CD505E4}"/>
              </a:ext>
            </a:extLst>
          </p:cNvPr>
          <p:cNvSpPr txBox="1"/>
          <p:nvPr/>
        </p:nvSpPr>
        <p:spPr>
          <a:xfrm>
            <a:off x="811100" y="3760681"/>
            <a:ext cx="7393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Caching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E9ABCC-E73A-4A30-B16D-D83719A38AA6}"/>
              </a:ext>
            </a:extLst>
          </p:cNvPr>
          <p:cNvSpPr txBox="1"/>
          <p:nvPr/>
        </p:nvSpPr>
        <p:spPr>
          <a:xfrm>
            <a:off x="7066499" y="4024916"/>
            <a:ext cx="11274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Regional FDN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F6A23B-AD97-4F3D-B77C-D70CB4B9CC56}"/>
              </a:ext>
            </a:extLst>
          </p:cNvPr>
          <p:cNvSpPr txBox="1"/>
          <p:nvPr/>
        </p:nvSpPr>
        <p:spPr>
          <a:xfrm>
            <a:off x="7188936" y="5058855"/>
            <a:ext cx="8805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Local FDN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D53A25CE-02C8-49DE-941D-AC6879418E84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 rot="16200000" flipH="1">
            <a:off x="5626588" y="3214745"/>
            <a:ext cx="256050" cy="981550"/>
          </a:xfrm>
          <a:prstGeom prst="bentConnector3">
            <a:avLst>
              <a:gd name="adj1" fmla="val 50000"/>
            </a:avLst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9B58DB61-9337-41E7-A693-FC213048518C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rot="5400000">
            <a:off x="4577143" y="3146849"/>
            <a:ext cx="256051" cy="1117343"/>
          </a:xfrm>
          <a:prstGeom prst="bentConnector3">
            <a:avLst>
              <a:gd name="adj1" fmla="val 50000"/>
            </a:avLst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1DC2A4D9-C691-4C53-9113-6EAE72E8D8BC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rot="16200000" flipH="1">
            <a:off x="6333340" y="4535037"/>
            <a:ext cx="394284" cy="570188"/>
          </a:xfrm>
          <a:prstGeom prst="bentConnector3">
            <a:avLst>
              <a:gd name="adj1" fmla="val 50000"/>
            </a:avLst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3627F341-80F5-4FA1-873A-7A805696CA79}"/>
              </a:ext>
            </a:extLst>
          </p:cNvPr>
          <p:cNvCxnSpPr>
            <a:cxnSpLocks/>
            <a:endCxn id="10" idx="0"/>
          </p:cNvCxnSpPr>
          <p:nvPr/>
        </p:nvCxnSpPr>
        <p:spPr>
          <a:xfrm rot="10800000" flipV="1">
            <a:off x="5718297" y="4820130"/>
            <a:ext cx="527091" cy="197143"/>
          </a:xfrm>
          <a:prstGeom prst="bentConnector2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82EC65C5-0484-45CC-A982-43AB4867D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34447" y="4561488"/>
            <a:ext cx="394284" cy="570188"/>
          </a:xfrm>
          <a:prstGeom prst="bentConnector3">
            <a:avLst>
              <a:gd name="adj1" fmla="val 50000"/>
            </a:avLst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6BF46F97-A543-4463-9AB7-6CC6AA694BC1}"/>
              </a:ext>
            </a:extLst>
          </p:cNvPr>
          <p:cNvCxnSpPr>
            <a:cxnSpLocks/>
            <a:endCxn id="9" idx="0"/>
          </p:cNvCxnSpPr>
          <p:nvPr/>
        </p:nvCxnSpPr>
        <p:spPr>
          <a:xfrm rot="10800000" flipV="1">
            <a:off x="3603351" y="4846581"/>
            <a:ext cx="543145" cy="170693"/>
          </a:xfrm>
          <a:prstGeom prst="bentConnector2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29541FE-866C-4060-923E-DB988B25694A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6243539" y="4761163"/>
            <a:ext cx="1" cy="25611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0" name="Picture 49" descr="CloudFront-Edge-Location.png">
            <a:extLst>
              <a:ext uri="{FF2B5EF4-FFF2-40B4-BE49-F238E27FC236}">
                <a16:creationId xmlns:a16="http://schemas.microsoft.com/office/drawing/2014/main" id="{9CCBE9BE-86C0-4504-8A82-626155A339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875" y="5017273"/>
            <a:ext cx="548640" cy="548640"/>
          </a:xfrm>
          <a:prstGeom prst="rect">
            <a:avLst/>
          </a:prstGeom>
          <a:effectLst/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4AFFD68-6979-4AF5-AC4D-3984D6B6A391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4157002" y="4846581"/>
            <a:ext cx="1193" cy="17069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Up Arrow 1"/>
          <p:cNvSpPr/>
          <p:nvPr/>
        </p:nvSpPr>
        <p:spPr>
          <a:xfrm>
            <a:off x="2646247" y="2711777"/>
            <a:ext cx="696081" cy="2820113"/>
          </a:xfrm>
          <a:prstGeom prst="upArrow">
            <a:avLst/>
          </a:prstGeom>
          <a:gradFill>
            <a:gsLst>
              <a:gs pos="0">
                <a:srgbClr val="FF0000"/>
              </a:gs>
              <a:gs pos="26000">
                <a:srgbClr val="FF0000"/>
              </a:gs>
              <a:gs pos="70000">
                <a:srgbClr val="00B050"/>
              </a:gs>
              <a:gs pos="100000">
                <a:srgbClr val="00B05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535956-0D0C-4D66-A246-145C4CD505E4}"/>
              </a:ext>
            </a:extLst>
          </p:cNvPr>
          <p:cNvSpPr txBox="1"/>
          <p:nvPr/>
        </p:nvSpPr>
        <p:spPr>
          <a:xfrm>
            <a:off x="2102006" y="4301915"/>
            <a:ext cx="7246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Latency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535956-0D0C-4D66-A246-145C4CD505E4}"/>
              </a:ext>
            </a:extLst>
          </p:cNvPr>
          <p:cNvSpPr txBox="1"/>
          <p:nvPr/>
        </p:nvSpPr>
        <p:spPr>
          <a:xfrm>
            <a:off x="669950" y="4176050"/>
            <a:ext cx="93205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Processing</a:t>
            </a:r>
            <a:br>
              <a:rPr lang="en-US" sz="1350" dirty="0"/>
            </a:br>
            <a:r>
              <a:rPr lang="en-US" sz="1350" dirty="0"/>
              <a:t>Power</a:t>
            </a:r>
          </a:p>
        </p:txBody>
      </p:sp>
      <p:sp>
        <p:nvSpPr>
          <p:cNvPr id="26" name="Up Arrow 1">
            <a:extLst>
              <a:ext uri="{FF2B5EF4-FFF2-40B4-BE49-F238E27FC236}">
                <a16:creationId xmlns:a16="http://schemas.microsoft.com/office/drawing/2014/main" id="{2E4A287C-88CD-43CD-B247-E650C9E75173}"/>
              </a:ext>
            </a:extLst>
          </p:cNvPr>
          <p:cNvSpPr/>
          <p:nvPr/>
        </p:nvSpPr>
        <p:spPr>
          <a:xfrm>
            <a:off x="1467236" y="2711777"/>
            <a:ext cx="696081" cy="2820113"/>
          </a:xfrm>
          <a:prstGeom prst="upArrow">
            <a:avLst/>
          </a:prstGeom>
          <a:gradFill>
            <a:gsLst>
              <a:gs pos="0">
                <a:srgbClr val="00B050"/>
              </a:gs>
              <a:gs pos="31000">
                <a:srgbClr val="00B050"/>
              </a:gs>
              <a:gs pos="73000">
                <a:srgbClr val="FF0000"/>
              </a:gs>
              <a:gs pos="10000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927584-95AF-4FE4-8EFD-1814D058A038}"/>
              </a:ext>
            </a:extLst>
          </p:cNvPr>
          <p:cNvSpPr txBox="1"/>
          <p:nvPr/>
        </p:nvSpPr>
        <p:spPr>
          <a:xfrm>
            <a:off x="2075701" y="3779487"/>
            <a:ext cx="7537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Security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14BAC3B1-1039-47E1-A458-097558388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Multi-Tier F-FDN Platform</a:t>
            </a:r>
          </a:p>
        </p:txBody>
      </p:sp>
    </p:spTree>
    <p:extLst>
      <p:ext uri="{BB962C8B-B14F-4D97-AF65-F5344CB8AC3E}">
        <p14:creationId xmlns:p14="http://schemas.microsoft.com/office/powerpoint/2010/main" val="116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27" grpId="0"/>
      <p:bldP spid="28" grpId="0"/>
      <p:bldP spid="26" grpId="0" animBg="1"/>
      <p:bldP spid="29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4535-3569-3943-AAC3-BE6AAE3B0E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5886" y="1698712"/>
            <a:ext cx="58416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+mn-cs"/>
              </a:rPr>
              <a:t>Molana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+mn-cs"/>
              </a:rPr>
              <a:t> Rumi (13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+mn-cs"/>
              </a:rPr>
              <a:t>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+mn-cs"/>
              </a:rPr>
              <a:t> Century):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rint MT Shadow" panose="04020605060303030202" pitchFamily="8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+mn-cs"/>
              </a:rPr>
              <a:t>You should set fire to your agarwood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+mn-cs"/>
              </a:rPr>
              <a:t>To see your fragrance releasing!</a:t>
            </a:r>
          </a:p>
        </p:txBody>
      </p:sp>
      <p:sp>
        <p:nvSpPr>
          <p:cNvPr id="2" name="AutoShape 2" descr="Image result for â«Ø¯Ù ÙØ± Ø°Ø±Ù Ø±Ø§ Ú©Ù Ø¨Ø´Ú©Ø§ÙÛâ¬â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4" descr="Image result for â«Ø¯Ù ÙØ± Ø°Ø±Ù Ø±Ø§ Ú©Ù Ø¨Ø´Ú©Ø§ÙÛâ¬â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6" descr="Image result for â«Ø¯Ù ÙØ± Ø°Ø±Ù Ø±Ø§ Ú©Ù Ø¨Ø´Ú©Ø§ÙÛâ¬â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1A4B55-DB42-4B66-80C3-9A7F35EFE6FE}"/>
              </a:ext>
            </a:extLst>
          </p:cNvPr>
          <p:cNvSpPr txBox="1"/>
          <p:nvPr/>
        </p:nvSpPr>
        <p:spPr>
          <a:xfrm>
            <a:off x="793455" y="4042919"/>
            <a:ext cx="322556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</a:t>
            </a: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آتش زدی بر عود ما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نظاره کن بر دود ما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مولانا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2" descr="Image result for â«Ø¢ØªØ´ Ø²Ø¯Û Ø¯Ø± Ø¹ÙØ¯ ÙØ§ ÙØ¸Ø§Ø±Ù Ú©Ù Ø¯Ø± Ø¯ÙØ¯ ÙØ§â¬â">
            <a:extLst>
              <a:ext uri="{FF2B5EF4-FFF2-40B4-BE49-F238E27FC236}">
                <a16:creationId xmlns:a16="http://schemas.microsoft.com/office/drawing/2014/main" id="{02B7B20B-9E65-4376-8D36-8930E1F24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5"/>
          <a:stretch/>
        </p:blipFill>
        <p:spPr bwMode="auto">
          <a:xfrm>
            <a:off x="4740475" y="3268372"/>
            <a:ext cx="4391025" cy="358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â«ÙÙÙØ§ÙØ§ Ø¬ÙØ§Ù Ø§ÙØ¯ÛÙâ¬â">
            <a:extLst>
              <a:ext uri="{FF2B5EF4-FFF2-40B4-BE49-F238E27FC236}">
                <a16:creationId xmlns:a16="http://schemas.microsoft.com/office/drawing/2014/main" id="{08AAFFBD-D77C-42E0-A070-45C63CE1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947"/>
            <a:ext cx="2733435" cy="323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53721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153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68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154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841" y="1903644"/>
            <a:ext cx="8303173" cy="32569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Live Streaming Video Transcoding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Using Cloud Services</a:t>
            </a:r>
          </a:p>
        </p:txBody>
      </p:sp>
    </p:spTree>
    <p:extLst>
      <p:ext uri="{BB962C8B-B14F-4D97-AF65-F5344CB8AC3E}">
        <p14:creationId xmlns:p14="http://schemas.microsoft.com/office/powerpoint/2010/main" val="220167865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Architecture for On-Demand Transcoding of Live-Stream Videos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155</a:t>
            </a:fld>
            <a:endParaRPr lang="en-US"/>
          </a:p>
        </p:txBody>
      </p:sp>
      <p:pic>
        <p:nvPicPr>
          <p:cNvPr id="4" name="Picture 3" descr="architec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6013"/>
            <a:ext cx="9144000" cy="183597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62923" y="3458308"/>
            <a:ext cx="1006231" cy="99646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3766039" y="2725615"/>
            <a:ext cx="825499" cy="7326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ular Callout 7"/>
          <p:cNvSpPr/>
          <p:nvPr/>
        </p:nvSpPr>
        <p:spPr>
          <a:xfrm>
            <a:off x="4103076" y="1631462"/>
            <a:ext cx="2266461" cy="996461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Efficient transcoding time estimation model</a:t>
            </a:r>
          </a:p>
        </p:txBody>
      </p:sp>
      <p:sp>
        <p:nvSpPr>
          <p:cNvPr id="9" name="Oval 8"/>
          <p:cNvSpPr/>
          <p:nvPr/>
        </p:nvSpPr>
        <p:spPr>
          <a:xfrm>
            <a:off x="4396153" y="3341077"/>
            <a:ext cx="1416539" cy="119184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9" idx="4"/>
            <a:endCxn id="13" idx="4"/>
          </p:cNvCxnSpPr>
          <p:nvPr/>
        </p:nvCxnSpPr>
        <p:spPr>
          <a:xfrm flipH="1">
            <a:off x="4576984" y="4532923"/>
            <a:ext cx="527439" cy="7350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ular Callout 12"/>
          <p:cNvSpPr/>
          <p:nvPr/>
        </p:nvSpPr>
        <p:spPr>
          <a:xfrm>
            <a:off x="2364154" y="5431692"/>
            <a:ext cx="2461846" cy="924658"/>
          </a:xfrm>
          <a:prstGeom prst="wedgeRoundRectCallout">
            <a:avLst>
              <a:gd name="adj1" fmla="val 39885"/>
              <a:gd name="adj2" fmla="val -6770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Drop those GOPs who missed their deadline</a:t>
            </a:r>
          </a:p>
        </p:txBody>
      </p:sp>
    </p:spTree>
    <p:extLst>
      <p:ext uri="{BB962C8B-B14F-4D97-AF65-F5344CB8AC3E}">
        <p14:creationId xmlns:p14="http://schemas.microsoft.com/office/powerpoint/2010/main" val="28109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3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Transcoding Time Prediction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63" y="3174404"/>
            <a:ext cx="2783169" cy="10567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80915" y="2883049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7556833" y="2983775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73624" y="243946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548946" y="244923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71967" y="3521000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/>
          <p:cNvSpPr/>
          <p:nvPr/>
        </p:nvSpPr>
        <p:spPr>
          <a:xfrm>
            <a:off x="6550428" y="3613809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/>
          <p:cNvSpPr/>
          <p:nvPr/>
        </p:nvSpPr>
        <p:spPr>
          <a:xfrm>
            <a:off x="7087664" y="3613809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gular Pentagon 12"/>
          <p:cNvSpPr/>
          <p:nvPr/>
        </p:nvSpPr>
        <p:spPr>
          <a:xfrm>
            <a:off x="7618671" y="361844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211198" y="3613809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510983" y="3613809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184645" y="4158947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448599" y="412226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8217" y="415894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12457" y="412226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031562" y="415306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527961" y="4168942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988016" y="3521000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75065" y="4663906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73831" y="1963165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34639" y="2926386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6" name="Isosceles Triangle 25"/>
          <p:cNvSpPr/>
          <p:nvPr/>
        </p:nvSpPr>
        <p:spPr>
          <a:xfrm>
            <a:off x="8158687" y="2972818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gular Pentagon 26"/>
          <p:cNvSpPr/>
          <p:nvPr/>
        </p:nvSpPr>
        <p:spPr>
          <a:xfrm>
            <a:off x="6015388" y="3612298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1283136" y="4231148"/>
            <a:ext cx="780466" cy="1193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61410" y="5424220"/>
            <a:ext cx="2682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previous GOP size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768830" y="3966682"/>
            <a:ext cx="575150" cy="524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453535" y="4617753"/>
            <a:ext cx="30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GOP transcoding time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343980" y="2449234"/>
            <a:ext cx="196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deviation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490206" y="2884546"/>
            <a:ext cx="292452" cy="6488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062992" y="2449234"/>
            <a:ext cx="199032" cy="801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062992" y="1963165"/>
            <a:ext cx="177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GOP size</a:t>
            </a:r>
          </a:p>
        </p:txBody>
      </p:sp>
    </p:spTree>
    <p:extLst>
      <p:ext uri="{BB962C8B-B14F-4D97-AF65-F5344CB8AC3E}">
        <p14:creationId xmlns:p14="http://schemas.microsoft.com/office/powerpoint/2010/main" val="422022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/>
      <p:bldP spid="37" grpId="0"/>
      <p:bldP spid="44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157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623547" y="1837139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23547" y="4800146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623547" y="3208822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1952" y="3582932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471952" y="2137105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453663" y="5142118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gular Pentagon 15"/>
          <p:cNvSpPr/>
          <p:nvPr/>
        </p:nvSpPr>
        <p:spPr>
          <a:xfrm>
            <a:off x="7120000" y="5232972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mming Junction 20"/>
          <p:cNvSpPr/>
          <p:nvPr/>
        </p:nvSpPr>
        <p:spPr>
          <a:xfrm>
            <a:off x="4034320" y="3562339"/>
            <a:ext cx="612648" cy="612648"/>
          </a:xfrm>
          <a:prstGeom prst="flowChartSummingJuncti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155953" y="223089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633934" y="368011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21" idx="6"/>
            <a:endCxn id="12" idx="1"/>
          </p:cNvCxnSpPr>
          <p:nvPr/>
        </p:nvCxnSpPr>
        <p:spPr>
          <a:xfrm flipV="1">
            <a:off x="4646968" y="2415529"/>
            <a:ext cx="1824984" cy="145313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1" idx="6"/>
            <a:endCxn id="15" idx="1"/>
          </p:cNvCxnSpPr>
          <p:nvPr/>
        </p:nvCxnSpPr>
        <p:spPr>
          <a:xfrm>
            <a:off x="4646968" y="3868663"/>
            <a:ext cx="1806695" cy="155187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6"/>
            <a:endCxn id="9" idx="1"/>
          </p:cNvCxnSpPr>
          <p:nvPr/>
        </p:nvCxnSpPr>
        <p:spPr>
          <a:xfrm flipV="1">
            <a:off x="4646968" y="3861356"/>
            <a:ext cx="1824984" cy="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052972" y="3037987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2828890" y="3138713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345681" y="259440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2821003" y="2604172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49" name="Left Brace 48"/>
          <p:cNvSpPr/>
          <p:nvPr/>
        </p:nvSpPr>
        <p:spPr>
          <a:xfrm rot="16200000">
            <a:off x="7497746" y="1876480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114611" y="3024156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15s</a:t>
            </a:r>
          </a:p>
        </p:txBody>
      </p:sp>
      <p:sp>
        <p:nvSpPr>
          <p:cNvPr id="51" name="Left Brace 50"/>
          <p:cNvSpPr/>
          <p:nvPr/>
        </p:nvSpPr>
        <p:spPr>
          <a:xfrm rot="16200000">
            <a:off x="7491066" y="3209518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234200" y="4444144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295378" y="6104138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20s</a:t>
            </a:r>
          </a:p>
        </p:txBody>
      </p:sp>
      <p:sp>
        <p:nvSpPr>
          <p:cNvPr id="55" name="Left Brace 54"/>
          <p:cNvSpPr/>
          <p:nvPr/>
        </p:nvSpPr>
        <p:spPr>
          <a:xfrm rot="16200000">
            <a:off x="7497746" y="4829449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85904" y="1511870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</a:t>
            </a:r>
            <a:r>
              <a:rPr lang="en-US" sz="2400" baseline="-25000" dirty="0" err="1"/>
              <a:t>video</a:t>
            </a:r>
            <a:r>
              <a:rPr lang="en-US" sz="2400" baseline="-25000" dirty="0"/>
              <a:t>#,GOP#</a:t>
            </a:r>
            <a:endParaRPr lang="en-US" sz="2400" dirty="0"/>
          </a:p>
        </p:txBody>
      </p:sp>
      <p:sp>
        <p:nvSpPr>
          <p:cNvPr id="58" name="Rounded Rectangle 57"/>
          <p:cNvSpPr/>
          <p:nvPr/>
        </p:nvSpPr>
        <p:spPr>
          <a:xfrm>
            <a:off x="144024" y="3675938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Isosceles Triangle 58"/>
          <p:cNvSpPr/>
          <p:nvPr/>
        </p:nvSpPr>
        <p:spPr>
          <a:xfrm>
            <a:off x="1822485" y="3768747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iamond 59"/>
          <p:cNvSpPr/>
          <p:nvPr/>
        </p:nvSpPr>
        <p:spPr>
          <a:xfrm>
            <a:off x="2359721" y="3768747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gular Pentagon 60"/>
          <p:cNvSpPr/>
          <p:nvPr/>
        </p:nvSpPr>
        <p:spPr>
          <a:xfrm>
            <a:off x="2890728" y="3773384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483255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83040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3456702" y="4313885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720656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2900274" y="431388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1284514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2303619" y="430800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1800018" y="432388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60073" y="3675938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47122" y="4818844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45888" y="2118103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82" name="Rectangle 81"/>
          <p:cNvSpPr/>
          <p:nvPr/>
        </p:nvSpPr>
        <p:spPr>
          <a:xfrm>
            <a:off x="2206696" y="3081324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84" name="Isosceles Triangle 83"/>
          <p:cNvSpPr/>
          <p:nvPr/>
        </p:nvSpPr>
        <p:spPr>
          <a:xfrm>
            <a:off x="3430744" y="3127756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gular Pentagon 84"/>
          <p:cNvSpPr/>
          <p:nvPr/>
        </p:nvSpPr>
        <p:spPr>
          <a:xfrm>
            <a:off x="1287445" y="376723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gular Pentagon 85"/>
          <p:cNvSpPr/>
          <p:nvPr/>
        </p:nvSpPr>
        <p:spPr>
          <a:xfrm>
            <a:off x="7140078" y="3680118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Diamond 87"/>
          <p:cNvSpPr/>
          <p:nvPr/>
        </p:nvSpPr>
        <p:spPr>
          <a:xfrm>
            <a:off x="6553200" y="5222715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Diamond 88"/>
          <p:cNvSpPr/>
          <p:nvPr/>
        </p:nvSpPr>
        <p:spPr>
          <a:xfrm>
            <a:off x="6633934" y="223089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457200" y="36887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</a:rPr>
              <a:t>QoS</a:t>
            </a:r>
            <a:r>
              <a:rPr lang="en-US" dirty="0">
                <a:solidFill>
                  <a:schemeClr val="bg1"/>
                </a:solidFill>
              </a:rPr>
              <a:t>-Aware Scheduling Method</a:t>
            </a:r>
          </a:p>
        </p:txBody>
      </p:sp>
    </p:spTree>
    <p:extLst>
      <p:ext uri="{BB962C8B-B14F-4D97-AF65-F5344CB8AC3E}">
        <p14:creationId xmlns:p14="http://schemas.microsoft.com/office/powerpoint/2010/main" val="240577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3403 C 0.0408 0.08287 0.08229 0.13172 0.11927 0.12431 C 0.15625 0.1169 0.18889 0.05348 0.2217 -0.00995 " pathEditMode="relative" ptsTypes="aaA">
                                      <p:cBhvr>
                                        <p:cTn id="2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75 -0.01597 C 0.19167 0.05024 0.16059 0.11644 0.12379 0.12061 C 0.08698 0.12477 0.04462 0.06713 0.00226 0.0095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C 0.05 -0.04583 0.10018 -0.0912 0.14497 -0.0787 C 0.18976 -0.06597 0.22917 0.00509 0.26893 0.07639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38" grpId="0"/>
      <p:bldP spid="39" grpId="0"/>
      <p:bldP spid="49" grpId="0" animBg="1"/>
      <p:bldP spid="50" grpId="0"/>
      <p:bldP spid="51" grpId="0" animBg="1"/>
      <p:bldP spid="53" grpId="0"/>
      <p:bldP spid="54" grpId="0"/>
      <p:bldP spid="55" grpId="0" animBg="1"/>
      <p:bldP spid="62" grpId="0" animBg="1"/>
      <p:bldP spid="62" grpId="1" animBg="1"/>
      <p:bldP spid="62" grpId="2" animBg="1"/>
      <p:bldP spid="79" grpId="0"/>
      <p:bldP spid="82" grpId="0"/>
      <p:bldP spid="84" grpId="0" animBg="1"/>
      <p:bldP spid="84" grpId="1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158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7652" y="2236181"/>
            <a:ext cx="40062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/>
              <a:t>Low and stable startup time</a:t>
            </a:r>
            <a:endParaRPr lang="en-US" sz="2400" baseline="0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25962" y="5239957"/>
            <a:ext cx="36856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400" dirty="0"/>
              <a:t>Decrease video drop rate</a:t>
            </a:r>
            <a:r>
              <a:rPr lang="en-US" sz="2400" baseline="0" dirty="0"/>
              <a:t>.</a:t>
            </a:r>
            <a:endParaRPr lang="en-US" sz="2400" dirty="0"/>
          </a:p>
          <a:p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856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Performance Evaluation</a:t>
            </a:r>
          </a:p>
        </p:txBody>
      </p:sp>
      <p:pic>
        <p:nvPicPr>
          <p:cNvPr id="2" name="Picture 1" descr="stq_s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22" y="1471777"/>
            <a:ext cx="4048748" cy="3051520"/>
          </a:xfrm>
          <a:prstGeom prst="rect">
            <a:avLst/>
          </a:prstGeom>
        </p:spPr>
      </p:pic>
      <p:pic>
        <p:nvPicPr>
          <p:cNvPr id="3" name="Picture 2" descr="stq_d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4" y="3538913"/>
            <a:ext cx="4222615" cy="31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7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66627"/>
            <a:ext cx="7772400" cy="1470025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Robust Dynamic Resource Allocation via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Probabilistic Task Pruning in Heterogeneous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Computing Systems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90503"/>
            <a:ext cx="6400800" cy="1752600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James Gentry, </a:t>
            </a:r>
            <a:r>
              <a:rPr lang="en-US" sz="3600" b="1" dirty="0" err="1">
                <a:solidFill>
                  <a:schemeClr val="tx1"/>
                </a:solidFill>
              </a:rPr>
              <a:t>Chavit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Denninnart</a:t>
            </a:r>
            <a:r>
              <a:rPr lang="en-US" sz="3600" b="1" dirty="0">
                <a:solidFill>
                  <a:schemeClr val="tx1"/>
                </a:solidFill>
              </a:rPr>
              <a:t>, Mohsen Amini Salehi</a:t>
            </a:r>
            <a:endParaRPr lang="en-US" sz="3600" b="1" dirty="0">
              <a:solidFill>
                <a:schemeClr val="tx1"/>
              </a:solidFill>
              <a:cs typeface="Calibri"/>
            </a:endParaRPr>
          </a:p>
          <a:p>
            <a:r>
              <a:rPr lang="en-US" sz="3600" b="1" dirty="0">
                <a:solidFill>
                  <a:schemeClr val="tx1"/>
                </a:solidFill>
              </a:rPr>
              <a:t>High Performance Cloud Computing Lab (HPCC)</a:t>
            </a:r>
          </a:p>
          <a:p>
            <a:r>
              <a:rPr lang="en-US" sz="3600" dirty="0">
                <a:solidFill>
                  <a:schemeClr val="tx1"/>
                </a:solidFill>
              </a:rPr>
              <a:t>School of Computing and Informatics</a:t>
            </a:r>
          </a:p>
          <a:p>
            <a:r>
              <a:rPr lang="en-US" sz="3600" dirty="0">
                <a:solidFill>
                  <a:schemeClr val="tx1"/>
                </a:solidFill>
              </a:rPr>
              <a:t>University of Louisiana Lafayette</a:t>
            </a:r>
          </a:p>
          <a:p>
            <a:r>
              <a:rPr lang="en-US" sz="3600" dirty="0">
                <a:solidFill>
                  <a:schemeClr val="tx1"/>
                </a:solidFill>
              </a:rPr>
              <a:t>May, 2019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285460" y="630932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8429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6000" dirty="0"/>
              <a:t>The ART of Saying </a:t>
            </a:r>
            <a:r>
              <a:rPr lang="en-US" sz="6000" dirty="0">
                <a:solidFill>
                  <a:srgbClr val="FF0000"/>
                </a:solidFill>
              </a:rPr>
              <a:t>NO</a:t>
            </a:r>
            <a:r>
              <a:rPr lang="en-US" sz="6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34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52290" y="5624513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400" y="4053592"/>
            <a:ext cx="4069577" cy="4227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28333" y="4843484"/>
            <a:ext cx="321667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HDTV channel bandwidth: </a:t>
            </a:r>
            <a:r>
              <a:rPr lang="en-US" sz="1500" dirty="0">
                <a:solidFill>
                  <a:srgbClr val="FF0000"/>
                </a:solidFill>
              </a:rPr>
              <a:t>20Mb/s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098667"/>
            <a:ext cx="8679677" cy="2561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3953472"/>
            <a:ext cx="4610100" cy="194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4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to Prune Tasks?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Continued processing of </a:t>
            </a:r>
            <a:r>
              <a:rPr lang="en-US" b="1" dirty="0"/>
              <a:t>low-chance </a:t>
            </a:r>
            <a:r>
              <a:rPr lang="en-US" dirty="0"/>
              <a:t>tasks</a:t>
            </a:r>
          </a:p>
          <a:p>
            <a:pPr lvl="1">
              <a:buFont typeface="Wingdings" pitchFamily="34" charset="0"/>
              <a:buChar char="§"/>
            </a:pPr>
            <a:r>
              <a:rPr lang="en-US" dirty="0"/>
              <a:t>Adds to </a:t>
            </a:r>
            <a:r>
              <a:rPr lang="en-US" b="1" dirty="0"/>
              <a:t>cost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without getting benefit</a:t>
            </a:r>
            <a:r>
              <a:rPr lang="en-US" b="1" dirty="0"/>
              <a:t> </a:t>
            </a:r>
            <a:endParaRPr lang="en-US" dirty="0"/>
          </a:p>
          <a:p>
            <a:pPr lvl="1">
              <a:buFont typeface="Wingdings" pitchFamily="34" charset="0"/>
              <a:buChar char="§"/>
            </a:pPr>
            <a:r>
              <a:rPr lang="en-US" b="1" dirty="0"/>
              <a:t>Delays </a:t>
            </a:r>
            <a:r>
              <a:rPr lang="en-US" dirty="0"/>
              <a:t>processing of other tasks</a:t>
            </a:r>
            <a:endParaRPr lang="en-US" dirty="0">
              <a:cs typeface="Calibri"/>
            </a:endParaRP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Deployment of additional resources are not always possible</a:t>
            </a:r>
          </a:p>
          <a:p>
            <a:pPr lvl="1">
              <a:spcBef>
                <a:spcPts val="0"/>
              </a:spcBef>
            </a:pPr>
            <a:r>
              <a:rPr lang="en-US" dirty="0">
                <a:cs typeface="Calibri"/>
              </a:rPr>
              <a:t>Budget, resource, energy limitation may exist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160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049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3568" y="1553458"/>
            <a:ext cx="4179346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65607" y="3576080"/>
            <a:ext cx="6383226" cy="3281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36DD6-6EAA-435D-8BDF-D2E76F801D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512"/>
          <a:stretch/>
        </p:blipFill>
        <p:spPr>
          <a:xfrm>
            <a:off x="1847399" y="1853557"/>
            <a:ext cx="1655331" cy="220752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4647B52-CB9E-466F-8BB8-CEF8C8A81FD9}"/>
              </a:ext>
            </a:extLst>
          </p:cNvPr>
          <p:cNvSpPr/>
          <p:nvPr/>
        </p:nvSpPr>
        <p:spPr>
          <a:xfrm>
            <a:off x="3927764" y="2201803"/>
            <a:ext cx="1240650" cy="1143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Pruning Mech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2828D4-66CE-40A0-AD63-D13F1A23CE61}"/>
              </a:ext>
            </a:extLst>
          </p:cNvPr>
          <p:cNvCxnSpPr>
            <a:cxnSpLocks/>
            <a:stCxn id="4" idx="5"/>
          </p:cNvCxnSpPr>
          <p:nvPr/>
        </p:nvCxnSpPr>
        <p:spPr>
          <a:xfrm>
            <a:off x="4986725" y="3177415"/>
            <a:ext cx="717884" cy="480185"/>
          </a:xfrm>
          <a:prstGeom prst="straightConnector1">
            <a:avLst/>
          </a:prstGeom>
          <a:ln w="15875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45E178-2B76-4379-86EA-CC1FECF01967}"/>
              </a:ext>
            </a:extLst>
          </p:cNvPr>
          <p:cNvCxnSpPr>
            <a:cxnSpLocks/>
            <a:stCxn id="4" idx="5"/>
          </p:cNvCxnSpPr>
          <p:nvPr/>
        </p:nvCxnSpPr>
        <p:spPr>
          <a:xfrm>
            <a:off x="4986725" y="3177415"/>
            <a:ext cx="717884" cy="1363412"/>
          </a:xfrm>
          <a:prstGeom prst="straightConnector1">
            <a:avLst/>
          </a:prstGeom>
          <a:ln w="15875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BB5124-7E09-47AB-8738-39936DADC04D}"/>
              </a:ext>
            </a:extLst>
          </p:cNvPr>
          <p:cNvCxnSpPr>
            <a:cxnSpLocks/>
            <a:stCxn id="4" idx="5"/>
          </p:cNvCxnSpPr>
          <p:nvPr/>
        </p:nvCxnSpPr>
        <p:spPr>
          <a:xfrm>
            <a:off x="4986725" y="3177415"/>
            <a:ext cx="726925" cy="2620712"/>
          </a:xfrm>
          <a:prstGeom prst="straightConnector1">
            <a:avLst/>
          </a:prstGeom>
          <a:ln w="15875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E7F3A07-05AF-4953-9E07-5F124D8D625F}"/>
              </a:ext>
            </a:extLst>
          </p:cNvPr>
          <p:cNvSpPr txBox="1"/>
          <p:nvPr/>
        </p:nvSpPr>
        <p:spPr>
          <a:xfrm>
            <a:off x="5330280" y="3045087"/>
            <a:ext cx="659501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Drop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49C2D53-D2D2-40F2-8F28-9145BFBDB284}"/>
              </a:ext>
            </a:extLst>
          </p:cNvPr>
          <p:cNvCxnSpPr>
            <a:cxnSpLocks/>
          </p:cNvCxnSpPr>
          <p:nvPr/>
        </p:nvCxnSpPr>
        <p:spPr>
          <a:xfrm flipH="1">
            <a:off x="4104409" y="3344803"/>
            <a:ext cx="198505" cy="1819479"/>
          </a:xfrm>
          <a:prstGeom prst="straightConnector1">
            <a:avLst/>
          </a:prstGeom>
          <a:ln w="1587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880EBD4-D2C9-4CC0-AD3D-F5E3B12BECCC}"/>
              </a:ext>
            </a:extLst>
          </p:cNvPr>
          <p:cNvSpPr txBox="1"/>
          <p:nvPr/>
        </p:nvSpPr>
        <p:spPr>
          <a:xfrm>
            <a:off x="3525814" y="4106032"/>
            <a:ext cx="839219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004080"/>
                </a:solidFill>
              </a:rPr>
              <a:t>Defer</a:t>
            </a:r>
          </a:p>
        </p:txBody>
      </p:sp>
      <p:sp>
        <p:nvSpPr>
          <p:cNvPr id="35" name="Arrow: Left-Right 34">
            <a:extLst>
              <a:ext uri="{FF2B5EF4-FFF2-40B4-BE49-F238E27FC236}">
                <a16:creationId xmlns:a16="http://schemas.microsoft.com/office/drawing/2014/main" id="{193CA3BE-CA34-4BF7-AD2E-F32993FFE7D8}"/>
              </a:ext>
            </a:extLst>
          </p:cNvPr>
          <p:cNvSpPr/>
          <p:nvPr/>
        </p:nvSpPr>
        <p:spPr>
          <a:xfrm>
            <a:off x="3498112" y="2741072"/>
            <a:ext cx="425034" cy="21820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1BE6BD0D-3741-45F2-B9B7-C4309E579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Pruning Mechanism</a:t>
            </a:r>
          </a:p>
        </p:txBody>
      </p:sp>
    </p:spTree>
    <p:extLst>
      <p:ext uri="{BB962C8B-B14F-4D97-AF65-F5344CB8AC3E}">
        <p14:creationId xmlns:p14="http://schemas.microsoft.com/office/powerpoint/2010/main" val="384077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34" grpId="0"/>
      <p:bldP spid="35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2F1A-982D-44F4-BB53-D85794FF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/>
              </a:rPr>
              <a:t>Pruning = Deferring + Dropping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6D598-6296-4FCE-8276-C2F38B42E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cs typeface="Calibri"/>
              </a:rPr>
              <a:t>On every mapping event: </a:t>
            </a:r>
            <a:r>
              <a:rPr lang="en-US" b="1" i="1" dirty="0">
                <a:cs typeface="Calibri"/>
              </a:rPr>
              <a:t>Defer</a:t>
            </a:r>
          </a:p>
          <a:p>
            <a:pPr lvl="1"/>
            <a:r>
              <a:rPr lang="en-US" dirty="0">
                <a:cs typeface="Calibri"/>
              </a:rPr>
              <a:t>Tasks whose chance of success is below </a:t>
            </a:r>
            <a:r>
              <a:rPr lang="en-US" b="1" dirty="0">
                <a:cs typeface="Calibri"/>
              </a:rPr>
              <a:t>Deferring Threshold </a:t>
            </a:r>
            <a:r>
              <a:rPr lang="en-US" dirty="0">
                <a:cs typeface="Calibri"/>
              </a:rPr>
              <a:t>are deferred to</a:t>
            </a:r>
            <a:r>
              <a:rPr lang="en-US" b="1" dirty="0">
                <a:cs typeface="Calibri"/>
              </a:rPr>
              <a:t> </a:t>
            </a:r>
            <a:r>
              <a:rPr lang="en-US" dirty="0">
                <a:cs typeface="Calibri"/>
              </a:rPr>
              <a:t>next mapping event</a:t>
            </a:r>
          </a:p>
          <a:p>
            <a:pPr lvl="1"/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When system is oversubscribed: </a:t>
            </a:r>
            <a:r>
              <a:rPr lang="en-US" b="1" i="1" dirty="0">
                <a:cs typeface="Calibri"/>
              </a:rPr>
              <a:t>Drop</a:t>
            </a:r>
          </a:p>
          <a:p>
            <a:pPr lvl="1"/>
            <a:r>
              <a:rPr lang="en-US" dirty="0">
                <a:cs typeface="Calibri"/>
              </a:rPr>
              <a:t>Tasks whose chance of success is below </a:t>
            </a:r>
            <a:r>
              <a:rPr lang="en-US" b="1" dirty="0">
                <a:cs typeface="Calibri"/>
              </a:rPr>
              <a:t>Dropping Threshold</a:t>
            </a:r>
            <a:r>
              <a:rPr lang="en-US" dirty="0">
                <a:cs typeface="Calibri"/>
              </a:rPr>
              <a:t> are dropped</a:t>
            </a:r>
          </a:p>
          <a:p>
            <a:pPr lvl="1"/>
            <a:r>
              <a:rPr lang="en-US" b="1" dirty="0"/>
              <a:t>Dropping</a:t>
            </a:r>
            <a:r>
              <a:rPr lang="en-US" dirty="0"/>
              <a:t> improves chance of remaining tasks</a:t>
            </a:r>
            <a:endParaRPr lang="en-US" dirty="0">
              <a:cs typeface="Calibri"/>
            </a:endParaRPr>
          </a:p>
          <a:p>
            <a:pPr lvl="1"/>
            <a:r>
              <a:rPr lang="en-US" b="1" dirty="0">
                <a:cs typeface="Calibri"/>
              </a:rPr>
              <a:t>Dropping reduces</a:t>
            </a:r>
            <a:r>
              <a:rPr lang="en-US" dirty="0">
                <a:cs typeface="Calibri"/>
              </a:rPr>
              <a:t> compound </a:t>
            </a:r>
            <a:r>
              <a:rPr lang="en-US" b="1" dirty="0">
                <a:cs typeface="Calibri"/>
              </a:rPr>
              <a:t>uncertainty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5C6EE-68BF-43C0-9447-D33252C17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302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Task Dropping Works? </a:t>
            </a:r>
            <a:br>
              <a:rPr lang="en-US" dirty="0"/>
            </a:br>
            <a:r>
              <a:rPr lang="en-US" dirty="0"/>
              <a:t>The Art of Saying NO!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02" y="1451563"/>
            <a:ext cx="5177273" cy="261381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952" y="4234378"/>
            <a:ext cx="5453095" cy="125202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38F91A-BE43-974D-BD30-B06A689F00B3}"/>
              </a:ext>
            </a:extLst>
          </p:cNvPr>
          <p:cNvSpPr/>
          <p:nvPr/>
        </p:nvSpPr>
        <p:spPr>
          <a:xfrm>
            <a:off x="5214551" y="6356350"/>
            <a:ext cx="417161" cy="41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41" y="5805562"/>
            <a:ext cx="5420406" cy="10524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67016" y="3076832"/>
            <a:ext cx="2372498" cy="630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BE1695-DD50-437B-93D5-7256E8CB9019}"/>
              </a:ext>
            </a:extLst>
          </p:cNvPr>
          <p:cNvSpPr/>
          <p:nvPr/>
        </p:nvSpPr>
        <p:spPr>
          <a:xfrm>
            <a:off x="4779818" y="2244436"/>
            <a:ext cx="2026227" cy="561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0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Task Deferring Works?</a:t>
            </a:r>
            <a:br>
              <a:rPr lang="en-US" dirty="0"/>
            </a:br>
            <a:r>
              <a:rPr lang="en-US" dirty="0"/>
              <a:t>The Art of Saying: Not Now!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Deferred tasks </a:t>
            </a:r>
            <a:r>
              <a:rPr lang="en-US" b="1" dirty="0"/>
              <a:t>wait for next mapping </a:t>
            </a:r>
            <a:r>
              <a:rPr lang="en-US" dirty="0"/>
              <a:t>event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task may be mapped to a machine </a:t>
            </a:r>
            <a:r>
              <a:rPr lang="en-US" b="1" dirty="0"/>
              <a:t>with higher affinity</a:t>
            </a:r>
          </a:p>
          <a:p>
            <a:pPr lvl="1"/>
            <a:endParaRPr lang="en-US" b="1" dirty="0">
              <a:cs typeface="Calibri"/>
            </a:endParaRPr>
          </a:p>
          <a:p>
            <a:pPr lvl="1"/>
            <a:r>
              <a:rPr lang="en-US" dirty="0"/>
              <a:t>Deferring can raise chance of success for a task</a:t>
            </a:r>
            <a:endParaRPr lang="en-US" dirty="0">
              <a:cs typeface="Calibri"/>
            </a:endParaRPr>
          </a:p>
          <a:p>
            <a:pPr lvl="1"/>
            <a:endParaRPr lang="en-US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07169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BC3B-A21D-48D0-B45D-1DC90DCB1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/>
              </a:rPr>
              <a:t>Three Questions about Pruning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1A9AA-9FD3-4984-8412-AE9595859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90238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are thresholds to drop or defer tasks?</a:t>
            </a:r>
          </a:p>
          <a:p>
            <a:pPr lvl="1"/>
            <a:r>
              <a:rPr lang="en-US" dirty="0"/>
              <a:t>Are these thresholds system level or task-specific?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When to begin and cease task dropping?</a:t>
            </a:r>
          </a:p>
          <a:p>
            <a:pPr lvl="1"/>
            <a:r>
              <a:rPr lang="en-US" dirty="0"/>
              <a:t>When transition to aggressive dropping mode?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to prevent unfairness in dropping?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23BE7-A321-4EF6-B78B-A2ECD0EB3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741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2">
            <a:extLst>
              <a:ext uri="{FF2B5EF4-FFF2-40B4-BE49-F238E27FC236}">
                <a16:creationId xmlns:a16="http://schemas.microsoft.com/office/drawing/2014/main" id="{0C762792-1141-47F0-8E55-7F9AAAC9114D}"/>
              </a:ext>
            </a:extLst>
          </p:cNvPr>
          <p:cNvSpPr/>
          <p:nvPr/>
        </p:nvSpPr>
        <p:spPr>
          <a:xfrm>
            <a:off x="1889008" y="4371"/>
            <a:ext cx="5417100" cy="11366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3941" tIns="126971" rIns="253941" bIns="126971"/>
          <a:lstStyle>
            <a:defPPr>
              <a:defRPr lang="en-US"/>
            </a:defPPr>
            <a:lvl1pPr marL="0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565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129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694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259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7823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3388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58952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4517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spc="-3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Pruning Mechanism</a:t>
            </a:r>
            <a:endParaRPr lang="en-US" sz="3400" spc="-3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3272E2-E3CF-4B5A-A9D5-0E0F3B5F66E3}"/>
              </a:ext>
            </a:extLst>
          </p:cNvPr>
          <p:cNvCxnSpPr>
            <a:cxnSpLocks/>
            <a:stCxn id="25" idx="2"/>
            <a:endCxn id="18" idx="0"/>
          </p:cNvCxnSpPr>
          <p:nvPr/>
        </p:nvCxnSpPr>
        <p:spPr>
          <a:xfrm flipH="1">
            <a:off x="4553925" y="1874087"/>
            <a:ext cx="6195" cy="64445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B4D2F07-2B84-42E9-8376-FB61B66B4298}"/>
              </a:ext>
            </a:extLst>
          </p:cNvPr>
          <p:cNvSpPr/>
          <p:nvPr/>
        </p:nvSpPr>
        <p:spPr>
          <a:xfrm>
            <a:off x="1538252" y="3007921"/>
            <a:ext cx="569153" cy="84216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58006" tIns="129003" rIns="258006" bIns="1290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526F215-68A8-4F3B-9F95-904E486E475D}"/>
              </a:ext>
            </a:extLst>
          </p:cNvPr>
          <p:cNvSpPr/>
          <p:nvPr/>
        </p:nvSpPr>
        <p:spPr>
          <a:xfrm>
            <a:off x="7023625" y="2970850"/>
            <a:ext cx="569153" cy="84216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58006" tIns="129003" rIns="258006" bIns="1290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1BC4292-C2AF-42E8-852F-02F3FC2A23F2}"/>
              </a:ext>
            </a:extLst>
          </p:cNvPr>
          <p:cNvSpPr/>
          <p:nvPr/>
        </p:nvSpPr>
        <p:spPr>
          <a:xfrm rot="16200000">
            <a:off x="3947712" y="3213608"/>
            <a:ext cx="4813222" cy="66801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58006" tIns="129003" rIns="258006" bIns="1290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400" dirty="0">
                <a:solidFill>
                  <a:prstClr val="black"/>
                </a:solidFill>
              </a:rPr>
              <a:t>Pruning Config.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53DF867-0CC6-4A41-8C15-E2D0977D5867}"/>
              </a:ext>
            </a:extLst>
          </p:cNvPr>
          <p:cNvSpPr/>
          <p:nvPr/>
        </p:nvSpPr>
        <p:spPr>
          <a:xfrm rot="16200000">
            <a:off x="263699" y="3294793"/>
            <a:ext cx="4975592" cy="66801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58006" tIns="129003" rIns="258006" bIns="1290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400" dirty="0">
                <a:solidFill>
                  <a:prstClr val="black"/>
                </a:solidFill>
              </a:rPr>
              <a:t>Accounting Info.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EB6FCE5-C85A-484E-8DFB-FF02653CEA10}"/>
              </a:ext>
            </a:extLst>
          </p:cNvPr>
          <p:cNvSpPr/>
          <p:nvPr/>
        </p:nvSpPr>
        <p:spPr>
          <a:xfrm>
            <a:off x="3441758" y="963009"/>
            <a:ext cx="2236725" cy="91107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58006" tIns="129003" rIns="258006" bIns="1290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400" dirty="0">
                <a:solidFill>
                  <a:prstClr val="black"/>
                </a:solidFill>
              </a:rPr>
              <a:t>Fairness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782D1D4-BC93-4F50-9D81-C3FB32E15F00}"/>
              </a:ext>
            </a:extLst>
          </p:cNvPr>
          <p:cNvSpPr/>
          <p:nvPr/>
        </p:nvSpPr>
        <p:spPr>
          <a:xfrm>
            <a:off x="3428990" y="5326456"/>
            <a:ext cx="2236725" cy="91107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58006" tIns="129003" rIns="258006" bIns="1290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400" dirty="0">
                <a:solidFill>
                  <a:prstClr val="black"/>
                </a:solidFill>
              </a:rPr>
              <a:t>Toggle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50E2EA-387C-4C21-B2CF-BD8D1E84DC37}"/>
              </a:ext>
            </a:extLst>
          </p:cNvPr>
          <p:cNvGrpSpPr/>
          <p:nvPr/>
        </p:nvGrpSpPr>
        <p:grpSpPr>
          <a:xfrm>
            <a:off x="2982181" y="2161251"/>
            <a:ext cx="2821394" cy="2827337"/>
            <a:chOff x="1499670" y="729686"/>
            <a:chExt cx="1115669" cy="829221"/>
          </a:xfrm>
        </p:grpSpPr>
        <p:sp>
          <p:nvSpPr>
            <p:cNvPr id="17" name="CustomShape 2">
              <a:extLst>
                <a:ext uri="{FF2B5EF4-FFF2-40B4-BE49-F238E27FC236}">
                  <a16:creationId xmlns:a16="http://schemas.microsoft.com/office/drawing/2014/main" id="{A65AF5E7-0544-4BD3-9296-E1EE40E41159}"/>
                </a:ext>
              </a:extLst>
            </p:cNvPr>
            <p:cNvSpPr/>
            <p:nvPr/>
          </p:nvSpPr>
          <p:spPr>
            <a:xfrm>
              <a:off x="1499670" y="729686"/>
              <a:ext cx="768246" cy="21525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>
              <a:defPPr>
                <a:defRPr lang="en-US"/>
              </a:defPPr>
              <a:lvl1pPr marL="0" algn="l" defTabSz="731129" rtl="0" eaLnBrk="1" latinLnBrk="0" hangingPunct="1">
                <a:defRPr sz="143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5565" algn="l" defTabSz="731129" rtl="0" eaLnBrk="1" latinLnBrk="0" hangingPunct="1">
                <a:defRPr sz="143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31129" algn="l" defTabSz="731129" rtl="0" eaLnBrk="1" latinLnBrk="0" hangingPunct="1">
                <a:defRPr sz="143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6694" algn="l" defTabSz="731129" rtl="0" eaLnBrk="1" latinLnBrk="0" hangingPunct="1">
                <a:defRPr sz="143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62259" algn="l" defTabSz="731129" rtl="0" eaLnBrk="1" latinLnBrk="0" hangingPunct="1">
                <a:defRPr sz="143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27823" algn="l" defTabSz="731129" rtl="0" eaLnBrk="1" latinLnBrk="0" hangingPunct="1">
                <a:defRPr sz="143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3388" algn="l" defTabSz="731129" rtl="0" eaLnBrk="1" latinLnBrk="0" hangingPunct="1">
                <a:defRPr sz="143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58952" algn="l" defTabSz="731129" rtl="0" eaLnBrk="1" latinLnBrk="0" hangingPunct="1">
                <a:defRPr sz="143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4517" algn="l" defTabSz="731129" rtl="0" eaLnBrk="1" latinLnBrk="0" hangingPunct="1">
                <a:defRPr sz="143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spc="-3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DejaVu Sans"/>
                </a:rPr>
                <a:t>Pruner</a:t>
              </a:r>
              <a:endParaRPr lang="en-US" sz="2800" spc="-3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A3C6B03-CC15-414B-9712-462D5B3B5075}"/>
                </a:ext>
              </a:extLst>
            </p:cNvPr>
            <p:cNvSpPr/>
            <p:nvPr/>
          </p:nvSpPr>
          <p:spPr>
            <a:xfrm>
              <a:off x="1627035" y="834475"/>
              <a:ext cx="988304" cy="724432"/>
            </a:xfrm>
            <a:prstGeom prst="roundRect">
              <a:avLst/>
            </a:prstGeom>
            <a:noFill/>
            <a:ln w="158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731129" rtl="0" eaLnBrk="1" latinLnBrk="0" hangingPunct="1">
                <a:defRPr sz="1439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65565" algn="l" defTabSz="731129" rtl="0" eaLnBrk="1" latinLnBrk="0" hangingPunct="1">
                <a:defRPr sz="1439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31129" algn="l" defTabSz="731129" rtl="0" eaLnBrk="1" latinLnBrk="0" hangingPunct="1">
                <a:defRPr sz="1439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96694" algn="l" defTabSz="731129" rtl="0" eaLnBrk="1" latinLnBrk="0" hangingPunct="1">
                <a:defRPr sz="1439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462259" algn="l" defTabSz="731129" rtl="0" eaLnBrk="1" latinLnBrk="0" hangingPunct="1">
                <a:defRPr sz="1439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827823" algn="l" defTabSz="731129" rtl="0" eaLnBrk="1" latinLnBrk="0" hangingPunct="1">
                <a:defRPr sz="1439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193388" algn="l" defTabSz="731129" rtl="0" eaLnBrk="1" latinLnBrk="0" hangingPunct="1">
                <a:defRPr sz="1439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558952" algn="l" defTabSz="731129" rtl="0" eaLnBrk="1" latinLnBrk="0" hangingPunct="1">
                <a:defRPr sz="1439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924517" algn="l" defTabSz="731129" rtl="0" eaLnBrk="1" latinLnBrk="0" hangingPunct="1">
                <a:defRPr sz="1439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CD13845-4DBD-4887-8D8D-704CF376CD66}"/>
              </a:ext>
            </a:extLst>
          </p:cNvPr>
          <p:cNvSpPr/>
          <p:nvPr/>
        </p:nvSpPr>
        <p:spPr>
          <a:xfrm>
            <a:off x="3423250" y="2719159"/>
            <a:ext cx="2236725" cy="91107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400" dirty="0">
                <a:solidFill>
                  <a:prstClr val="black"/>
                </a:solidFill>
              </a:rPr>
              <a:t>Deferring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A01D88A-AF8E-4602-92F5-87FF483F01B3}"/>
              </a:ext>
            </a:extLst>
          </p:cNvPr>
          <p:cNvSpPr/>
          <p:nvPr/>
        </p:nvSpPr>
        <p:spPr>
          <a:xfrm>
            <a:off x="3423250" y="3818696"/>
            <a:ext cx="2236725" cy="91107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400" dirty="0">
                <a:solidFill>
                  <a:prstClr val="black"/>
                </a:solidFill>
              </a:rPr>
              <a:t>Dropping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FB58BEF-A59C-4645-8AB2-9DBCD0427789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3081833" y="1418545"/>
            <a:ext cx="359925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60F47A1-B4A7-4868-9790-E0DA3AF1EF31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3074604" y="5781993"/>
            <a:ext cx="354393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A2A289A-4D96-4C27-9232-9F3E12DB9B8F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5665721" y="5781993"/>
            <a:ext cx="340128" cy="0"/>
          </a:xfrm>
          <a:prstGeom prst="straightConnector1">
            <a:avLst/>
          </a:prstGeom>
          <a:ln w="317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2FBA69B-4317-470C-8A1E-584080877D81}"/>
              </a:ext>
            </a:extLst>
          </p:cNvPr>
          <p:cNvCxnSpPr>
            <a:cxnSpLocks/>
          </p:cNvCxnSpPr>
          <p:nvPr/>
        </p:nvCxnSpPr>
        <p:spPr>
          <a:xfrm>
            <a:off x="5666126" y="1418545"/>
            <a:ext cx="355525" cy="3041"/>
          </a:xfrm>
          <a:prstGeom prst="straightConnector1">
            <a:avLst/>
          </a:prstGeom>
          <a:ln w="31750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50C1A3D-E503-425B-9D44-FD53BDB52E4F}"/>
              </a:ext>
            </a:extLst>
          </p:cNvPr>
          <p:cNvCxnSpPr>
            <a:cxnSpLocks/>
            <a:stCxn id="26" idx="0"/>
            <a:endCxn id="28" idx="2"/>
          </p:cNvCxnSpPr>
          <p:nvPr/>
        </p:nvCxnSpPr>
        <p:spPr>
          <a:xfrm flipH="1" flipV="1">
            <a:off x="4541613" y="4729770"/>
            <a:ext cx="5740" cy="59669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CustomShape 2">
            <a:extLst>
              <a:ext uri="{FF2B5EF4-FFF2-40B4-BE49-F238E27FC236}">
                <a16:creationId xmlns:a16="http://schemas.microsoft.com/office/drawing/2014/main" id="{91354A98-D4C7-46A6-A215-4F762B712677}"/>
              </a:ext>
            </a:extLst>
          </p:cNvPr>
          <p:cNvSpPr/>
          <p:nvPr/>
        </p:nvSpPr>
        <p:spPr>
          <a:xfrm>
            <a:off x="-694211" y="2855060"/>
            <a:ext cx="2888115" cy="11366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3941" tIns="126971" rIns="253941" bIns="126971"/>
          <a:lstStyle>
            <a:defPPr>
              <a:defRPr lang="en-US"/>
            </a:defPPr>
            <a:lvl1pPr marL="0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565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129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694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259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7823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3388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58952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4517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spc="-3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Mapping </a:t>
            </a:r>
          </a:p>
          <a:p>
            <a:pPr algn="ctr"/>
            <a:r>
              <a:rPr lang="en-US" sz="2800" spc="-3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Metadata</a:t>
            </a:r>
            <a:endParaRPr lang="en-US" sz="2800" spc="-3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CustomShape 2">
            <a:extLst>
              <a:ext uri="{FF2B5EF4-FFF2-40B4-BE49-F238E27FC236}">
                <a16:creationId xmlns:a16="http://schemas.microsoft.com/office/drawing/2014/main" id="{3215A71C-D04F-43A2-98B0-A00DAE7B5932}"/>
              </a:ext>
            </a:extLst>
          </p:cNvPr>
          <p:cNvSpPr/>
          <p:nvPr/>
        </p:nvSpPr>
        <p:spPr>
          <a:xfrm>
            <a:off x="6895049" y="2841266"/>
            <a:ext cx="2888115" cy="11366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3941" tIns="126971" rIns="253941" bIns="126971"/>
          <a:lstStyle>
            <a:defPPr>
              <a:defRPr lang="en-US"/>
            </a:defPPr>
            <a:lvl1pPr marL="0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565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129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694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259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7823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3388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58952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4517" algn="l" defTabSz="731129" rtl="0" eaLnBrk="1" latinLnBrk="0" hangingPunct="1">
              <a:defRPr sz="1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spc="-3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Pruning Decisions</a:t>
            </a:r>
            <a:endParaRPr lang="en-US" sz="2800" spc="-3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107405" y="741405"/>
            <a:ext cx="4886519" cy="5684108"/>
          </a:xfrm>
          <a:prstGeom prst="round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llout: Bent Line 2">
            <a:extLst>
              <a:ext uri="{FF2B5EF4-FFF2-40B4-BE49-F238E27FC236}">
                <a16:creationId xmlns:a16="http://schemas.microsoft.com/office/drawing/2014/main" id="{B7A2270A-F87F-4906-B58A-20E500FF27F4}"/>
              </a:ext>
            </a:extLst>
          </p:cNvPr>
          <p:cNvSpPr/>
          <p:nvPr/>
        </p:nvSpPr>
        <p:spPr>
          <a:xfrm>
            <a:off x="7186042" y="824239"/>
            <a:ext cx="1593028" cy="91107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5017"/>
              <a:gd name="adj6" fmla="val -46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Addressing Question 1</a:t>
            </a:r>
          </a:p>
        </p:txBody>
      </p:sp>
      <p:sp>
        <p:nvSpPr>
          <p:cNvPr id="30" name="Callout: Bent Line 29">
            <a:extLst>
              <a:ext uri="{FF2B5EF4-FFF2-40B4-BE49-F238E27FC236}">
                <a16:creationId xmlns:a16="http://schemas.microsoft.com/office/drawing/2014/main" id="{9E83BD1C-52FD-44F8-ADB5-16F1C5EA4018}"/>
              </a:ext>
            </a:extLst>
          </p:cNvPr>
          <p:cNvSpPr/>
          <p:nvPr/>
        </p:nvSpPr>
        <p:spPr>
          <a:xfrm>
            <a:off x="7381048" y="5829121"/>
            <a:ext cx="1593028" cy="91107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0144"/>
              <a:gd name="adj6" fmla="val -11074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Addressing Question 2</a:t>
            </a:r>
          </a:p>
        </p:txBody>
      </p:sp>
      <p:sp>
        <p:nvSpPr>
          <p:cNvPr id="31" name="Callout: Bent Line 30">
            <a:extLst>
              <a:ext uri="{FF2B5EF4-FFF2-40B4-BE49-F238E27FC236}">
                <a16:creationId xmlns:a16="http://schemas.microsoft.com/office/drawing/2014/main" id="{9D3D695C-41AB-4E36-A7AF-6583686D4A4C}"/>
              </a:ext>
            </a:extLst>
          </p:cNvPr>
          <p:cNvSpPr/>
          <p:nvPr/>
        </p:nvSpPr>
        <p:spPr>
          <a:xfrm>
            <a:off x="375768" y="247737"/>
            <a:ext cx="1593028" cy="911073"/>
          </a:xfrm>
          <a:prstGeom prst="borderCallout2">
            <a:avLst>
              <a:gd name="adj1" fmla="val 30420"/>
              <a:gd name="adj2" fmla="val 103797"/>
              <a:gd name="adj3" fmla="val 30420"/>
              <a:gd name="adj4" fmla="val 118824"/>
              <a:gd name="adj5" fmla="val 99663"/>
              <a:gd name="adj6" fmla="val 19361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Addressing Question 3</a:t>
            </a:r>
          </a:p>
        </p:txBody>
      </p:sp>
    </p:spTree>
    <p:extLst>
      <p:ext uri="{BB962C8B-B14F-4D97-AF65-F5344CB8AC3E}">
        <p14:creationId xmlns:p14="http://schemas.microsoft.com/office/powerpoint/2010/main" val="268075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31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 Determining Dynamic </a:t>
            </a:r>
            <a:br>
              <a:rPr lang="en-US" dirty="0"/>
            </a:br>
            <a:r>
              <a:rPr lang="en-US" dirty="0"/>
              <a:t>Per-Task Dropping Threshold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620" y="1623134"/>
            <a:ext cx="8229600" cy="44054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457200"/>
            <a:r>
              <a:rPr lang="en-US" dirty="0"/>
              <a:t>Factors influence dropping threshold:</a:t>
            </a:r>
          </a:p>
          <a:p>
            <a:pPr marL="914400" lvl="1" indent="-457200"/>
            <a:r>
              <a:rPr lang="en-US" dirty="0"/>
              <a:t>Task position in the queue</a:t>
            </a:r>
          </a:p>
          <a:p>
            <a:pPr marL="914400" lvl="1" indent="-457200"/>
            <a:endParaRPr lang="en-US" dirty="0"/>
          </a:p>
          <a:p>
            <a:pPr marL="914400" lvl="1" indent="-457200"/>
            <a:endParaRPr lang="en-US" dirty="0"/>
          </a:p>
          <a:p>
            <a:pPr marL="914400" lvl="1" indent="-457200"/>
            <a:r>
              <a:rPr lang="en-US" dirty="0"/>
              <a:t>Skewness of PMF effect proper dropping threshold of each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8" t="50000"/>
          <a:stretch/>
        </p:blipFill>
        <p:spPr>
          <a:xfrm>
            <a:off x="5855144" y="2536046"/>
            <a:ext cx="3029364" cy="13069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27402" y="2523678"/>
            <a:ext cx="6928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</a:p>
        </p:txBody>
      </p:sp>
      <p:sp>
        <p:nvSpPr>
          <p:cNvPr id="8" name="Rectangle 7"/>
          <p:cNvSpPr/>
          <p:nvPr/>
        </p:nvSpPr>
        <p:spPr>
          <a:xfrm>
            <a:off x="6088073" y="2511321"/>
            <a:ext cx="6928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33481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Per-task Dropping Threshold: </a:t>
            </a:r>
            <a:br>
              <a:rPr lang="en-US" dirty="0"/>
            </a:br>
            <a:r>
              <a:rPr lang="en-US" dirty="0"/>
              <a:t>The Impact of Skewness</a:t>
            </a:r>
          </a:p>
        </p:txBody>
      </p:sp>
      <p:pic>
        <p:nvPicPr>
          <p:cNvPr id="3" name="Picture 2" descr="A close up of a clock&#10;&#10;Description generated with high confidence">
            <a:extLst>
              <a:ext uri="{FF2B5EF4-FFF2-40B4-BE49-F238E27FC236}">
                <a16:creationId xmlns:a16="http://schemas.microsoft.com/office/drawing/2014/main" id="{FFABACEB-8B91-4E00-BC1B-BB46FEC78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24" y="1474612"/>
            <a:ext cx="7175500" cy="2413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FAD995A-C0B9-4DF6-B678-6AD1398425CF}"/>
              </a:ext>
            </a:extLst>
          </p:cNvPr>
          <p:cNvCxnSpPr>
            <a:cxnSpLocks/>
          </p:cNvCxnSpPr>
          <p:nvPr/>
        </p:nvCxnSpPr>
        <p:spPr>
          <a:xfrm flipV="1">
            <a:off x="3222831" y="1819665"/>
            <a:ext cx="0" cy="1257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1857171-25C0-4390-BF83-06594EFA2558}"/>
              </a:ext>
            </a:extLst>
          </p:cNvPr>
          <p:cNvSpPr txBox="1"/>
          <p:nvPr/>
        </p:nvSpPr>
        <p:spPr>
          <a:xfrm rot="16200000">
            <a:off x="2587145" y="2097324"/>
            <a:ext cx="85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FC6CAA-BE63-48E5-B593-44E1C3B78962}"/>
              </a:ext>
            </a:extLst>
          </p:cNvPr>
          <p:cNvSpPr txBox="1"/>
          <p:nvPr/>
        </p:nvSpPr>
        <p:spPr>
          <a:xfrm>
            <a:off x="3154158" y="3077356"/>
            <a:ext cx="61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C56B164-264F-4EA5-A51E-95644B208543}"/>
              </a:ext>
            </a:extLst>
          </p:cNvPr>
          <p:cNvCxnSpPr>
            <a:cxnSpLocks/>
          </p:cNvCxnSpPr>
          <p:nvPr/>
        </p:nvCxnSpPr>
        <p:spPr>
          <a:xfrm flipV="1">
            <a:off x="1056824" y="1819665"/>
            <a:ext cx="0" cy="1257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73D278C-F34E-45CF-BF58-4149EB5520A1}"/>
              </a:ext>
            </a:extLst>
          </p:cNvPr>
          <p:cNvSpPr txBox="1"/>
          <p:nvPr/>
        </p:nvSpPr>
        <p:spPr>
          <a:xfrm rot="16200000">
            <a:off x="421137" y="2097324"/>
            <a:ext cx="85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64959D-7025-4762-A4C6-AD71E45FC7F4}"/>
              </a:ext>
            </a:extLst>
          </p:cNvPr>
          <p:cNvSpPr txBox="1"/>
          <p:nvPr/>
        </p:nvSpPr>
        <p:spPr>
          <a:xfrm>
            <a:off x="988151" y="3077356"/>
            <a:ext cx="61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0AC763-0E24-4282-9283-0749E4DAB93E}"/>
              </a:ext>
            </a:extLst>
          </p:cNvPr>
          <p:cNvCxnSpPr>
            <a:cxnSpLocks/>
          </p:cNvCxnSpPr>
          <p:nvPr/>
        </p:nvCxnSpPr>
        <p:spPr>
          <a:xfrm flipV="1">
            <a:off x="5496475" y="1819665"/>
            <a:ext cx="0" cy="1257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50F152B-A161-4910-92BA-CEDD59B08FC6}"/>
              </a:ext>
            </a:extLst>
          </p:cNvPr>
          <p:cNvSpPr txBox="1"/>
          <p:nvPr/>
        </p:nvSpPr>
        <p:spPr>
          <a:xfrm rot="16200000">
            <a:off x="4860788" y="2097324"/>
            <a:ext cx="85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probability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222EFA-D108-40DF-A9FB-A9DEC3422052}"/>
              </a:ext>
            </a:extLst>
          </p:cNvPr>
          <p:cNvSpPr txBox="1"/>
          <p:nvPr/>
        </p:nvSpPr>
        <p:spPr>
          <a:xfrm>
            <a:off x="5427802" y="3077356"/>
            <a:ext cx="61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498112" y="6368707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08A13D-841B-4E0E-B4F1-0E75FBD18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86" y="4215637"/>
            <a:ext cx="7175500" cy="24130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F614DF-0CF8-407B-AF15-83AEC28BCEF4}"/>
              </a:ext>
            </a:extLst>
          </p:cNvPr>
          <p:cNvCxnSpPr>
            <a:cxnSpLocks/>
          </p:cNvCxnSpPr>
          <p:nvPr/>
        </p:nvCxnSpPr>
        <p:spPr>
          <a:xfrm flipV="1">
            <a:off x="1103286" y="4566869"/>
            <a:ext cx="0" cy="1257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3">
            <a:extLst>
              <a:ext uri="{FF2B5EF4-FFF2-40B4-BE49-F238E27FC236}">
                <a16:creationId xmlns:a16="http://schemas.microsoft.com/office/drawing/2014/main" id="{2E2992FB-7FB7-4F39-9ECF-0DAE192C903B}"/>
              </a:ext>
            </a:extLst>
          </p:cNvPr>
          <p:cNvSpPr txBox="1"/>
          <p:nvPr/>
        </p:nvSpPr>
        <p:spPr>
          <a:xfrm rot="16200000">
            <a:off x="467599" y="4844528"/>
            <a:ext cx="85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probability</a:t>
            </a:r>
            <a:endParaRPr lang="en-US" dirty="0"/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C07079D4-D2A4-4377-870D-39108DA53803}"/>
              </a:ext>
            </a:extLst>
          </p:cNvPr>
          <p:cNvSpPr txBox="1"/>
          <p:nvPr/>
        </p:nvSpPr>
        <p:spPr>
          <a:xfrm>
            <a:off x="1034613" y="5824559"/>
            <a:ext cx="61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time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88E1883-1B0B-40A8-AD45-54A51A0920CF}"/>
              </a:ext>
            </a:extLst>
          </p:cNvPr>
          <p:cNvCxnSpPr>
            <a:cxnSpLocks/>
          </p:cNvCxnSpPr>
          <p:nvPr/>
        </p:nvCxnSpPr>
        <p:spPr>
          <a:xfrm flipV="1">
            <a:off x="3249849" y="4566869"/>
            <a:ext cx="0" cy="1257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6">
            <a:extLst>
              <a:ext uri="{FF2B5EF4-FFF2-40B4-BE49-F238E27FC236}">
                <a16:creationId xmlns:a16="http://schemas.microsoft.com/office/drawing/2014/main" id="{1A36A7B5-14A7-4B9C-B950-E4DEA5B188B2}"/>
              </a:ext>
            </a:extLst>
          </p:cNvPr>
          <p:cNvSpPr txBox="1"/>
          <p:nvPr/>
        </p:nvSpPr>
        <p:spPr>
          <a:xfrm rot="16200000">
            <a:off x="2614162" y="4844528"/>
            <a:ext cx="85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probability</a:t>
            </a:r>
            <a:endParaRPr lang="en-US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18A614E6-42EF-4B98-9BD4-C1679FC3813C}"/>
              </a:ext>
            </a:extLst>
          </p:cNvPr>
          <p:cNvSpPr txBox="1"/>
          <p:nvPr/>
        </p:nvSpPr>
        <p:spPr>
          <a:xfrm>
            <a:off x="3181176" y="5824559"/>
            <a:ext cx="61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time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0771776-4B4A-439C-BA93-746643C1E393}"/>
              </a:ext>
            </a:extLst>
          </p:cNvPr>
          <p:cNvCxnSpPr>
            <a:cxnSpLocks/>
          </p:cNvCxnSpPr>
          <p:nvPr/>
        </p:nvCxnSpPr>
        <p:spPr>
          <a:xfrm flipV="1">
            <a:off x="5535849" y="4566869"/>
            <a:ext cx="0" cy="1257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9">
            <a:extLst>
              <a:ext uri="{FF2B5EF4-FFF2-40B4-BE49-F238E27FC236}">
                <a16:creationId xmlns:a16="http://schemas.microsoft.com/office/drawing/2014/main" id="{4BA5AAA1-7A15-4004-9693-6FC0164CB6E1}"/>
              </a:ext>
            </a:extLst>
          </p:cNvPr>
          <p:cNvSpPr txBox="1"/>
          <p:nvPr/>
        </p:nvSpPr>
        <p:spPr>
          <a:xfrm rot="16200000">
            <a:off x="4900162" y="4844528"/>
            <a:ext cx="85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probability</a:t>
            </a:r>
            <a:endParaRPr lang="en-US" dirty="0"/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2F7703EA-C35D-4E19-80E7-A2D6D5F38564}"/>
              </a:ext>
            </a:extLst>
          </p:cNvPr>
          <p:cNvSpPr txBox="1"/>
          <p:nvPr/>
        </p:nvSpPr>
        <p:spPr>
          <a:xfrm>
            <a:off x="5467176" y="5824559"/>
            <a:ext cx="614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53928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20" grpId="0"/>
      <p:bldP spid="21" grpId="0"/>
      <p:bldP spid="23" grpId="0"/>
      <p:bldP spid="24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95" y="152400"/>
            <a:ext cx="851380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1. Determining Dynamic </a:t>
            </a:r>
            <a:br>
              <a:rPr lang="en-US" dirty="0"/>
            </a:br>
            <a:r>
              <a:rPr lang="en-US" dirty="0"/>
              <a:t>Per-Task Dropping Threshold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316" y="1782525"/>
            <a:ext cx="8229600" cy="42722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Dropping threshold is adjusted on a per-task basis</a:t>
            </a:r>
          </a:p>
          <a:p>
            <a:pPr lvl="1"/>
            <a:r>
              <a:rPr lang="en-US" sz="2200" dirty="0"/>
              <a:t>Dropping threshold decreases for tasks later in the queue</a:t>
            </a:r>
          </a:p>
          <a:p>
            <a:pPr lvl="1"/>
            <a:r>
              <a:rPr lang="en-US" sz="2200" dirty="0"/>
              <a:t>Dropping threshold increases for right-skewed tasks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Deferring threshold is inferred from dropping threshold</a:t>
            </a:r>
          </a:p>
          <a:p>
            <a:pPr lvl="1"/>
            <a:r>
              <a:rPr lang="en-US" sz="2200" dirty="0"/>
              <a:t>Deferring threshold must be higher than dropping threshold</a:t>
            </a:r>
          </a:p>
          <a:p>
            <a:endParaRPr lang="en-US" sz="2800" dirty="0">
              <a:latin typeface="Cambria Math" charset="0"/>
              <a:ea typeface="Cambria Math" charset="0"/>
              <a:cs typeface="Cambria Math" charset="0"/>
            </a:endParaRP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8" descr="A close up of a clock&#10;&#10;Description generated with high confidence">
            <a:extLst>
              <a:ext uri="{FF2B5EF4-FFF2-40B4-BE49-F238E27FC236}">
                <a16:creationId xmlns:a16="http://schemas.microsoft.com/office/drawing/2014/main" id="{B6349785-DA9D-43A6-9316-3835AE059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512" y="3214051"/>
            <a:ext cx="2743200" cy="125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3747942" y="6378058"/>
            <a:ext cx="2057400" cy="265176"/>
          </a:xfrm>
        </p:spPr>
        <p:txBody>
          <a:bodyPr/>
          <a:lstStyle/>
          <a:p>
            <a:pPr algn="ctr"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 algn="ctr">
                <a:buSzPct val="25000"/>
              </a:pPr>
              <a:t>17</a:t>
            </a:fld>
            <a:endParaRPr lang="en-US" sz="825" dirty="0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32" y="1700768"/>
            <a:ext cx="5302913" cy="3574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6694" y="361639"/>
            <a:ext cx="7150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HEVC Encoder Architecture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9077" y="1928288"/>
            <a:ext cx="420852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2700" dirty="0"/>
              <a:t>Intra Prediction</a:t>
            </a:r>
          </a:p>
          <a:p>
            <a:endParaRPr lang="en-US" sz="2700" dirty="0"/>
          </a:p>
          <a:p>
            <a:pPr marL="214313" indent="-214313">
              <a:buFont typeface="Arial"/>
              <a:buChar char="•"/>
            </a:pPr>
            <a:r>
              <a:rPr lang="en-US" sz="2700" dirty="0"/>
              <a:t>Inter Prediction</a:t>
            </a:r>
          </a:p>
          <a:p>
            <a:pPr marL="214313" indent="-214313">
              <a:buFont typeface="Arial"/>
              <a:buChar char="•"/>
            </a:pPr>
            <a:endParaRPr lang="en-US" sz="2700" dirty="0"/>
          </a:p>
          <a:p>
            <a:pPr marL="214313" indent="-214313">
              <a:buFont typeface="Arial"/>
              <a:buChar char="•"/>
            </a:pPr>
            <a:r>
              <a:rPr lang="en-US" sz="2700" dirty="0"/>
              <a:t>Transform &amp; Quantization</a:t>
            </a:r>
          </a:p>
          <a:p>
            <a:endParaRPr lang="en-US" sz="2700" dirty="0"/>
          </a:p>
          <a:p>
            <a:pPr marL="214313" indent="-214313">
              <a:buFont typeface="Arial"/>
              <a:buChar char="•"/>
            </a:pPr>
            <a:r>
              <a:rPr lang="en-US" sz="2700" dirty="0"/>
              <a:t>Entropy coding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EEC1EF-8B4F-496E-B0EB-B80F29B166AD}"/>
              </a:ext>
            </a:extLst>
          </p:cNvPr>
          <p:cNvGrpSpPr/>
          <p:nvPr/>
        </p:nvGrpSpPr>
        <p:grpSpPr>
          <a:xfrm>
            <a:off x="1788374" y="5347215"/>
            <a:ext cx="5385925" cy="1538478"/>
            <a:chOff x="490164" y="2385798"/>
            <a:chExt cx="11388663" cy="3332934"/>
          </a:xfrm>
        </p:grpSpPr>
        <p:pic>
          <p:nvPicPr>
            <p:cNvPr id="7" name="Picture 6" descr="Screen Shot 2017-11-02 at 2.50.34 PM.png">
              <a:extLst>
                <a:ext uri="{FF2B5EF4-FFF2-40B4-BE49-F238E27FC236}">
                  <a16:creationId xmlns:a16="http://schemas.microsoft.com/office/drawing/2014/main" id="{939330B2-9EC2-48F2-8300-B01628879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8894" y="2474698"/>
              <a:ext cx="3073400" cy="2514600"/>
            </a:xfrm>
            <a:prstGeom prst="rect">
              <a:avLst/>
            </a:prstGeom>
          </p:spPr>
        </p:pic>
        <p:pic>
          <p:nvPicPr>
            <p:cNvPr id="8" name="Picture 7" descr="Screen Shot 2017-11-02 at 2.50.45 PM.png">
              <a:extLst>
                <a:ext uri="{FF2B5EF4-FFF2-40B4-BE49-F238E27FC236}">
                  <a16:creationId xmlns:a16="http://schemas.microsoft.com/office/drawing/2014/main" id="{A32EAD60-0E36-436A-87FE-390DCC41A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164" y="2474698"/>
              <a:ext cx="3111500" cy="2552700"/>
            </a:xfrm>
            <a:prstGeom prst="rect">
              <a:avLst/>
            </a:prstGeom>
          </p:spPr>
        </p:pic>
        <p:pic>
          <p:nvPicPr>
            <p:cNvPr id="9" name="Picture 8" descr="Screen Shot 2017-11-02 at 2.50.54 PM.png">
              <a:extLst>
                <a:ext uri="{FF2B5EF4-FFF2-40B4-BE49-F238E27FC236}">
                  <a16:creationId xmlns:a16="http://schemas.microsoft.com/office/drawing/2014/main" id="{A730EF88-E6FA-4DC3-94DB-DF026578C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927" y="2385798"/>
              <a:ext cx="3136900" cy="2603500"/>
            </a:xfrm>
            <a:prstGeom prst="rect">
              <a:avLst/>
            </a:prstGeom>
          </p:spPr>
        </p:pic>
        <p:sp>
          <p:nvSpPr>
            <p:cNvPr id="10" name="Minus 7">
              <a:extLst>
                <a:ext uri="{FF2B5EF4-FFF2-40B4-BE49-F238E27FC236}">
                  <a16:creationId xmlns:a16="http://schemas.microsoft.com/office/drawing/2014/main" id="{313D127B-6D17-4F31-9461-24CCB59E83D7}"/>
                </a:ext>
              </a:extLst>
            </p:cNvPr>
            <p:cNvSpPr/>
            <p:nvPr/>
          </p:nvSpPr>
          <p:spPr>
            <a:xfrm>
              <a:off x="3758076" y="3757332"/>
              <a:ext cx="591549" cy="278321"/>
            </a:xfrm>
            <a:prstGeom prst="mathMinus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Equal 8">
              <a:extLst>
                <a:ext uri="{FF2B5EF4-FFF2-40B4-BE49-F238E27FC236}">
                  <a16:creationId xmlns:a16="http://schemas.microsoft.com/office/drawing/2014/main" id="{AA54DA6F-ADCE-44ED-94FC-47BE2D6D0679}"/>
                </a:ext>
              </a:extLst>
            </p:cNvPr>
            <p:cNvSpPr/>
            <p:nvPr/>
          </p:nvSpPr>
          <p:spPr>
            <a:xfrm>
              <a:off x="7933717" y="3635566"/>
              <a:ext cx="530265" cy="400087"/>
            </a:xfrm>
            <a:prstGeom prst="mathEqual">
              <a:avLst/>
            </a:prstGeom>
            <a:solidFill>
              <a:srgbClr val="3F4140"/>
            </a:solidFill>
            <a:ln>
              <a:solidFill>
                <a:srgbClr val="3F41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940F39-B39F-4326-A7B4-EEAF6A0624AE}"/>
                </a:ext>
              </a:extLst>
            </p:cNvPr>
            <p:cNvSpPr txBox="1"/>
            <p:nvPr/>
          </p:nvSpPr>
          <p:spPr>
            <a:xfrm>
              <a:off x="5741506" y="5068639"/>
              <a:ext cx="1617511" cy="650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Frame 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900608-383F-4AF4-813E-FED46EE3F03F}"/>
                </a:ext>
              </a:extLst>
            </p:cNvPr>
            <p:cNvSpPr txBox="1"/>
            <p:nvPr/>
          </p:nvSpPr>
          <p:spPr>
            <a:xfrm>
              <a:off x="1422491" y="5068639"/>
              <a:ext cx="1609512" cy="650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Frame 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AE2221-4458-48BC-B9D7-857FCAF4AB7A}"/>
                </a:ext>
              </a:extLst>
            </p:cNvPr>
            <p:cNvSpPr txBox="1"/>
            <p:nvPr/>
          </p:nvSpPr>
          <p:spPr>
            <a:xfrm>
              <a:off x="9721576" y="5018979"/>
              <a:ext cx="1588362" cy="650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Residue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49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Results: Decoupling Dropping and Deferring Threshold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3FB3A-0036-475E-9DF2-DB85750F5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174" y="1865434"/>
            <a:ext cx="570547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8528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When Transition to Aggressive Dropping Mode?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Dropping is engaged when the system is oversubscribed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Toggle should not react to acute spikes in deadline misses</a:t>
            </a:r>
          </a:p>
          <a:p>
            <a:endParaRPr lang="en-US" dirty="0"/>
          </a:p>
          <a:p>
            <a:r>
              <a:rPr lang="en-US" dirty="0"/>
              <a:t>Oversubscription is measured based on deadline violation in recent mapping events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831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 How to Establish Fairness in Task Pruning</a:t>
            </a:r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4714" y="1600200"/>
            <a:ext cx="8390237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  <a:buSzTx/>
            </a:pPr>
            <a:r>
              <a:rPr lang="en-US" sz="3200" dirty="0"/>
              <a:t>Certain task types may suffer from pruning</a:t>
            </a:r>
          </a:p>
          <a:p>
            <a:pPr>
              <a:spcBef>
                <a:spcPts val="0"/>
              </a:spcBef>
              <a:buSzTx/>
            </a:pPr>
            <a:endParaRPr lang="en-US" sz="3200" dirty="0"/>
          </a:p>
          <a:p>
            <a:pPr>
              <a:spcBef>
                <a:spcPts val="0"/>
              </a:spcBef>
              <a:buSzTx/>
            </a:pPr>
            <a:r>
              <a:rPr lang="en-US" sz="3200" dirty="0"/>
              <a:t>Upon pruning a task, fairness compensation is given to pruning threshold of that type</a:t>
            </a:r>
          </a:p>
          <a:p>
            <a:pPr lvl="1">
              <a:spcBef>
                <a:spcPts val="0"/>
              </a:spcBef>
            </a:pPr>
            <a:endParaRPr lang="en-US" sz="2400" b="1" dirty="0">
              <a:cs typeface="Calibri"/>
            </a:endParaRPr>
          </a:p>
          <a:p>
            <a:pPr>
              <a:spcBef>
                <a:spcPts val="0"/>
              </a:spcBef>
              <a:buSzTx/>
            </a:pPr>
            <a:r>
              <a:rPr lang="en-US" sz="3200" dirty="0"/>
              <a:t>Fairness Factor determines</a:t>
            </a:r>
            <a:br>
              <a:rPr lang="en-US" sz="3200" dirty="0"/>
            </a:br>
            <a:r>
              <a:rPr lang="en-US" sz="3200" dirty="0"/>
              <a:t>how quickly to respond to</a:t>
            </a:r>
            <a:br>
              <a:rPr lang="en-US" sz="3200" dirty="0"/>
            </a:br>
            <a:r>
              <a:rPr lang="en-US" sz="3200" dirty="0"/>
              <a:t>unfairness</a:t>
            </a:r>
          </a:p>
          <a:p>
            <a:pPr marL="0" indent="0">
              <a:spcBef>
                <a:spcPts val="0"/>
              </a:spcBef>
              <a:buNone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7AED2-3599-4241-BF7A-E8DECE346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872" y="3594758"/>
            <a:ext cx="4324865" cy="32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7000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2A34-D341-4A49-91EE-2C83D31FB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Arial"/>
              </a:rPr>
              <a:t>Impact of Pruning on Robustness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25636-1B5A-4818-B0F1-6FEFFA51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BD56AE-92A4-469F-A35E-855597F00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04" y="1582433"/>
            <a:ext cx="6775711" cy="495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0490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F59D68-F5C5-440B-B11C-7B1DADC73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880" y="2544147"/>
            <a:ext cx="5853835" cy="4313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Cost benefit Analysis of Pruning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9BFB239-981D-0443-B623-D00918263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526058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SzTx/>
            </a:pPr>
            <a:r>
              <a:rPr lang="en-US" dirty="0"/>
              <a:t>Pruning helps not to process tasks that are unlikely to be successful</a:t>
            </a:r>
          </a:p>
        </p:txBody>
      </p:sp>
    </p:spTree>
    <p:extLst>
      <p:ext uri="{BB962C8B-B14F-4D97-AF65-F5344CB8AC3E}">
        <p14:creationId xmlns:p14="http://schemas.microsoft.com/office/powerpoint/2010/main" val="341580076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778" y="1612557"/>
            <a:ext cx="8340811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SzTx/>
            </a:pPr>
            <a:r>
              <a:rPr lang="en-US" sz="3200" dirty="0"/>
              <a:t>Pruning is effective in increasing robustness</a:t>
            </a:r>
          </a:p>
          <a:p>
            <a:pPr lvl="1">
              <a:spcBef>
                <a:spcPts val="0"/>
              </a:spcBef>
            </a:pPr>
            <a:endParaRPr lang="en-US" sz="2600" dirty="0"/>
          </a:p>
          <a:p>
            <a:pPr>
              <a:spcBef>
                <a:spcPts val="0"/>
              </a:spcBef>
              <a:buSzTx/>
            </a:pPr>
            <a:r>
              <a:rPr lang="en-US" sz="3200" dirty="0"/>
              <a:t>Robustness always benefits from task deferring </a:t>
            </a:r>
          </a:p>
          <a:p>
            <a:pPr lvl="1">
              <a:spcBef>
                <a:spcPts val="0"/>
              </a:spcBef>
            </a:pPr>
            <a:r>
              <a:rPr lang="en-US" sz="2600" u="sng" dirty="0"/>
              <a:t>Always</a:t>
            </a:r>
            <a:r>
              <a:rPr lang="en-US" sz="2600" dirty="0"/>
              <a:t> think of saying: </a:t>
            </a:r>
            <a:r>
              <a:rPr lang="en-US" sz="2600" b="1" i="1" dirty="0"/>
              <a:t>Not Now</a:t>
            </a:r>
            <a:r>
              <a:rPr lang="en-US" sz="2600" dirty="0"/>
              <a:t>!</a:t>
            </a:r>
          </a:p>
          <a:p>
            <a:pPr lvl="1">
              <a:spcBef>
                <a:spcPts val="0"/>
              </a:spcBef>
            </a:pPr>
            <a:endParaRPr lang="en-US" sz="2600" dirty="0"/>
          </a:p>
          <a:p>
            <a:pPr>
              <a:spcBef>
                <a:spcPts val="0"/>
              </a:spcBef>
              <a:buSzTx/>
            </a:pPr>
            <a:r>
              <a:rPr lang="en-US" sz="3200" dirty="0"/>
              <a:t>When the system is oversubscribed, low-chance tasks must be dropping </a:t>
            </a:r>
          </a:p>
          <a:p>
            <a:pPr lvl="1">
              <a:spcBef>
                <a:spcPts val="0"/>
              </a:spcBef>
            </a:pPr>
            <a:r>
              <a:rPr lang="en-US" sz="2600" u="sng" dirty="0"/>
              <a:t>Sometimes</a:t>
            </a:r>
            <a:r>
              <a:rPr lang="en-US" sz="2600" dirty="0"/>
              <a:t> practice saying: </a:t>
            </a:r>
            <a:r>
              <a:rPr lang="en-US" sz="2600" b="1" i="1" dirty="0"/>
              <a:t>No</a:t>
            </a:r>
            <a:r>
              <a:rPr lang="en-US" sz="2600" dirty="0"/>
              <a:t>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587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92500" lnSpcReduction="10000"/>
          </a:bodyPr>
          <a:lstStyle/>
          <a:p>
            <a:pPr marL="400050" indent="-400050"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800" b="1" dirty="0">
                <a:solidFill>
                  <a:srgbClr val="000000"/>
                </a:solidFill>
              </a:rPr>
              <a:t>Xiangbo Li</a:t>
            </a:r>
            <a:r>
              <a:rPr lang="en-US" sz="1800" dirty="0">
                <a:solidFill>
                  <a:srgbClr val="000000"/>
                </a:solidFill>
              </a:rPr>
              <a:t>, Mohsen Amini Salehi, </a:t>
            </a:r>
            <a:r>
              <a:rPr lang="en-US" sz="1800" dirty="0" err="1">
                <a:solidFill>
                  <a:srgbClr val="000000"/>
                </a:solidFill>
              </a:rPr>
              <a:t>Magdi</a:t>
            </a:r>
            <a:r>
              <a:rPr lang="en-US" sz="1800" dirty="0">
                <a:solidFill>
                  <a:srgbClr val="000000"/>
                </a:solidFill>
              </a:rPr>
              <a:t> </a:t>
            </a:r>
            <a:r>
              <a:rPr lang="en-US" sz="1800" dirty="0" err="1">
                <a:solidFill>
                  <a:srgbClr val="000000"/>
                </a:solidFill>
              </a:rPr>
              <a:t>Bayoumi</a:t>
            </a:r>
            <a:r>
              <a:rPr lang="en-US" sz="1800" dirty="0">
                <a:solidFill>
                  <a:srgbClr val="000000"/>
                </a:solidFill>
              </a:rPr>
              <a:t>, “</a:t>
            </a:r>
            <a:r>
              <a:rPr lang="en-US" sz="1800" dirty="0">
                <a:solidFill>
                  <a:srgbClr val="4F81BD"/>
                </a:solidFill>
              </a:rPr>
              <a:t>VLSC: Video Live Streaming Based on Cloud Services</a:t>
            </a:r>
            <a:r>
              <a:rPr lang="en-US" sz="1800" dirty="0">
                <a:solidFill>
                  <a:srgbClr val="000000"/>
                </a:solidFill>
              </a:rPr>
              <a:t>”, accepted to </a:t>
            </a:r>
            <a:r>
              <a:rPr lang="en-US" sz="1800" dirty="0"/>
              <a:t>the 6th </a:t>
            </a:r>
            <a:r>
              <a:rPr lang="en-US" sz="1800" b="1" dirty="0"/>
              <a:t>IEEE International Conference on Big Data and Cloud Computing Conference (</a:t>
            </a:r>
            <a:r>
              <a:rPr lang="en-US" sz="1800" b="1" i="1" dirty="0" err="1"/>
              <a:t>BDCloud</a:t>
            </a:r>
            <a:r>
              <a:rPr lang="en-US" sz="1800" b="1" i="1" dirty="0"/>
              <a:t> ’16</a:t>
            </a:r>
            <a:r>
              <a:rPr lang="en-US" sz="1800" b="1" dirty="0"/>
              <a:t>), </a:t>
            </a:r>
            <a:r>
              <a:rPr lang="en-US" sz="1800" dirty="0"/>
              <a:t>Atlanta, GA, USA, Oct. 2016</a:t>
            </a:r>
            <a:r>
              <a:rPr lang="en-US" sz="1800" dirty="0">
                <a:solidFill>
                  <a:srgbClr val="000000"/>
                </a:solidFill>
              </a:rPr>
              <a:t>.  </a:t>
            </a:r>
          </a:p>
          <a:p>
            <a:pPr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800" dirty="0"/>
              <a:t>James Gentry, </a:t>
            </a:r>
            <a:r>
              <a:rPr lang="en-US" sz="1800" dirty="0" err="1"/>
              <a:t>Chavit</a:t>
            </a:r>
            <a:r>
              <a:rPr lang="en-US" sz="1800" dirty="0"/>
              <a:t> </a:t>
            </a:r>
            <a:r>
              <a:rPr lang="en-US" sz="1800" dirty="0" err="1"/>
              <a:t>Denninnart</a:t>
            </a:r>
            <a:r>
              <a:rPr lang="en-US" sz="1800" dirty="0"/>
              <a:t>, Mohsen Amini Salehi, “</a:t>
            </a:r>
            <a:r>
              <a:rPr lang="en-US" sz="1800" b="1" dirty="0"/>
              <a:t>Robust Dynamic Resource Allocation via Probabilistic Task Pruning in Heterogeneous Computing Systems</a:t>
            </a:r>
            <a:r>
              <a:rPr lang="en-US" sz="1800" dirty="0"/>
              <a:t>“, Accepted in 33rd IEEE International Parallel &amp; Distributed Processing Symposium (IPDPS ’19), Rio de Janeiro, Brazil, May 2019 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</a:p>
          <a:p>
            <a:pPr marL="400050" indent="-400050"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800" dirty="0" err="1"/>
              <a:t>Chavit</a:t>
            </a:r>
            <a:r>
              <a:rPr lang="en-US" sz="1800" dirty="0"/>
              <a:t> </a:t>
            </a:r>
            <a:r>
              <a:rPr lang="en-US" sz="1800" dirty="0" err="1"/>
              <a:t>Denninnart</a:t>
            </a:r>
            <a:r>
              <a:rPr lang="en-US" sz="1800" dirty="0"/>
              <a:t>, James Gentry, Mohsen Amini Salehi, “</a:t>
            </a:r>
            <a:r>
              <a:rPr lang="en-US" sz="1800" b="1" dirty="0"/>
              <a:t>Improving Robustness of Heterogeneous </a:t>
            </a:r>
            <a:r>
              <a:rPr lang="en-US" sz="1800" b="1" dirty="0" err="1"/>
              <a:t>Serverless</a:t>
            </a:r>
            <a:r>
              <a:rPr lang="en-US" sz="1800" b="1" dirty="0"/>
              <a:t> Computing Systems Via Probabilistic Task Pruning</a:t>
            </a:r>
            <a:r>
              <a:rPr lang="en-US" sz="1800" dirty="0"/>
              <a:t>”, Accepted in 27th International Heterogeneity in Computing Workshop (workshop as part of IPDPS '19 conference), Rio de Janeiro, Brazil, May 2019</a:t>
            </a:r>
          </a:p>
          <a:p>
            <a:pPr marL="400050" indent="-400050"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</a:rPr>
              <a:t>Mohsen Amini Salehi, </a:t>
            </a:r>
            <a:r>
              <a:rPr lang="en-US" sz="1800" b="1" dirty="0">
                <a:solidFill>
                  <a:srgbClr val="000000"/>
                </a:solidFill>
              </a:rPr>
              <a:t>Xiangbo Li</a:t>
            </a:r>
            <a:r>
              <a:rPr lang="en-US" sz="1800" dirty="0">
                <a:solidFill>
                  <a:srgbClr val="000000"/>
                </a:solidFill>
              </a:rPr>
              <a:t>, “</a:t>
            </a:r>
            <a:r>
              <a:rPr lang="en-US" sz="1800" dirty="0">
                <a:solidFill>
                  <a:srgbClr val="4F81BD"/>
                </a:solidFill>
              </a:rPr>
              <a:t>HLSAAS: High-Level Live Video Streaming As a Service</a:t>
            </a:r>
            <a:r>
              <a:rPr lang="en-US" sz="1800" dirty="0">
                <a:solidFill>
                  <a:srgbClr val="000000"/>
                </a:solidFill>
              </a:rPr>
              <a:t> ”, in </a:t>
            </a:r>
            <a:r>
              <a:rPr lang="en-US" sz="1800" b="1" i="1" dirty="0">
                <a:solidFill>
                  <a:srgbClr val="000000"/>
                </a:solidFill>
              </a:rPr>
              <a:t>Stream2015 Workshop </a:t>
            </a:r>
            <a:r>
              <a:rPr lang="en-US" sz="1800" dirty="0">
                <a:solidFill>
                  <a:srgbClr val="000000"/>
                </a:solidFill>
              </a:rPr>
              <a:t>at Washington DC, USA, March 2016. </a:t>
            </a:r>
          </a:p>
          <a:p>
            <a:pPr marL="0" indent="0">
              <a:buNone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00050" indent="-400050">
              <a:buFont typeface="Wingdings" charset="2"/>
              <a:buChar char="§"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00050" indent="-400050">
              <a:buFont typeface="Wingdings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1208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13414" y="2802761"/>
            <a:ext cx="2986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Thank You!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0828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198" y="26948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Appendix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7389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626"/>
            <a:ext cx="8229600" cy="1143000"/>
          </a:xfrm>
        </p:spPr>
        <p:txBody>
          <a:bodyPr/>
          <a:lstStyle/>
          <a:p>
            <a:r>
              <a:rPr lang="en-US" dirty="0"/>
              <a:t>Experiment Results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179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700"/>
            <a:ext cx="9144000" cy="35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4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18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Why transcode video?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22017124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180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50" y="440032"/>
            <a:ext cx="8653957" cy="602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4688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181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03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11" y="3504381"/>
            <a:ext cx="3960108" cy="3217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973" y="3504381"/>
            <a:ext cx="3370009" cy="32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44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182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41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9574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183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822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184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0256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185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4291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186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7633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187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426"/>
            <a:ext cx="9144000" cy="3211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970" y="3421774"/>
            <a:ext cx="3951830" cy="3247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02" y="3387423"/>
            <a:ext cx="3919136" cy="333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998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dirty="0"/>
              <a:t>We modeled our system based on the characteristics of VMs in </a:t>
            </a:r>
            <a:r>
              <a:rPr lang="en-US" sz="2600" b="1" dirty="0"/>
              <a:t>Amazon EC2 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Using </a:t>
            </a:r>
            <a:r>
              <a:rPr lang="en-US" sz="2600" b="1" dirty="0" err="1"/>
              <a:t>CloudSim</a:t>
            </a:r>
            <a:r>
              <a:rPr lang="en-US" sz="2600" b="1" dirty="0"/>
              <a:t> </a:t>
            </a:r>
            <a:r>
              <a:rPr lang="en-US" sz="2600" dirty="0"/>
              <a:t>to model our system and evaluate the performance of scheduling and resource provisioning policies.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We uniformly selected videos from the range of [10 , 600] seconds from a set of benchmark videos which can be downloaded from https:</a:t>
            </a:r>
            <a:r>
              <a:rPr lang="en-US" sz="2600" dirty="0">
                <a:solidFill>
                  <a:srgbClr val="3366FF"/>
                </a:solidFill>
              </a:rPr>
              <a:t>//</a:t>
            </a:r>
            <a:r>
              <a:rPr lang="en-US" sz="2600" dirty="0" err="1">
                <a:solidFill>
                  <a:srgbClr val="3366FF"/>
                </a:solidFill>
              </a:rPr>
              <a:t>goo.gl</a:t>
            </a:r>
            <a:r>
              <a:rPr lang="en-US" sz="2600" dirty="0">
                <a:solidFill>
                  <a:srgbClr val="3366FF"/>
                </a:solidFill>
              </a:rPr>
              <a:t>/TE5iJ5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3494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B591F-92F6-480A-8C87-EE80F8A82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Merge Appropriateness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84E74-ABB3-487E-9CEB-218437C97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Non-Existence -&gt; Always merge if possible</a:t>
            </a:r>
          </a:p>
          <a:p>
            <a:r>
              <a:rPr lang="en-US" dirty="0"/>
              <a:t>ICSOC18 -&gt; Basic Merge </a:t>
            </a:r>
          </a:p>
          <a:p>
            <a:pPr lvl="1"/>
            <a:r>
              <a:rPr lang="en-US" dirty="0"/>
              <a:t>Respect task scheduling’s placing policy</a:t>
            </a:r>
          </a:p>
          <a:p>
            <a:pPr lvl="1"/>
            <a:r>
              <a:rPr lang="en-US" dirty="0"/>
              <a:t>Use aggressiveness=0 (no merge if it cause additional misses)</a:t>
            </a:r>
          </a:p>
          <a:p>
            <a:r>
              <a:rPr lang="en-US" dirty="0"/>
              <a:t>Enhanced components in journal version:</a:t>
            </a:r>
          </a:p>
          <a:p>
            <a:pPr lvl="1"/>
            <a:r>
              <a:rPr lang="en-US" dirty="0"/>
              <a:t>Merged Task Position Finder</a:t>
            </a:r>
          </a:p>
          <a:p>
            <a:pPr lvl="1"/>
            <a:r>
              <a:rPr lang="en-US" dirty="0"/>
              <a:t>Scalable merge aggressiveness factor</a:t>
            </a:r>
          </a:p>
          <a:p>
            <a:pPr lvl="2"/>
            <a:r>
              <a:rPr lang="en-US" dirty="0"/>
              <a:t>Scale between aggregate tasks more aggressively to save more overall computing power, or be conservative and do not cause deadline violation to involved tasks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D7794-085B-46E8-85F0-19FDD7F0B0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505200" y="6065838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7D2751F7-D677-4CE9-B35A-C3CCA0CC8D94}" type="slidenum">
              <a:rPr lang="en-US" smtClean="0"/>
              <a:pPr defTabSz="914400"/>
              <a:t>189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60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>
            <a:off x="3217709" y="1234129"/>
            <a:ext cx="0" cy="405598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53998" y="1177758"/>
            <a:ext cx="170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Video Codecs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28926" y="1177758"/>
            <a:ext cx="151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Client</a:t>
            </a:r>
            <a:r>
              <a:rPr lang="zh-CN" altLang="en-US" b="1" dirty="0"/>
              <a:t> </a:t>
            </a:r>
            <a:r>
              <a:rPr lang="en-US" altLang="zh-CN" b="1" dirty="0"/>
              <a:t>Devices</a:t>
            </a:r>
            <a:endParaRPr lang="en-US" b="1" dirty="0"/>
          </a:p>
        </p:txBody>
      </p:sp>
      <p:pic>
        <p:nvPicPr>
          <p:cNvPr id="26" name="Picture 25" descr="MiniDeskT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33" y="2908515"/>
            <a:ext cx="1996511" cy="1123037"/>
          </a:xfrm>
          <a:prstGeom prst="rect">
            <a:avLst/>
          </a:prstGeom>
        </p:spPr>
      </p:pic>
      <p:pic>
        <p:nvPicPr>
          <p:cNvPr id="27" name="Picture 26" descr="Mini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37" y="4442305"/>
            <a:ext cx="1109959" cy="665975"/>
          </a:xfrm>
          <a:prstGeom prst="rect">
            <a:avLst/>
          </a:prstGeom>
        </p:spPr>
      </p:pic>
      <p:pic>
        <p:nvPicPr>
          <p:cNvPr id="29" name="Picture 28" descr="MiniPadMini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03" y="4031552"/>
            <a:ext cx="680825" cy="875347"/>
          </a:xfrm>
          <a:prstGeom prst="rect">
            <a:avLst/>
          </a:prstGeom>
        </p:spPr>
      </p:pic>
      <p:pic>
        <p:nvPicPr>
          <p:cNvPr id="30" name="Picture 29" descr="i5Gtempla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16238" y="3393298"/>
            <a:ext cx="852119" cy="550562"/>
          </a:xfrm>
          <a:prstGeom prst="rect">
            <a:avLst/>
          </a:prstGeom>
        </p:spPr>
      </p:pic>
      <p:pic>
        <p:nvPicPr>
          <p:cNvPr id="31" name="Picture 30" descr="35004016_OV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37" y="1852970"/>
            <a:ext cx="1708952" cy="9610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6282" y="2578359"/>
            <a:ext cx="884951" cy="66031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4126" y="1663696"/>
            <a:ext cx="852941" cy="8529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155" y="2908515"/>
            <a:ext cx="938361" cy="6582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8889" y="3926385"/>
            <a:ext cx="1132344" cy="51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525" y="4497335"/>
            <a:ext cx="1109364" cy="5304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154" y="1834921"/>
            <a:ext cx="1288136" cy="74343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1183" y="2529170"/>
            <a:ext cx="863729" cy="6650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2897" y="4110125"/>
            <a:ext cx="1663119" cy="93550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3006" y="3194242"/>
            <a:ext cx="999284" cy="999284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>
            <a:off x="5948207" y="1234129"/>
            <a:ext cx="0" cy="405598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52290" y="5642927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443001" y="1177758"/>
            <a:ext cx="2114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Network Bandwidth</a:t>
            </a:r>
          </a:p>
        </p:txBody>
      </p:sp>
    </p:spTree>
    <p:extLst>
      <p:ext uri="{BB962C8B-B14F-4D97-AF65-F5344CB8AC3E}">
        <p14:creationId xmlns:p14="http://schemas.microsoft.com/office/powerpoint/2010/main" val="114979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52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9679-B7D3-4F13-A722-6899A130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ICSOC18</a:t>
            </a:r>
            <a:br>
              <a:rPr lang="en-US" dirty="0"/>
            </a:br>
            <a:r>
              <a:rPr lang="en-US" dirty="0"/>
              <a:t>Merge Appropriateness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3D8E6-E11E-4A0D-812E-7C600A6CB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Procedure:</a:t>
            </a:r>
          </a:p>
          <a:p>
            <a:pPr lvl="1"/>
            <a:r>
              <a:rPr lang="en-US" dirty="0"/>
              <a:t>Two scenarios will be checked:</a:t>
            </a:r>
          </a:p>
          <a:p>
            <a:pPr lvl="2"/>
            <a:r>
              <a:rPr lang="en-US" dirty="0"/>
              <a:t>candidate tasks are merged</a:t>
            </a:r>
          </a:p>
          <a:p>
            <a:pPr lvl="2"/>
            <a:r>
              <a:rPr lang="en-US" dirty="0"/>
              <a:t>another where candidate tasks stay separated (i.e. not aggregated).</a:t>
            </a:r>
          </a:p>
          <a:p>
            <a:pPr lvl="1"/>
            <a:r>
              <a:rPr lang="en-US" dirty="0"/>
              <a:t>Estimate completion time of each task </a:t>
            </a:r>
          </a:p>
          <a:p>
            <a:pPr lvl="2"/>
            <a:r>
              <a:rPr lang="en-US" dirty="0"/>
              <a:t>Merging imposes additional deadline misses over non-merged scenario. </a:t>
            </a:r>
          </a:p>
          <a:p>
            <a:pPr lvl="3"/>
            <a:r>
              <a:rPr lang="en-US" dirty="0"/>
              <a:t>DO NOT MERGE</a:t>
            </a:r>
          </a:p>
          <a:p>
            <a:pPr lvl="2"/>
            <a:r>
              <a:rPr lang="en-US" dirty="0"/>
              <a:t>Merging does not cause additional deadline misses.</a:t>
            </a:r>
          </a:p>
          <a:p>
            <a:pPr lvl="3"/>
            <a:r>
              <a:rPr lang="en-US" dirty="0"/>
              <a:t>MERGE</a:t>
            </a:r>
          </a:p>
        </p:txBody>
      </p:sp>
    </p:spTree>
    <p:extLst>
      <p:ext uri="{BB962C8B-B14F-4D97-AF65-F5344CB8AC3E}">
        <p14:creationId xmlns:p14="http://schemas.microsoft.com/office/powerpoint/2010/main" val="125496222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085" y="26660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GOP-based Threshold algorithm (</a:t>
            </a:r>
            <a:r>
              <a:rPr lang="en-US" dirty="0" err="1"/>
              <a:t>GBTh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939996"/>
            <a:ext cx="3147590" cy="3950181"/>
          </a:xfrm>
        </p:spPr>
      </p:pic>
      <p:sp>
        <p:nvSpPr>
          <p:cNvPr id="5" name="Rounded Rectangle 4"/>
          <p:cNvSpPr/>
          <p:nvPr/>
        </p:nvSpPr>
        <p:spPr>
          <a:xfrm>
            <a:off x="1093808" y="2280936"/>
            <a:ext cx="2326511" cy="894145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 flipV="1">
            <a:off x="3420319" y="2723668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40843" y="2103314"/>
            <a:ext cx="13108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GOP information in each video and cloud price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98653" y="3430987"/>
            <a:ext cx="2760562" cy="1523702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559216" y="4033913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53979" y="3904682"/>
            <a:ext cx="296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Calculate the threshold point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98652" y="5496074"/>
            <a:ext cx="1736204" cy="323182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534857" y="5657665"/>
            <a:ext cx="124138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76241" y="5519165"/>
            <a:ext cx="4326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Store GOPs before threshold and transcode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on demand GOPs after it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372" y="1683246"/>
            <a:ext cx="3181591" cy="184564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2" grpId="0"/>
      <p:bldP spid="13" grpId="0" animBg="1"/>
      <p:bldP spid="16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754" y="33319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Video-based hotness algorithm (VBH)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6" y="1799601"/>
            <a:ext cx="3844229" cy="387728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85126" y="3556541"/>
            <a:ext cx="3064398" cy="1566594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149523" y="4220639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42544" y="4066948"/>
            <a:ext cx="264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Calculate hotness of video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08443" y="5382045"/>
            <a:ext cx="3064398" cy="262567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072842" y="5451349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93366" y="5312849"/>
            <a:ext cx="386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Pre-transcode the hot part of the video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192</a:t>
            </a:fld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093808" y="2218135"/>
            <a:ext cx="2326511" cy="1010192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420319" y="2723668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40843" y="1956169"/>
            <a:ext cx="1310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GOP information in each video and cloud price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187" y="2058544"/>
            <a:ext cx="2821781" cy="146446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974346" y="3556541"/>
            <a:ext cx="4201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394450" y="3522976"/>
            <a:ext cx="2240957" cy="335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64250" y="3538700"/>
            <a:ext cx="330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Hi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638800" y="3308350"/>
            <a:ext cx="48895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83341" y="3169850"/>
            <a:ext cx="7729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Hot part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6388100" y="3225561"/>
            <a:ext cx="6350" cy="23793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023100" y="3391872"/>
            <a:ext cx="6350" cy="34637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729617" y="3690615"/>
            <a:ext cx="8322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</a:rPr>
              <a:t>Cold part</a:t>
            </a:r>
          </a:p>
        </p:txBody>
      </p:sp>
    </p:spTree>
    <p:extLst>
      <p:ext uri="{BB962C8B-B14F-4D97-AF65-F5344CB8AC3E}">
        <p14:creationId xmlns:p14="http://schemas.microsoft.com/office/powerpoint/2010/main" val="414662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4" grpId="0" animBg="1"/>
      <p:bldP spid="16" grpId="0"/>
      <p:bldP spid="11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University of Louisiana Lafayette</a:t>
            </a:r>
          </a:p>
        </p:txBody>
      </p:sp>
      <p:pic>
        <p:nvPicPr>
          <p:cNvPr id="5" name="Content Placeholder 4" descr="Louisiana_in_United_State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00200"/>
            <a:ext cx="8269200" cy="51183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Lafayette_Louisiana-Ullaf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361" y="1836775"/>
            <a:ext cx="6221672" cy="4181780"/>
          </a:xfrm>
          <a:prstGeom prst="rect">
            <a:avLst/>
          </a:prstGeom>
        </p:spPr>
      </p:pic>
      <p:pic>
        <p:nvPicPr>
          <p:cNvPr id="8" name="Picture 7" descr="Cajun_field_gameda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510" y="1600200"/>
            <a:ext cx="6589011" cy="4939467"/>
          </a:xfrm>
          <a:prstGeom prst="rect">
            <a:avLst/>
          </a:prstGeom>
        </p:spPr>
      </p:pic>
      <p:pic>
        <p:nvPicPr>
          <p:cNvPr id="7" name="Picture 6" descr="cacsnewbld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51" y="1836775"/>
            <a:ext cx="7812149" cy="455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1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504" y="283779"/>
            <a:ext cx="8481331" cy="945931"/>
          </a:xfrm>
        </p:spPr>
        <p:txBody>
          <a:bodyPr>
            <a:noAutofit/>
          </a:bodyPr>
          <a:lstStyle/>
          <a:p>
            <a:r>
              <a:rPr lang="en-US" dirty="0"/>
              <a:t>How Video Streaming Works?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3229" y="5617405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 descr="streaming_fl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2" y="2394904"/>
            <a:ext cx="8598779" cy="2204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3512" y="4765534"/>
            <a:ext cx="2061723" cy="305372"/>
          </a:xfrm>
          <a:prstGeom prst="rect">
            <a:avLst/>
          </a:prstGeom>
          <a:solidFill>
            <a:schemeClr val="lt1">
              <a:alpha val="0"/>
            </a:schemeClr>
          </a:solidFill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361807" y="4759879"/>
            <a:ext cx="1744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 codecs * 5 bit rate= 10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67678" y="4599264"/>
            <a:ext cx="0" cy="1606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51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365" y="3102501"/>
            <a:ext cx="6981149" cy="506111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D5257C"/>
                </a:solidFill>
              </a:rPr>
              <a:t>Video transcoding is computationally complex and time-consuming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52290" y="5624513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81138" y="2221760"/>
            <a:ext cx="1897777" cy="91975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Former Video Decoder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823850" y="2210347"/>
            <a:ext cx="1897777" cy="91975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New Video Encoder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072921" y="2572141"/>
            <a:ext cx="686120" cy="218989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ight Arrow 10"/>
          <p:cNvSpPr/>
          <p:nvPr/>
        </p:nvSpPr>
        <p:spPr>
          <a:xfrm>
            <a:off x="1310938" y="2560728"/>
            <a:ext cx="686120" cy="218989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Arrow 11"/>
          <p:cNvSpPr/>
          <p:nvPr/>
        </p:nvSpPr>
        <p:spPr>
          <a:xfrm>
            <a:off x="6933302" y="2576946"/>
            <a:ext cx="686120" cy="218989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44165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"/>
          <p:cNvSpPr txBox="1">
            <a:spLocks/>
          </p:cNvSpPr>
          <p:nvPr/>
        </p:nvSpPr>
        <p:spPr>
          <a:xfrm>
            <a:off x="7456138" y="6390644"/>
            <a:ext cx="1386752" cy="134053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8934535-3569-3943-AAC3-BE6AAE3B0EEA}" type="slidenum">
              <a:rPr lang="en-US" sz="1050"/>
              <a:pPr/>
              <a:t>21</a:t>
            </a:fld>
            <a:endParaRPr lang="en-US" sz="105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r="53266"/>
          <a:stretch/>
        </p:blipFill>
        <p:spPr>
          <a:xfrm>
            <a:off x="1245674" y="3618967"/>
            <a:ext cx="2548168" cy="23391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51" y="3618967"/>
            <a:ext cx="2714547" cy="26527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58940" y="4222296"/>
            <a:ext cx="30163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Wingdings" charset="2"/>
              <a:buChar char="§"/>
            </a:pPr>
            <a:r>
              <a:rPr lang="en-US" sz="2100" dirty="0"/>
              <a:t> It takes </a:t>
            </a:r>
            <a:r>
              <a:rPr lang="en-US" b="1" dirty="0"/>
              <a:t>days</a:t>
            </a:r>
            <a:r>
              <a:rPr lang="en-US" dirty="0"/>
              <a:t> to transcode</a:t>
            </a:r>
          </a:p>
          <a:p>
            <a:endParaRPr lang="en-US" dirty="0"/>
          </a:p>
          <a:p>
            <a:pPr marL="257175" indent="-257175">
              <a:buFont typeface="Wingdings" charset="2"/>
              <a:buChar char="§"/>
            </a:pPr>
            <a:endParaRPr lang="en-US" dirty="0"/>
          </a:p>
          <a:p>
            <a:pPr marL="214313" indent="-214313">
              <a:buFont typeface="Arial"/>
              <a:buChar char="•"/>
            </a:pPr>
            <a:endParaRPr lang="en-US" sz="1350" dirty="0"/>
          </a:p>
          <a:p>
            <a:endParaRPr lang="en-US" sz="1350" dirty="0"/>
          </a:p>
        </p:txBody>
      </p:sp>
      <p:sp>
        <p:nvSpPr>
          <p:cNvPr id="17" name="TextBox 16"/>
          <p:cNvSpPr txBox="1"/>
          <p:nvPr/>
        </p:nvSpPr>
        <p:spPr>
          <a:xfrm>
            <a:off x="4658940" y="4222296"/>
            <a:ext cx="3100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Wingdings" charset="2"/>
              <a:buChar char="§"/>
            </a:pPr>
            <a:r>
              <a:rPr lang="en-US" sz="2100" dirty="0"/>
              <a:t> </a:t>
            </a:r>
            <a:r>
              <a:rPr lang="en-US" dirty="0"/>
              <a:t>It only takes </a:t>
            </a:r>
            <a:r>
              <a:rPr lang="en-US" b="1" dirty="0"/>
              <a:t>hours/minutes</a:t>
            </a:r>
          </a:p>
          <a:p>
            <a:pPr marL="257175" indent="-257175">
              <a:buFont typeface="Wingdings" charset="2"/>
              <a:buChar char="§"/>
            </a:pPr>
            <a:endParaRPr lang="en-US" dirty="0"/>
          </a:p>
          <a:p>
            <a:pPr marL="214313" indent="-214313">
              <a:buFont typeface="Arial"/>
              <a:buChar char="•"/>
            </a:pPr>
            <a:endParaRPr lang="en-US" sz="1350" dirty="0"/>
          </a:p>
          <a:p>
            <a:endParaRPr lang="en-US" sz="135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0200EF1-48D3-458B-A639-2DA67C158810}"/>
              </a:ext>
            </a:extLst>
          </p:cNvPr>
          <p:cNvSpPr txBox="1">
            <a:spLocks/>
          </p:cNvSpPr>
          <p:nvPr/>
        </p:nvSpPr>
        <p:spPr>
          <a:xfrm>
            <a:off x="0" y="283779"/>
            <a:ext cx="9144000" cy="1054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4000" dirty="0"/>
              <a:t>What Does Video Transcoding Involve?</a:t>
            </a:r>
          </a:p>
        </p:txBody>
      </p:sp>
    </p:spTree>
    <p:extLst>
      <p:ext uri="{BB962C8B-B14F-4D97-AF65-F5344CB8AC3E}">
        <p14:creationId xmlns:p14="http://schemas.microsoft.com/office/powerpoint/2010/main" val="91665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6" grpId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22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Why to </a:t>
            </a:r>
            <a:r>
              <a:rPr lang="en-US" sz="3000" dirty="0" err="1"/>
              <a:t>transmux</a:t>
            </a:r>
            <a:r>
              <a:rPr lang="en-US" sz="3000" dirty="0"/>
              <a:t> a video?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574263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 defTabSz="685800">
              <a:buSzPct val="25000"/>
            </a:pPr>
            <a:fld id="{00000000-1234-1234-1234-123412341234}" type="slidenum">
              <a:rPr lang="en-US" sz="825" kern="0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 algn="r" defTabSz="685800">
                <a:buSzPct val="25000"/>
              </a:pPr>
              <a:t>23</a:t>
            </a:fld>
            <a:endParaRPr lang="en-US" sz="825" kern="0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30822" y="2953087"/>
            <a:ext cx="3541935" cy="2604107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871" y="4621986"/>
            <a:ext cx="1365041" cy="9221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62643" y="4161421"/>
            <a:ext cx="1800284" cy="139523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2642" y="4264140"/>
            <a:ext cx="18501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Encoded Video (e.g. H.264)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4444" y="3683911"/>
            <a:ext cx="30403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Container Format (e.g. .mp4, .</a:t>
            </a:r>
            <a:r>
              <a:rPr lang="en-US" sz="135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ts</a:t>
            </a:r>
            <a:r>
              <a:rPr lang="en-US"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65611" y="3581524"/>
            <a:ext cx="2599015" cy="1962623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45776" y="3153785"/>
            <a:ext cx="29306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Internet Packet (e.g. TCP, UDP)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272758" y="4912228"/>
            <a:ext cx="91252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47608" y="4729863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Compressed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37099" y="3715325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Supported by players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62927" y="3922091"/>
            <a:ext cx="92235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272758" y="3278325"/>
            <a:ext cx="91252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084546" y="3090723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Transmitted through Internet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251" y="961620"/>
            <a:ext cx="4098809" cy="178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animBg="1"/>
      <p:bldP spid="12" grpId="0"/>
      <p:bldP spid="9" grpId="0"/>
      <p:bldP spid="21" grpId="0" animBg="1"/>
      <p:bldP spid="23" grpId="0"/>
      <p:bldP spid="26" grpId="0"/>
      <p:bldP spid="30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24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7372706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The evolution of streaming protocols…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964334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25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13" y="1071306"/>
            <a:ext cx="3986987" cy="2113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0" y="3429000"/>
            <a:ext cx="3941752" cy="222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11432" y="1579930"/>
            <a:ext cx="4438505" cy="784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200" dirty="0"/>
              <a:t>Progressive Download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0" y="4174668"/>
            <a:ext cx="3459185" cy="674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200" dirty="0"/>
              <a:t>Streaming </a:t>
            </a:r>
          </a:p>
        </p:txBody>
      </p:sp>
    </p:spTree>
    <p:extLst>
      <p:ext uri="{BB962C8B-B14F-4D97-AF65-F5344CB8AC3E}">
        <p14:creationId xmlns:p14="http://schemas.microsoft.com/office/powerpoint/2010/main" val="272881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26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73" y="1872476"/>
            <a:ext cx="8401643" cy="375203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21020" y="324637"/>
            <a:ext cx="9144000" cy="11257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4400" dirty="0">
                <a:solidFill>
                  <a:schemeClr val="bg1"/>
                </a:solidFill>
              </a:rPr>
              <a:t>Adaptive Bitrate Streaming Concept</a:t>
            </a:r>
          </a:p>
        </p:txBody>
      </p:sp>
    </p:spTree>
    <p:extLst>
      <p:ext uri="{BB962C8B-B14F-4D97-AF65-F5344CB8AC3E}">
        <p14:creationId xmlns:p14="http://schemas.microsoft.com/office/powerpoint/2010/main" val="1215189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0A9F02-E65E-41AF-8167-2CDBFFA7C6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27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C3EB2-8B24-47F8-948A-925E8B293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9" y="1827576"/>
            <a:ext cx="4143207" cy="2353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477112-0E78-4434-ADFE-F8F435F0BA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4861" y="1763925"/>
            <a:ext cx="1201811" cy="1201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1F1F19-8858-4B7A-9933-DF71FC3C6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988" y="3397987"/>
            <a:ext cx="2097638" cy="448877"/>
          </a:xfrm>
          <a:prstGeom prst="rect">
            <a:avLst/>
          </a:prstGeom>
        </p:spPr>
      </p:pic>
      <p:pic>
        <p:nvPicPr>
          <p:cNvPr id="6" name="Picture 5" descr="Screen Shot 2017-11-01 at 11.12.13 PM.png">
            <a:extLst>
              <a:ext uri="{FF2B5EF4-FFF2-40B4-BE49-F238E27FC236}">
                <a16:creationId xmlns:a16="http://schemas.microsoft.com/office/drawing/2014/main" id="{C03BAD7D-4373-4298-8650-70F8555ED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5524"/>
            <a:ext cx="9144000" cy="17493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13F5381-FAEA-469B-8745-6BD8BA5952BB}"/>
              </a:ext>
            </a:extLst>
          </p:cNvPr>
          <p:cNvSpPr txBox="1">
            <a:spLocks/>
          </p:cNvSpPr>
          <p:nvPr/>
        </p:nvSpPr>
        <p:spPr>
          <a:xfrm>
            <a:off x="0" y="324637"/>
            <a:ext cx="9028386" cy="99062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</a:rPr>
              <a:t>Adaptive Bitrate Streaming Protocols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2DFE0A-8C01-49CC-8505-9983D3086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421" y="1583588"/>
            <a:ext cx="1562483" cy="1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28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How to protect video streams?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532404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01 at 11.40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3" y="5486360"/>
            <a:ext cx="8176713" cy="131288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3974392" y="6592824"/>
            <a:ext cx="2057400" cy="265176"/>
          </a:xfrm>
        </p:spPr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29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6234"/>
          <a:stretch/>
        </p:blipFill>
        <p:spPr>
          <a:xfrm>
            <a:off x="1904214" y="-25754"/>
            <a:ext cx="4426107" cy="5668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4367" y="3856774"/>
            <a:ext cx="1201811" cy="1201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367" y="985992"/>
            <a:ext cx="1562483" cy="1562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2073" y="2980123"/>
            <a:ext cx="2097638" cy="44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21157-6CAE-4EA3-9E81-B408637C3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187EB-CF23-4A4E-8ADA-39430E0D0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11" r="23556" b="7311"/>
          <a:stretch/>
        </p:blipFill>
        <p:spPr>
          <a:xfrm>
            <a:off x="1046480" y="0"/>
            <a:ext cx="6827520" cy="6674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EC7F6D-1369-4B77-B07C-40CFBE70CCBC}"/>
              </a:ext>
            </a:extLst>
          </p:cNvPr>
          <p:cNvSpPr txBox="1"/>
          <p:nvPr/>
        </p:nvSpPr>
        <p:spPr>
          <a:xfrm>
            <a:off x="2336800" y="1696720"/>
            <a:ext cx="3741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http://hpcclab.org</a:t>
            </a:r>
          </a:p>
        </p:txBody>
      </p:sp>
    </p:spTree>
    <p:extLst>
      <p:ext uri="{BB962C8B-B14F-4D97-AF65-F5344CB8AC3E}">
        <p14:creationId xmlns:p14="http://schemas.microsoft.com/office/powerpoint/2010/main" val="139780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311" y="640242"/>
            <a:ext cx="8248929" cy="127014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Video Streaming Work?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3229" y="5617405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 descr="streaming_fl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2" y="2234290"/>
            <a:ext cx="8598779" cy="2204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67106" y="5014902"/>
            <a:ext cx="2335749" cy="602503"/>
          </a:xfrm>
          <a:prstGeom prst="rect">
            <a:avLst/>
          </a:prstGeom>
          <a:solidFill>
            <a:schemeClr val="lt1">
              <a:alpha val="0"/>
            </a:schemeClr>
          </a:solidFill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361807" y="4599265"/>
            <a:ext cx="1744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 codecs * 5 bit rate= 10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8181" y="5141860"/>
            <a:ext cx="2335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10 * 3 protocols * 3 DRM = 90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67678" y="4438650"/>
            <a:ext cx="0" cy="1606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49422" y="4437241"/>
            <a:ext cx="819" cy="5776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431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31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499" y="2697863"/>
            <a:ext cx="8742839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Why Content Delivery Network (CDN)?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519494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3723755" y="6465211"/>
            <a:ext cx="2057400" cy="265176"/>
          </a:xfrm>
        </p:spPr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32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3" y="4030154"/>
            <a:ext cx="4863121" cy="2567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31" y="844499"/>
            <a:ext cx="4863121" cy="28564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2144" y="1218631"/>
            <a:ext cx="2292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Customers in the 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32973" y="3833764"/>
            <a:ext cx="2034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Customers in Asia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913" y="1618741"/>
            <a:ext cx="3028950" cy="151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841" y="4178236"/>
            <a:ext cx="1594578" cy="1995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898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3541199" y="6379115"/>
            <a:ext cx="2057400" cy="265176"/>
          </a:xfrm>
        </p:spPr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33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2" y="859612"/>
            <a:ext cx="9148202" cy="51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93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2" descr="ap_9868902523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119254"/>
            <a:ext cx="3920161" cy="220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351" y="2326794"/>
            <a:ext cx="3805548" cy="234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227" y="4605315"/>
            <a:ext cx="4004773" cy="225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Bent-Up Arrow 9"/>
          <p:cNvSpPr/>
          <p:nvPr/>
        </p:nvSpPr>
        <p:spPr>
          <a:xfrm rot="5400000">
            <a:off x="1376559" y="2553997"/>
            <a:ext cx="1001372" cy="546967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-Up Arrow 10"/>
          <p:cNvSpPr/>
          <p:nvPr/>
        </p:nvSpPr>
        <p:spPr>
          <a:xfrm rot="5400000">
            <a:off x="4365058" y="5024073"/>
            <a:ext cx="1001372" cy="546967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nt-Up Arrow 11"/>
          <p:cNvSpPr/>
          <p:nvPr/>
        </p:nvSpPr>
        <p:spPr>
          <a:xfrm rot="16200000">
            <a:off x="5954357" y="3729168"/>
            <a:ext cx="1001372" cy="546967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-Up Arrow 12"/>
          <p:cNvSpPr/>
          <p:nvPr/>
        </p:nvSpPr>
        <p:spPr>
          <a:xfrm rot="16200000">
            <a:off x="3818090" y="1552624"/>
            <a:ext cx="1001372" cy="546967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00" y="0"/>
            <a:ext cx="3919292" cy="230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26000" y="232769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 </a:t>
            </a:r>
            <a:r>
              <a:rPr lang="en-US" altLang="zh-CN" dirty="0" err="1"/>
              <a:t>Reqest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59885" y="4630905"/>
            <a:ext cx="3232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Content Delivery Network (CDN)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1117" y="6356350"/>
            <a:ext cx="144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Netflix Server</a:t>
            </a:r>
          </a:p>
        </p:txBody>
      </p:sp>
    </p:spTree>
    <p:extLst>
      <p:ext uri="{BB962C8B-B14F-4D97-AF65-F5344CB8AC3E}">
        <p14:creationId xmlns:p14="http://schemas.microsoft.com/office/powerpoint/2010/main" val="164723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92" y="469785"/>
            <a:ext cx="8293730" cy="551038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Video Streaming Work?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3229" y="5617405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 descr="streaming_fl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2" y="2234290"/>
            <a:ext cx="8598779" cy="2204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22707" y="5397633"/>
            <a:ext cx="2232965" cy="439544"/>
          </a:xfrm>
          <a:prstGeom prst="rect">
            <a:avLst/>
          </a:prstGeom>
          <a:solidFill>
            <a:schemeClr val="lt1">
              <a:alpha val="0"/>
            </a:schemeClr>
          </a:solidFill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361807" y="4599265"/>
            <a:ext cx="1744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 codecs * 5 bit rate= 10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0742" y="5014903"/>
            <a:ext cx="2335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10 * 3 protocols * 3 DRM = 90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94891" y="5486014"/>
            <a:ext cx="2203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90 * 3 regional CDN = 270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67678" y="4438650"/>
            <a:ext cx="0" cy="1606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523682" y="4437241"/>
            <a:ext cx="819" cy="5776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90582" y="4438650"/>
            <a:ext cx="819" cy="10473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444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3631440" y="6494327"/>
            <a:ext cx="2057400" cy="265176"/>
          </a:xfrm>
        </p:spPr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36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07" y="1562963"/>
            <a:ext cx="3379368" cy="88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67" y="3057123"/>
            <a:ext cx="3488739" cy="1962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140" y="2290790"/>
            <a:ext cx="4327274" cy="216723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8792" y="469785"/>
            <a:ext cx="8293730" cy="551038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>
              <a:buSzPct val="25000"/>
            </a:pPr>
            <a:r>
              <a:rPr lang="en-US" dirty="0"/>
              <a:t>What is P2P Streaming?</a:t>
            </a:r>
          </a:p>
        </p:txBody>
      </p:sp>
    </p:spTree>
    <p:extLst>
      <p:ext uri="{BB962C8B-B14F-4D97-AF65-F5344CB8AC3E}">
        <p14:creationId xmlns:p14="http://schemas.microsoft.com/office/powerpoint/2010/main" val="423603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2177143" y="2150706"/>
            <a:ext cx="3086021" cy="348810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3927068" y="6387053"/>
            <a:ext cx="2057400" cy="265176"/>
          </a:xfrm>
        </p:spPr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900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37</a:t>
            </a:fld>
            <a:endParaRPr lang="en-US" sz="900" dirty="0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601" y="2332047"/>
            <a:ext cx="457200" cy="542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83183" y="2880793"/>
            <a:ext cx="1426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Web Servers</a:t>
            </a:r>
          </a:p>
        </p:txBody>
      </p:sp>
      <p:pic>
        <p:nvPicPr>
          <p:cNvPr id="5" name="Picture 4" descr="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601" y="3774018"/>
            <a:ext cx="548640" cy="548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25040" y="4372877"/>
            <a:ext cx="11592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latin typeface="Helvetica Neue"/>
                <a:cs typeface="Helvetica Neue"/>
              </a:rPr>
              <a:t>Repository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26240" y="4465210"/>
            <a:ext cx="6300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CDN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227429" y="2618380"/>
            <a:ext cx="15802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27429" y="2732680"/>
            <a:ext cx="163496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60884" y="2290076"/>
            <a:ext cx="1757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1. Request a video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113" y="3779733"/>
            <a:ext cx="457200" cy="5429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04506" y="4322658"/>
            <a:ext cx="1622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Video Encoding/Transcoding/</a:t>
            </a:r>
            <a:r>
              <a:rPr lang="en-US" sz="1600" dirty="0" err="1">
                <a:latin typeface="Arial"/>
                <a:cs typeface="Arial"/>
              </a:rPr>
              <a:t>Transmuxing</a:t>
            </a:r>
            <a:r>
              <a:rPr lang="en-US" sz="1600" dirty="0">
                <a:latin typeface="Arial"/>
                <a:cs typeface="Arial"/>
              </a:rPr>
              <a:t> Servers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896" y="4809589"/>
            <a:ext cx="19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 Video Contents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96579" y="4052249"/>
            <a:ext cx="615659" cy="48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557436" y="4057095"/>
            <a:ext cx="607245" cy="79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437988" y="3096988"/>
            <a:ext cx="0" cy="6689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288231" y="4052319"/>
            <a:ext cx="1665974" cy="12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365867" y="3105115"/>
            <a:ext cx="0" cy="5871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246984" y="3105117"/>
            <a:ext cx="1" cy="6008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96327" y="3143943"/>
            <a:ext cx="2299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3. Request copy</a:t>
            </a:r>
          </a:p>
          <a:p>
            <a:r>
              <a:rPr lang="en-US" sz="1600" dirty="0">
                <a:solidFill>
                  <a:srgbClr val="FF0000"/>
                </a:solidFill>
              </a:rPr>
              <a:t>video to CDN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88230" y="2793933"/>
            <a:ext cx="2372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2. Response to Check CDN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28072" y="3322058"/>
            <a:ext cx="1741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4. Download video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50" y="3624938"/>
            <a:ext cx="1677848" cy="12583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552" y="1965858"/>
            <a:ext cx="548640" cy="358140"/>
          </a:xfrm>
          <a:prstGeom prst="rect">
            <a:avLst/>
          </a:prstGeom>
        </p:spPr>
      </p:pic>
      <p:pic>
        <p:nvPicPr>
          <p:cNvPr id="40" name="Shape 301" descr="devices-2015.jpg"/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703241" y="1965858"/>
            <a:ext cx="2231817" cy="907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4205" y="3747328"/>
            <a:ext cx="1215043" cy="57533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309233" y="1633339"/>
            <a:ext cx="117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Viewers</a:t>
            </a:r>
          </a:p>
        </p:txBody>
      </p:sp>
      <p:sp>
        <p:nvSpPr>
          <p:cNvPr id="29" name="Shape 279"/>
          <p:cNvSpPr txBox="1">
            <a:spLocks/>
          </p:cNvSpPr>
          <p:nvPr/>
        </p:nvSpPr>
        <p:spPr>
          <a:xfrm>
            <a:off x="543019" y="359676"/>
            <a:ext cx="7731870" cy="1075679"/>
          </a:xfrm>
          <a:prstGeom prst="rect">
            <a:avLst/>
          </a:prstGeom>
        </p:spPr>
        <p:txBody>
          <a:bodyPr>
            <a:normAutofit fontScale="90000"/>
          </a:bodyPr>
          <a:lstStyle>
            <a:defPPr>
              <a:defRPr lang="en-US"/>
            </a:defPPr>
            <a:lvl1pPr defTabSz="914400">
              <a:spcBef>
                <a:spcPct val="0"/>
              </a:spcBef>
              <a:buSzPct val="25000"/>
              <a:buNone/>
              <a:defRPr sz="4400" b="0" i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/>
              <a:t>So What is Inside the Black Box?</a:t>
            </a:r>
          </a:p>
        </p:txBody>
      </p:sp>
    </p:spTree>
    <p:extLst>
      <p:ext uri="{BB962C8B-B14F-4D97-AF65-F5344CB8AC3E}">
        <p14:creationId xmlns:p14="http://schemas.microsoft.com/office/powerpoint/2010/main" val="375403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" grpId="0"/>
      <p:bldP spid="6" grpId="0"/>
      <p:bldP spid="8" grpId="0"/>
      <p:bldP spid="13" grpId="0"/>
      <p:bldP spid="15" grpId="0"/>
      <p:bldP spid="24" grpId="0"/>
      <p:bldP spid="25" grpId="0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38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688" y="2534242"/>
            <a:ext cx="7734602" cy="1075679"/>
          </a:xfrm>
        </p:spPr>
        <p:txBody>
          <a:bodyPr>
            <a:normAutofit fontScale="85000" lnSpcReduction="20000"/>
          </a:bodyPr>
          <a:lstStyle/>
          <a:p>
            <a:r>
              <a:rPr lang="en-US" sz="3000" dirty="0"/>
              <a:t>Congratulations! 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You have passed video streaming 101…</a:t>
            </a:r>
          </a:p>
        </p:txBody>
      </p:sp>
    </p:spTree>
    <p:extLst>
      <p:ext uri="{BB962C8B-B14F-4D97-AF65-F5344CB8AC3E}">
        <p14:creationId xmlns:p14="http://schemas.microsoft.com/office/powerpoint/2010/main" val="4032314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3378313" y="6280938"/>
            <a:ext cx="2057400" cy="365125"/>
          </a:xfrm>
        </p:spPr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39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</a:t>
            </a:r>
            <a:r>
              <a:rPr lang="en-US" dirty="0">
                <a:solidFill>
                  <a:srgbClr val="FF0000"/>
                </a:solidFill>
              </a:rPr>
              <a:t>Interactive</a:t>
            </a:r>
            <a:r>
              <a:rPr lang="en-US" dirty="0"/>
              <a:t> Cloud-based Video Streaming?</a:t>
            </a:r>
          </a:p>
        </p:txBody>
      </p:sp>
    </p:spTree>
    <p:extLst>
      <p:ext uri="{BB962C8B-B14F-4D97-AF65-F5344CB8AC3E}">
        <p14:creationId xmlns:p14="http://schemas.microsoft.com/office/powerpoint/2010/main" val="2921276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2CF3D-EE8D-4575-827B-5AA13E2DD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B9E39-20C6-4BD7-8A60-FA9B61BF6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valuable team members</a:t>
            </a:r>
          </a:p>
          <a:p>
            <a:pPr lvl="1"/>
            <a:r>
              <a:rPr lang="en-US" dirty="0"/>
              <a:t>Dr. Mohsen Amini Salehi</a:t>
            </a:r>
          </a:p>
          <a:p>
            <a:pPr lvl="1"/>
            <a:r>
              <a:rPr lang="en-US" dirty="0"/>
              <a:t>Dr. </a:t>
            </a:r>
            <a:r>
              <a:rPr lang="en-US" dirty="0" err="1"/>
              <a:t>Xiangbo</a:t>
            </a:r>
            <a:r>
              <a:rPr lang="en-US" dirty="0"/>
              <a:t> Li</a:t>
            </a:r>
          </a:p>
          <a:p>
            <a:pPr lvl="1"/>
            <a:r>
              <a:rPr lang="en-US" dirty="0"/>
              <a:t>Dr. Mahmoud </a:t>
            </a:r>
            <a:r>
              <a:rPr lang="en-US" dirty="0" err="1"/>
              <a:t>Darwich</a:t>
            </a:r>
            <a:endParaRPr lang="en-US" dirty="0"/>
          </a:p>
          <a:p>
            <a:pPr lvl="1"/>
            <a:r>
              <a:rPr lang="en-US" dirty="0"/>
              <a:t>Mr. </a:t>
            </a:r>
            <a:r>
              <a:rPr lang="en-US" dirty="0" err="1"/>
              <a:t>Chavit</a:t>
            </a:r>
            <a:r>
              <a:rPr lang="en-US" dirty="0"/>
              <a:t> </a:t>
            </a:r>
            <a:r>
              <a:rPr lang="en-US" dirty="0" err="1"/>
              <a:t>Denninnart</a:t>
            </a:r>
            <a:endParaRPr lang="en-US" dirty="0"/>
          </a:p>
          <a:p>
            <a:pPr lvl="1"/>
            <a:r>
              <a:rPr lang="en-US" dirty="0"/>
              <a:t>Mr. Vaughan </a:t>
            </a:r>
            <a:r>
              <a:rPr lang="en-US" dirty="0" err="1"/>
              <a:t>Veillion</a:t>
            </a:r>
            <a:endParaRPr lang="en-US" dirty="0"/>
          </a:p>
          <a:p>
            <a:pPr lvl="1"/>
            <a:r>
              <a:rPr lang="en-US" dirty="0"/>
              <a:t>Mr. James Gentry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C5489-D684-43BD-A494-9769E815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794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792AB-4E7D-497C-B20A-6B980870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Interactive Video Streaming?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436B9-9F26-4505-9C6D-BA2EEC26B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Dynamic addition of services on video streams </a:t>
            </a:r>
            <a:r>
              <a:rPr lang="en-US" sz="2800" dirty="0"/>
              <a:t>(by </a:t>
            </a:r>
            <a:r>
              <a:rPr lang="en-US" sz="2800" u="sng" dirty="0"/>
              <a:t>viewers</a:t>
            </a:r>
            <a:r>
              <a:rPr lang="en-US" sz="2800" dirty="0"/>
              <a:t> or </a:t>
            </a:r>
            <a:r>
              <a:rPr lang="en-US" sz="2800" u="sng" dirty="0"/>
              <a:t>stream providers</a:t>
            </a:r>
            <a:r>
              <a:rPr lang="en-US" sz="2800" dirty="0"/>
              <a:t>)</a:t>
            </a:r>
            <a:endParaRPr lang="en-US" u="sng" dirty="0"/>
          </a:p>
          <a:p>
            <a:pPr lvl="1"/>
            <a:r>
              <a:rPr lang="en-US" dirty="0"/>
              <a:t>Dynamic subtitles</a:t>
            </a:r>
          </a:p>
          <a:p>
            <a:pPr lvl="1"/>
            <a:r>
              <a:rPr lang="en-US" dirty="0"/>
              <a:t>Facial recognition</a:t>
            </a:r>
          </a:p>
          <a:p>
            <a:pPr lvl="1"/>
            <a:r>
              <a:rPr lang="en-US" dirty="0"/>
              <a:t>Object Tracking</a:t>
            </a:r>
          </a:p>
          <a:p>
            <a:pPr lvl="1"/>
            <a:r>
              <a:rPr lang="en-US" dirty="0"/>
              <a:t>Dynamic video content classification</a:t>
            </a:r>
          </a:p>
          <a:p>
            <a:r>
              <a:rPr lang="en-US" dirty="0"/>
              <a:t>Service development is achieved in serverless manner (</a:t>
            </a:r>
            <a:r>
              <a:rPr lang="en-US" dirty="0" err="1"/>
              <a:t>streamingless</a:t>
            </a:r>
            <a:r>
              <a:rPr lang="en-US" dirty="0"/>
              <a:t>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1F705-84B8-49EB-B512-6DE804DA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73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78" y="196814"/>
            <a:ext cx="886430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 pitchFamily="34" charset="0"/>
              </a:rPr>
              <a:t>Long-Tail Property of Video Streaming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6495559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41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084446" y="1512839"/>
            <a:ext cx="6621002" cy="3557951"/>
            <a:chOff x="1131944" y="1344791"/>
            <a:chExt cx="6621002" cy="3557951"/>
          </a:xfrm>
        </p:grpSpPr>
        <p:pic>
          <p:nvPicPr>
            <p:cNvPr id="5" name="Picture 4" descr="Long_tai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1944" y="1344791"/>
              <a:ext cx="6621002" cy="355795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10117" y="1828797"/>
              <a:ext cx="1498060" cy="1070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21711" y="2278950"/>
            <a:ext cx="1913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Trendy videos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1849396" y="2740614"/>
            <a:ext cx="1478604" cy="7348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sy-gangnam-style-white-3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679" y="1536245"/>
            <a:ext cx="1267758" cy="24087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7755D3-779E-4A03-9E5B-F9E12BA459D9}"/>
              </a:ext>
            </a:extLst>
          </p:cNvPr>
          <p:cNvSpPr txBox="1"/>
          <p:nvPr/>
        </p:nvSpPr>
        <p:spPr>
          <a:xfrm>
            <a:off x="1036334" y="5177027"/>
            <a:ext cx="7256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Interactive video streaming is not feasible, unless we can</a:t>
            </a:r>
            <a:br>
              <a:rPr lang="en-US" sz="2400" dirty="0"/>
            </a:br>
            <a:r>
              <a:rPr lang="en-US" sz="2400" dirty="0"/>
              <a:t>process video streams </a:t>
            </a:r>
            <a:r>
              <a:rPr lang="en-US" sz="2400" i="1" dirty="0">
                <a:solidFill>
                  <a:srgbClr val="FF0000"/>
                </a:solidFill>
              </a:rPr>
              <a:t>On-Demand</a:t>
            </a:r>
            <a:r>
              <a:rPr lang="en-US" sz="24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7137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792AB-4E7D-497C-B20A-6B980870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of Interactive Video Streaming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436B9-9F26-4505-9C6D-BA2EEC26B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/>
              <a:t>1) Is it feasible to offer </a:t>
            </a:r>
            <a:r>
              <a:rPr lang="en-US" sz="3600" u="sng" dirty="0"/>
              <a:t>on-demand</a:t>
            </a:r>
            <a:r>
              <a:rPr lang="en-US" sz="3600" dirty="0"/>
              <a:t> video processing?</a:t>
            </a:r>
          </a:p>
          <a:p>
            <a:pPr marL="1143000" lvl="1" indent="-742950"/>
            <a:r>
              <a:rPr lang="en-US" sz="3000" dirty="0"/>
              <a:t>How to maintain QoS (</a:t>
            </a:r>
            <a:r>
              <a:rPr lang="en-US" sz="3000" dirty="0" err="1"/>
              <a:t>QoE</a:t>
            </a:r>
            <a:r>
              <a:rPr lang="en-US" sz="3000" dirty="0"/>
              <a:t>)?</a:t>
            </a:r>
          </a:p>
          <a:p>
            <a:pPr marL="1143000" lvl="1" indent="-742950"/>
            <a:r>
              <a:rPr lang="en-US" sz="3000" dirty="0"/>
              <a:t>How to maintain cost-efficiency?</a:t>
            </a:r>
          </a:p>
          <a:p>
            <a:pPr marL="1143000" lvl="1" indent="-742950"/>
            <a:r>
              <a:rPr lang="en-US" sz="3000" dirty="0"/>
              <a:t>How to achieve extensibility?</a:t>
            </a:r>
          </a:p>
          <a:p>
            <a:endParaRPr lang="en-US" sz="3600" dirty="0"/>
          </a:p>
          <a:p>
            <a:pPr marL="0" indent="0">
              <a:buNone/>
            </a:pPr>
            <a:r>
              <a:rPr lang="en-US" sz="3600" dirty="0"/>
              <a:t>2) How to achieve interactive streaming independent of viewers’ locations?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1F705-84B8-49EB-B512-6DE804DA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139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24" y="224178"/>
            <a:ext cx="8956378" cy="1143000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On-Demand Video Processing </a:t>
            </a:r>
            <a:r>
              <a:rPr lang="en-US" sz="3800" b="1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41" y="1485880"/>
            <a:ext cx="9067377" cy="1665907"/>
          </a:xfrm>
        </p:spPr>
        <p:txBody>
          <a:bodyPr/>
          <a:lstStyle/>
          <a:p>
            <a:pPr marL="571500" indent="-571500">
              <a:buFont typeface="+mj-lt"/>
              <a:buAutoNum type="romanLcPeriod"/>
            </a:pPr>
            <a:r>
              <a:rPr lang="en-US" dirty="0"/>
              <a:t> Improve Quality of Service (</a:t>
            </a:r>
            <a:r>
              <a:rPr lang="en-US" dirty="0" err="1"/>
              <a:t>QoS</a:t>
            </a:r>
            <a:r>
              <a:rPr lang="en-US" dirty="0"/>
              <a:t>)?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78102" y="50641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941" y="2202088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Startup delay </a:t>
            </a:r>
          </a:p>
          <a:p>
            <a:pPr lvl="1">
              <a:lnSpc>
                <a:spcPct val="50000"/>
              </a:lnSpc>
            </a:pPr>
            <a:endParaRPr lang="en-US" sz="2800" dirty="0"/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Deadline miss rate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941" y="4367988"/>
            <a:ext cx="5888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+mj-lt"/>
              <a:buAutoNum type="romanLcPeriod" startAt="2"/>
            </a:pPr>
            <a:r>
              <a:rPr lang="en-US" sz="3200" dirty="0"/>
              <a:t> Minimize Cloud Resource Cost</a:t>
            </a:r>
          </a:p>
        </p:txBody>
      </p:sp>
      <p:pic>
        <p:nvPicPr>
          <p:cNvPr id="9" name="Picture 8" descr="reduced-co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01" y="4702628"/>
            <a:ext cx="3419677" cy="2106521"/>
          </a:xfrm>
          <a:prstGeom prst="rect">
            <a:avLst/>
          </a:prstGeom>
        </p:spPr>
      </p:pic>
      <p:pic>
        <p:nvPicPr>
          <p:cNvPr id="11" name="Picture 10" descr="kids-watching-movi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89" y="2055373"/>
            <a:ext cx="3938389" cy="223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07941" y="5085034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Computing cost</a:t>
            </a:r>
          </a:p>
          <a:p>
            <a:pPr lvl="1">
              <a:lnSpc>
                <a:spcPct val="50000"/>
              </a:lnSpc>
            </a:pPr>
            <a:endParaRPr lang="en-US" sz="2800" dirty="0"/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Storage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45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7">
            <a:extLst>
              <a:ext uri="{FF2B5EF4-FFF2-40B4-BE49-F238E27FC236}">
                <a16:creationId xmlns:a16="http://schemas.microsoft.com/office/drawing/2014/main" id="{2CD36413-DC0D-485C-A9B1-60330F00C4BD}"/>
              </a:ext>
            </a:extLst>
          </p:cNvPr>
          <p:cNvSpPr/>
          <p:nvPr/>
        </p:nvSpPr>
        <p:spPr>
          <a:xfrm>
            <a:off x="225768" y="1964984"/>
            <a:ext cx="3470339" cy="423589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697793-DA69-4CAE-B4D3-068E0F426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035" y="2229859"/>
            <a:ext cx="1038293" cy="778720"/>
          </a:xfrm>
          <a:prstGeom prst="rect">
            <a:avLst/>
          </a:prstGeom>
        </p:spPr>
      </p:pic>
      <p:pic>
        <p:nvPicPr>
          <p:cNvPr id="7" name="Shape 301" descr="devices-2015.jpg">
            <a:extLst>
              <a:ext uri="{FF2B5EF4-FFF2-40B4-BE49-F238E27FC236}">
                <a16:creationId xmlns:a16="http://schemas.microsoft.com/office/drawing/2014/main" id="{F0129E6B-AF9C-4DD6-AAC4-43C0E8579EA3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876004" y="3223005"/>
            <a:ext cx="2400300" cy="1142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nternet.png">
            <a:extLst>
              <a:ext uri="{FF2B5EF4-FFF2-40B4-BE49-F238E27FC236}">
                <a16:creationId xmlns:a16="http://schemas.microsoft.com/office/drawing/2014/main" id="{1D844FE2-C77F-492A-A588-923B410B0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40" y="1485671"/>
            <a:ext cx="971158" cy="8193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61DD9A7-5CC7-415E-A3C4-2EB4F9AB6265}"/>
              </a:ext>
            </a:extLst>
          </p:cNvPr>
          <p:cNvGrpSpPr/>
          <p:nvPr/>
        </p:nvGrpSpPr>
        <p:grpSpPr>
          <a:xfrm>
            <a:off x="442752" y="4248204"/>
            <a:ext cx="476150" cy="444307"/>
            <a:chOff x="4766313" y="2118715"/>
            <a:chExt cx="634866" cy="5924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D45E7F-02AB-4C5C-B926-F69B1FCB6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746" y="2376057"/>
              <a:ext cx="317433" cy="33506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2BDE6B-F21F-43C3-BC22-E4314D7DE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308" y="2247386"/>
              <a:ext cx="317433" cy="335067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51807D-CCD7-4ED2-B214-EDFEC3297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313" y="2118715"/>
              <a:ext cx="317433" cy="33506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DF30FB1-56B7-45EE-B421-D2A094763D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06" y="4654937"/>
            <a:ext cx="343508" cy="3220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C63221-6C69-41D4-B688-21B069FD34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71" y="5048498"/>
            <a:ext cx="364574" cy="4374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8BB71C-2A98-4BCB-AB77-ECAA5CE396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89" y="4639653"/>
            <a:ext cx="364574" cy="3825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CAB5EC-B513-468E-B3DF-DC00822F2D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454" y="5025639"/>
            <a:ext cx="364573" cy="437488"/>
          </a:xfrm>
          <a:prstGeom prst="rect">
            <a:avLst/>
          </a:prstGeom>
        </p:spPr>
      </p:pic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4CC15E05-8ED8-4B70-807B-F931E3B35962}"/>
              </a:ext>
            </a:extLst>
          </p:cNvPr>
          <p:cNvSpPr/>
          <p:nvPr/>
        </p:nvSpPr>
        <p:spPr>
          <a:xfrm>
            <a:off x="2077379" y="4583104"/>
            <a:ext cx="1143521" cy="993554"/>
          </a:xfrm>
          <a:prstGeom prst="roundRect">
            <a:avLst>
              <a:gd name="adj" fmla="val 9818"/>
            </a:avLst>
          </a:prstGeom>
          <a:noFill/>
          <a:ln w="19050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E636BE-5CAE-4BE2-848F-F1B646D8CA36}"/>
              </a:ext>
            </a:extLst>
          </p:cNvPr>
          <p:cNvSpPr txBox="1"/>
          <p:nvPr/>
        </p:nvSpPr>
        <p:spPr>
          <a:xfrm>
            <a:off x="1837078" y="5549115"/>
            <a:ext cx="165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Defined Video Processing Services </a:t>
            </a:r>
            <a:br>
              <a:rPr lang="en-US" sz="1200" dirty="0">
                <a:latin typeface="Arial"/>
                <a:cs typeface="Arial"/>
              </a:rPr>
            </a:br>
            <a:r>
              <a:rPr lang="en-US" sz="1200" dirty="0">
                <a:latin typeface="Arial"/>
                <a:cs typeface="Arial"/>
              </a:rPr>
              <a:t>(Service Types)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E215AB-E98D-434E-8088-817EE30ED805}"/>
              </a:ext>
            </a:extLst>
          </p:cNvPr>
          <p:cNvGrpSpPr>
            <a:grpSpLocks/>
          </p:cNvGrpSpPr>
          <p:nvPr/>
        </p:nvGrpSpPr>
        <p:grpSpPr bwMode="auto">
          <a:xfrm>
            <a:off x="381771" y="4172201"/>
            <a:ext cx="1282521" cy="1009247"/>
            <a:chOff x="545458" y="4783771"/>
            <a:chExt cx="2293787" cy="1733798"/>
          </a:xfrm>
        </p:grpSpPr>
        <p:sp>
          <p:nvSpPr>
            <p:cNvPr id="23" name="Rounded Rectangle 14">
              <a:extLst>
                <a:ext uri="{FF2B5EF4-FFF2-40B4-BE49-F238E27FC236}">
                  <a16:creationId xmlns:a16="http://schemas.microsoft.com/office/drawing/2014/main" id="{B3E5903C-7B90-425F-B5C8-AB703598761E}"/>
                </a:ext>
              </a:extLst>
            </p:cNvPr>
            <p:cNvSpPr/>
            <p:nvPr/>
          </p:nvSpPr>
          <p:spPr>
            <a:xfrm>
              <a:off x="545458" y="4783771"/>
              <a:ext cx="2293787" cy="1733798"/>
            </a:xfrm>
            <a:prstGeom prst="roundRect">
              <a:avLst>
                <a:gd name="adj" fmla="val 9818"/>
              </a:avLst>
            </a:prstGeom>
            <a:noFill/>
            <a:ln w="19050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schemeClr val="tx1"/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24" name="Rounded Rectangle 15">
              <a:extLst>
                <a:ext uri="{FF2B5EF4-FFF2-40B4-BE49-F238E27FC236}">
                  <a16:creationId xmlns:a16="http://schemas.microsoft.com/office/drawing/2014/main" id="{E2F0AF39-D1A7-4884-B4C9-1386328FC084}"/>
                </a:ext>
              </a:extLst>
            </p:cNvPr>
            <p:cNvSpPr/>
            <p:nvPr/>
          </p:nvSpPr>
          <p:spPr>
            <a:xfrm>
              <a:off x="545458" y="4783771"/>
              <a:ext cx="2293787" cy="1733798"/>
            </a:xfrm>
            <a:prstGeom prst="roundRect">
              <a:avLst>
                <a:gd name="adj" fmla="val 9818"/>
              </a:avLst>
            </a:prstGeom>
            <a:noFill/>
            <a:ln w="19050">
              <a:solidFill>
                <a:srgbClr val="FF0000"/>
              </a:solidFill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schemeClr val="tx1"/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A956381-FF98-4D68-AAAE-A46DC47E9C2E}"/>
              </a:ext>
            </a:extLst>
          </p:cNvPr>
          <p:cNvSpPr txBox="1"/>
          <p:nvPr/>
        </p:nvSpPr>
        <p:spPr>
          <a:xfrm>
            <a:off x="311980" y="5160088"/>
            <a:ext cx="1413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Computational Resources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060FD6-023B-46A1-ACBF-5B6F29AA35D9}"/>
              </a:ext>
            </a:extLst>
          </p:cNvPr>
          <p:cNvSpPr txBox="1"/>
          <p:nvPr/>
        </p:nvSpPr>
        <p:spPr>
          <a:xfrm>
            <a:off x="40123" y="2345328"/>
            <a:ext cx="1907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Cloud Storage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30CF46-FA89-4118-B86D-90CB09F339AF}"/>
              </a:ext>
            </a:extLst>
          </p:cNvPr>
          <p:cNvSpPr txBox="1"/>
          <p:nvPr/>
        </p:nvSpPr>
        <p:spPr>
          <a:xfrm>
            <a:off x="7126826" y="3100877"/>
            <a:ext cx="20516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Viewers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68740-2A49-4663-B780-5A1A543194F9}"/>
              </a:ext>
            </a:extLst>
          </p:cNvPr>
          <p:cNvSpPr txBox="1"/>
          <p:nvPr/>
        </p:nvSpPr>
        <p:spPr>
          <a:xfrm>
            <a:off x="1063612" y="1671636"/>
            <a:ext cx="1907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Cloud Provider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5C74C7A-5FDD-488D-95CA-0CB0D1EDD8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710" y="2594837"/>
            <a:ext cx="698642" cy="72228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9CD4502-9808-4694-96D6-1A747FF88F7D}"/>
              </a:ext>
            </a:extLst>
          </p:cNvPr>
          <p:cNvGrpSpPr/>
          <p:nvPr/>
        </p:nvGrpSpPr>
        <p:grpSpPr>
          <a:xfrm>
            <a:off x="4055514" y="3048132"/>
            <a:ext cx="2077292" cy="1530407"/>
            <a:chOff x="9265858" y="4491306"/>
            <a:chExt cx="2769722" cy="204054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3B948A-6E31-4E01-B929-2C0DAAA0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16124" y="5057748"/>
              <a:ext cx="1733253" cy="97495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7763E77-AF3A-48B4-AEE4-F2D5C2BFC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10408" y="5556894"/>
              <a:ext cx="1925172" cy="97495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8498D14-4827-4C60-ABAC-8D64A0EB8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335866" y="5554658"/>
              <a:ext cx="810250" cy="2664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F83CE99-9999-44E4-897A-1E8928C24378}"/>
                </a:ext>
              </a:extLst>
            </p:cNvPr>
            <p:cNvSpPr txBox="1"/>
            <p:nvPr/>
          </p:nvSpPr>
          <p:spPr>
            <a:xfrm>
              <a:off x="9442985" y="4558379"/>
              <a:ext cx="25435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Arial"/>
                  <a:cs typeface="Arial"/>
                </a:rPr>
                <a:t>Video Streaming </a:t>
              </a:r>
              <a:br>
                <a:rPr lang="en-US" sz="1500" dirty="0">
                  <a:latin typeface="Arial"/>
                  <a:cs typeface="Arial"/>
                </a:rPr>
              </a:br>
              <a:r>
                <a:rPr lang="en-US" sz="1500" dirty="0">
                  <a:latin typeface="Arial"/>
                  <a:cs typeface="Arial"/>
                </a:rPr>
                <a:t>Service Providers</a:t>
              </a:r>
            </a:p>
          </p:txBody>
        </p:sp>
        <p:sp>
          <p:nvSpPr>
            <p:cNvPr id="36" name="Rounded Rectangle 6">
              <a:extLst>
                <a:ext uri="{FF2B5EF4-FFF2-40B4-BE49-F238E27FC236}">
                  <a16:creationId xmlns:a16="http://schemas.microsoft.com/office/drawing/2014/main" id="{B5B375A6-D68F-4E35-84F3-8450A6CC951F}"/>
                </a:ext>
              </a:extLst>
            </p:cNvPr>
            <p:cNvSpPr/>
            <p:nvPr/>
          </p:nvSpPr>
          <p:spPr>
            <a:xfrm>
              <a:off x="9265858" y="4491306"/>
              <a:ext cx="2769722" cy="1804877"/>
            </a:xfrm>
            <a:prstGeom prst="roundRect">
              <a:avLst>
                <a:gd name="adj" fmla="val 9818"/>
              </a:avLst>
            </a:prstGeom>
            <a:noFill/>
            <a:ln w="19050">
              <a:solidFill>
                <a:srgbClr val="F7981F"/>
              </a:solidFill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schemeClr val="tx1"/>
                </a:solidFill>
                <a:latin typeface="Helvetica Neue"/>
                <a:cs typeface="Helvetica Neue"/>
              </a:endParaRP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963E0AC-7813-4740-B9CC-C923310D4ECB}"/>
              </a:ext>
            </a:extLst>
          </p:cNvPr>
          <p:cNvCxnSpPr/>
          <p:nvPr/>
        </p:nvCxnSpPr>
        <p:spPr>
          <a:xfrm>
            <a:off x="6154715" y="3812199"/>
            <a:ext cx="1224292" cy="145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5480FB9-1039-40B3-B177-C1E56544E662}"/>
              </a:ext>
            </a:extLst>
          </p:cNvPr>
          <p:cNvSpPr txBox="1"/>
          <p:nvPr/>
        </p:nvSpPr>
        <p:spPr>
          <a:xfrm>
            <a:off x="2588950" y="3628755"/>
            <a:ext cx="14130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Chosen CVS Services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B6E221-A5D3-4786-AB6C-60C03C41048F}"/>
              </a:ext>
            </a:extLst>
          </p:cNvPr>
          <p:cNvSpPr txBox="1"/>
          <p:nvPr/>
        </p:nvSpPr>
        <p:spPr>
          <a:xfrm>
            <a:off x="3892848" y="4930414"/>
            <a:ext cx="141305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/>
                <a:cs typeface="Arial"/>
              </a:rPr>
              <a:t>Newly defined or chosen Video Processing Service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970DF6-80DC-4B06-BFD3-526B2E13F3D0}"/>
              </a:ext>
            </a:extLst>
          </p:cNvPr>
          <p:cNvSpPr txBox="1"/>
          <p:nvPr/>
        </p:nvSpPr>
        <p:spPr>
          <a:xfrm>
            <a:off x="6552759" y="3253052"/>
            <a:ext cx="10834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/>
                <a:cs typeface="Arial"/>
              </a:rPr>
              <a:t>Streaming Requests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527C38F-DD76-4980-8FF0-20D3A834B99D}"/>
              </a:ext>
            </a:extLst>
          </p:cNvPr>
          <p:cNvCxnSpPr>
            <a:cxnSpLocks/>
          </p:cNvCxnSpPr>
          <p:nvPr/>
        </p:nvCxnSpPr>
        <p:spPr>
          <a:xfrm flipH="1" flipV="1">
            <a:off x="6144755" y="3650758"/>
            <a:ext cx="1234251" cy="9045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0FA4287-51C9-4800-95D7-E41FB497B58F}"/>
              </a:ext>
            </a:extLst>
          </p:cNvPr>
          <p:cNvSpPr txBox="1"/>
          <p:nvPr/>
        </p:nvSpPr>
        <p:spPr>
          <a:xfrm>
            <a:off x="1544032" y="2079385"/>
            <a:ext cx="1907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 Video Contents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A45FF55-F3E3-4A16-BE94-7D4275A16A2A}"/>
              </a:ext>
            </a:extLst>
          </p:cNvPr>
          <p:cNvSpPr txBox="1"/>
          <p:nvPr/>
        </p:nvSpPr>
        <p:spPr>
          <a:xfrm>
            <a:off x="2173080" y="3575163"/>
            <a:ext cx="10991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Arial"/>
                <a:cs typeface="Arial"/>
              </a:rPr>
              <a:t>CVSE </a:t>
            </a:r>
          </a:p>
        </p:txBody>
      </p: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11C5B99D-93EA-4233-8CBE-58EB5E20122B}"/>
              </a:ext>
            </a:extLst>
          </p:cNvPr>
          <p:cNvCxnSpPr>
            <a:cxnSpLocks/>
            <a:stCxn id="30" idx="2"/>
          </p:cNvCxnSpPr>
          <p:nvPr/>
        </p:nvCxnSpPr>
        <p:spPr>
          <a:xfrm rot="16200000" flipH="1">
            <a:off x="1251330" y="3088819"/>
            <a:ext cx="354746" cy="811341"/>
          </a:xfrm>
          <a:prstGeom prst="bentConnector2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7EE2EFDF-3BDD-463B-8DA2-A2B54FE4870C}"/>
              </a:ext>
            </a:extLst>
          </p:cNvPr>
          <p:cNvCxnSpPr>
            <a:cxnSpLocks/>
            <a:stCxn id="24" idx="0"/>
          </p:cNvCxnSpPr>
          <p:nvPr/>
        </p:nvCxnSpPr>
        <p:spPr>
          <a:xfrm rot="5400000" flipH="1" flipV="1">
            <a:off x="1178533" y="3516361"/>
            <a:ext cx="500337" cy="811341"/>
          </a:xfrm>
          <a:prstGeom prst="bentConnector2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BF5E7F0-CBD0-427A-BD18-357F3676C708}"/>
              </a:ext>
            </a:extLst>
          </p:cNvPr>
          <p:cNvCxnSpPr>
            <a:cxnSpLocks/>
          </p:cNvCxnSpPr>
          <p:nvPr/>
        </p:nvCxnSpPr>
        <p:spPr>
          <a:xfrm>
            <a:off x="2518181" y="2810443"/>
            <a:ext cx="0" cy="293546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CC1B85C1-5827-461C-ADEE-B46E6BB733B7}"/>
              </a:ext>
            </a:extLst>
          </p:cNvPr>
          <p:cNvCxnSpPr>
            <a:cxnSpLocks/>
          </p:cNvCxnSpPr>
          <p:nvPr/>
        </p:nvCxnSpPr>
        <p:spPr>
          <a:xfrm flipV="1">
            <a:off x="2641699" y="4054335"/>
            <a:ext cx="0" cy="498866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E9DBD0C-8C2B-4211-B507-4823A91B613D}"/>
              </a:ext>
            </a:extLst>
          </p:cNvPr>
          <p:cNvGrpSpPr/>
          <p:nvPr/>
        </p:nvGrpSpPr>
        <p:grpSpPr>
          <a:xfrm>
            <a:off x="1037930" y="4288589"/>
            <a:ext cx="476150" cy="444307"/>
            <a:chOff x="4766313" y="2118715"/>
            <a:chExt cx="634866" cy="59240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81752B5-5B95-4B84-9C5C-3EB45ADF0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746" y="2376057"/>
              <a:ext cx="317433" cy="33506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DB62A40-188F-4502-B3C5-A4452419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308" y="2247386"/>
              <a:ext cx="317433" cy="335067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2E6ACC1-B3BC-4827-B33F-14E79FE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313" y="2118715"/>
              <a:ext cx="317433" cy="335067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4CEE5E4-A13B-425D-B7DB-F5B4942965A9}"/>
              </a:ext>
            </a:extLst>
          </p:cNvPr>
          <p:cNvGrpSpPr/>
          <p:nvPr/>
        </p:nvGrpSpPr>
        <p:grpSpPr>
          <a:xfrm>
            <a:off x="806140" y="4708261"/>
            <a:ext cx="476150" cy="444307"/>
            <a:chOff x="4766313" y="2118715"/>
            <a:chExt cx="634866" cy="59240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46CC505-38D6-440E-B6ED-315CAF7E1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746" y="2376057"/>
              <a:ext cx="317433" cy="33506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9A59299-01B3-40BF-A740-BA7F02F0E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308" y="2247386"/>
              <a:ext cx="317433" cy="335067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835918D-9074-409F-A63F-62E5871FD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313" y="2118715"/>
              <a:ext cx="317433" cy="33506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D6B5A01-29B7-443D-A8D1-BF7C5CE05C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48035" y="3101639"/>
            <a:ext cx="1414463" cy="971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34EF20-7074-4340-9238-8C131226CEB2}"/>
              </a:ext>
            </a:extLst>
          </p:cNvPr>
          <p:cNvSpPr txBox="1"/>
          <p:nvPr/>
        </p:nvSpPr>
        <p:spPr>
          <a:xfrm>
            <a:off x="2029556" y="3403405"/>
            <a:ext cx="10307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CVSE 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</a:rPr>
              <a:t>Middleware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4E065F-0FE5-461A-92DF-95AF3B364519}"/>
              </a:ext>
            </a:extLst>
          </p:cNvPr>
          <p:cNvCxnSpPr>
            <a:cxnSpLocks/>
          </p:cNvCxnSpPr>
          <p:nvPr/>
        </p:nvCxnSpPr>
        <p:spPr>
          <a:xfrm>
            <a:off x="3208219" y="3760175"/>
            <a:ext cx="8257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itle 1">
            <a:extLst>
              <a:ext uri="{FF2B5EF4-FFF2-40B4-BE49-F238E27FC236}">
                <a16:creationId xmlns:a16="http://schemas.microsoft.com/office/drawing/2014/main" id="{949443CA-354E-457C-BF4E-254C1C277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7205"/>
            <a:ext cx="901017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Special-Purpose Cloud for Interactive Video Streaming: CVSE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2E746D-8A30-4CFB-B8C0-6BDAC72F77E8}"/>
              </a:ext>
            </a:extLst>
          </p:cNvPr>
          <p:cNvSpPr txBox="1"/>
          <p:nvPr/>
        </p:nvSpPr>
        <p:spPr>
          <a:xfrm>
            <a:off x="6552758" y="3862163"/>
            <a:ext cx="10834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/>
                <a:cs typeface="Arial"/>
              </a:rPr>
              <a:t>Processed Streams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F7482DF0-F0C8-4675-AD9C-5C8F8B99E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2234" y="1752713"/>
            <a:ext cx="2965285" cy="10153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1) On-demand processing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2) Partial caching of popular videos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3) Extendable video processing services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C19C10-8DEB-4ACC-ACD3-1B89710CDDFE}"/>
              </a:ext>
            </a:extLst>
          </p:cNvPr>
          <p:cNvSpPr txBox="1"/>
          <p:nvPr/>
        </p:nvSpPr>
        <p:spPr>
          <a:xfrm>
            <a:off x="5432245" y="1483245"/>
            <a:ext cx="176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Features of CVSE</a:t>
            </a: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0BE68AB0-5852-43FC-86A8-4A24A2F7E92B}"/>
              </a:ext>
            </a:extLst>
          </p:cNvPr>
          <p:cNvCxnSpPr>
            <a:cxnSpLocks/>
            <a:stCxn id="45" idx="3"/>
            <a:endCxn id="20" idx="3"/>
          </p:cNvCxnSpPr>
          <p:nvPr/>
        </p:nvCxnSpPr>
        <p:spPr>
          <a:xfrm flipH="1">
            <a:off x="3220900" y="3836504"/>
            <a:ext cx="781104" cy="1243377"/>
          </a:xfrm>
          <a:prstGeom prst="bentConnector3">
            <a:avLst>
              <a:gd name="adj1" fmla="val 19008"/>
            </a:avLst>
          </a:prstGeom>
          <a:ln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E944175-88EF-48CA-8D27-53B035CBF01D}"/>
              </a:ext>
            </a:extLst>
          </p:cNvPr>
          <p:cNvSpPr txBox="1"/>
          <p:nvPr/>
        </p:nvSpPr>
        <p:spPr>
          <a:xfrm rot="1681359">
            <a:off x="2944875" y="251204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billing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70FC036-D29A-4B9F-9380-1044919E2720}"/>
              </a:ext>
            </a:extLst>
          </p:cNvPr>
          <p:cNvCxnSpPr>
            <a:cxnSpLocks/>
          </p:cNvCxnSpPr>
          <p:nvPr/>
        </p:nvCxnSpPr>
        <p:spPr>
          <a:xfrm flipH="1">
            <a:off x="2864428" y="2884602"/>
            <a:ext cx="343791" cy="525643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38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/>
      <p:bldP spid="25" grpId="0"/>
      <p:bldP spid="26" grpId="0"/>
      <p:bldP spid="27" grpId="0"/>
      <p:bldP spid="45" grpId="0"/>
      <p:bldP spid="46" grpId="0"/>
      <p:bldP spid="47" grpId="0"/>
      <p:bldP spid="50" grpId="0"/>
      <p:bldP spid="5" grpId="0"/>
      <p:bldP spid="60" grpId="0"/>
      <p:bldP spid="19" grpId="0"/>
      <p:bldP spid="6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5B45C7C9-5352-4209-AB83-F039CD1F3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CVSE Architecture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353891" y="1348715"/>
            <a:ext cx="7663242" cy="5411476"/>
            <a:chOff x="353891" y="1348715"/>
            <a:chExt cx="7663242" cy="5411476"/>
          </a:xfrm>
        </p:grpSpPr>
        <p:grpSp>
          <p:nvGrpSpPr>
            <p:cNvPr id="3" name="Group 2"/>
            <p:cNvGrpSpPr/>
            <p:nvPr/>
          </p:nvGrpSpPr>
          <p:grpSpPr>
            <a:xfrm>
              <a:off x="353891" y="1348715"/>
              <a:ext cx="7663242" cy="5411476"/>
              <a:chOff x="353891" y="1348715"/>
              <a:chExt cx="7663242" cy="5411476"/>
            </a:xfrm>
          </p:grpSpPr>
          <p:sp>
            <p:nvSpPr>
              <p:cNvPr id="5" name="Rounded Rectangle 3">
                <a:extLst>
                  <a:ext uri="{FF2B5EF4-FFF2-40B4-BE49-F238E27FC236}">
                    <a16:creationId xmlns:a16="http://schemas.microsoft.com/office/drawing/2014/main" id="{9F6230AC-FDF0-4507-A9D6-49316A4777E8}"/>
                  </a:ext>
                </a:extLst>
              </p:cNvPr>
              <p:cNvSpPr/>
              <p:nvPr/>
            </p:nvSpPr>
            <p:spPr>
              <a:xfrm>
                <a:off x="1608561" y="3268405"/>
                <a:ext cx="6275695" cy="3491786"/>
              </a:xfrm>
              <a:prstGeom prst="roundRect">
                <a:avLst>
                  <a:gd name="adj" fmla="val 9818"/>
                </a:avLst>
              </a:prstGeom>
              <a:noFill/>
              <a:ln w="19050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schemeClr val="tx1"/>
                  </a:solidFill>
                  <a:latin typeface="Helvetica Neue"/>
                  <a:cs typeface="Helvetica Neue"/>
                </a:endParaRPr>
              </a:p>
            </p:txBody>
          </p:sp>
          <p:pic>
            <p:nvPicPr>
              <p:cNvPr id="6" name="Shape 301" descr="devices-2015.jpg">
                <a:extLst>
                  <a:ext uri="{FF2B5EF4-FFF2-40B4-BE49-F238E27FC236}">
                    <a16:creationId xmlns:a16="http://schemas.microsoft.com/office/drawing/2014/main" id="{B78BA0EF-F501-4A38-8661-67C7F1A6BA16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>
                <a:off x="3300334" y="1348715"/>
                <a:ext cx="1969774" cy="9755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Rounded Rectangle 5">
                <a:extLst>
                  <a:ext uri="{FF2B5EF4-FFF2-40B4-BE49-F238E27FC236}">
                    <a16:creationId xmlns:a16="http://schemas.microsoft.com/office/drawing/2014/main" id="{D66C27D9-2FC3-436F-BFB9-9253C6CD64C9}"/>
                  </a:ext>
                </a:extLst>
              </p:cNvPr>
              <p:cNvSpPr/>
              <p:nvPr/>
            </p:nvSpPr>
            <p:spPr>
              <a:xfrm>
                <a:off x="4307549" y="2535984"/>
                <a:ext cx="2484095" cy="45398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Video Streaming Distribution System</a:t>
                </a:r>
              </a:p>
            </p:txBody>
          </p:sp>
          <p:pic>
            <p:nvPicPr>
              <p:cNvPr id="8" name="Picture 7" descr="S3-Bucket.png">
                <a:extLst>
                  <a:ext uri="{FF2B5EF4-FFF2-40B4-BE49-F238E27FC236}">
                    <a16:creationId xmlns:a16="http://schemas.microsoft.com/office/drawing/2014/main" id="{A9C19287-EA35-4661-BE08-E783EE182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4362" y="3462947"/>
                <a:ext cx="665746" cy="665747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53741A1-707C-4E90-8547-7CDCCE5D2C8C}"/>
                  </a:ext>
                </a:extLst>
              </p:cNvPr>
              <p:cNvSpPr txBox="1"/>
              <p:nvPr/>
            </p:nvSpPr>
            <p:spPr>
              <a:xfrm>
                <a:off x="4166554" y="4078164"/>
                <a:ext cx="15505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Video Repository</a:t>
                </a:r>
              </a:p>
            </p:txBody>
          </p:sp>
          <p:pic>
            <p:nvPicPr>
              <p:cNvPr id="10" name="Picture 9" descr="Storage &amp; Content Delivery-17.eps">
                <a:extLst>
                  <a:ext uri="{FF2B5EF4-FFF2-40B4-BE49-F238E27FC236}">
                    <a16:creationId xmlns:a16="http://schemas.microsoft.com/office/drawing/2014/main" id="{B7A7F81E-CC3D-47C8-9076-261E633EA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6949" y="3398168"/>
                <a:ext cx="754237" cy="754237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5C3C8C-87FC-4EA6-BA23-C5D89FF01593}"/>
                  </a:ext>
                </a:extLst>
              </p:cNvPr>
              <p:cNvSpPr txBox="1"/>
              <p:nvPr/>
            </p:nvSpPr>
            <p:spPr>
              <a:xfrm>
                <a:off x="5473095" y="4050613"/>
                <a:ext cx="11326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Caching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E6F433-FB7E-4BE4-8E55-20ACBC77ABDD}"/>
                  </a:ext>
                </a:extLst>
              </p:cNvPr>
              <p:cNvSpPr txBox="1"/>
              <p:nvPr/>
            </p:nvSpPr>
            <p:spPr>
              <a:xfrm>
                <a:off x="2032803" y="3968961"/>
                <a:ext cx="183778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Service repository</a:t>
                </a:r>
              </a:p>
            </p:txBody>
          </p:sp>
          <p:pic>
            <p:nvPicPr>
              <p:cNvPr id="14" name="Picture 13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A8B4BEBD-A9DB-4C49-B034-4B5F0AFF7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4525" y="4527259"/>
                <a:ext cx="640343" cy="353293"/>
              </a:xfrm>
              <a:prstGeom prst="rect">
                <a:avLst/>
              </a:prstGeom>
            </p:spPr>
          </p:pic>
          <p:pic>
            <p:nvPicPr>
              <p:cNvPr id="15" name="Picture 14" descr="SQS-Queque.png">
                <a:extLst>
                  <a:ext uri="{FF2B5EF4-FFF2-40B4-BE49-F238E27FC236}">
                    <a16:creationId xmlns:a16="http://schemas.microsoft.com/office/drawing/2014/main" id="{B8D6A94B-F573-43BD-852E-15433FB46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6180" y="5695027"/>
                <a:ext cx="839578" cy="420188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7309C4D-C53F-405E-B020-135E2E5F04E6}"/>
                  </a:ext>
                </a:extLst>
              </p:cNvPr>
              <p:cNvSpPr txBox="1"/>
              <p:nvPr/>
            </p:nvSpPr>
            <p:spPr>
              <a:xfrm>
                <a:off x="1901040" y="6043383"/>
                <a:ext cx="16787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Streaming tasks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94DFBD-6AD2-4184-81BB-F405B60F7326}"/>
                  </a:ext>
                </a:extLst>
              </p:cNvPr>
              <p:cNvSpPr txBox="1"/>
              <p:nvPr/>
            </p:nvSpPr>
            <p:spPr>
              <a:xfrm>
                <a:off x="1608561" y="4444800"/>
                <a:ext cx="878848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75" dirty="0"/>
                  <a:t>Admission</a:t>
                </a:r>
                <a:br>
                  <a:rPr lang="en-US" sz="1275" dirty="0"/>
                </a:br>
                <a:r>
                  <a:rPr lang="en-US" sz="1275" dirty="0"/>
                  <a:t> Control</a:t>
                </a:r>
              </a:p>
            </p:txBody>
          </p:sp>
          <p:pic>
            <p:nvPicPr>
              <p:cNvPr id="18" name="Picture 17" descr="Amazon-CloudSearch-SDF-metadata.png">
                <a:extLst>
                  <a:ext uri="{FF2B5EF4-FFF2-40B4-BE49-F238E27FC236}">
                    <a16:creationId xmlns:a16="http://schemas.microsoft.com/office/drawing/2014/main" id="{6ECBBFCE-AA83-41C4-9683-62F99554F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7424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CBFD0A8-D867-45CD-9E0B-6F4930B23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0181" y="4287854"/>
                <a:ext cx="533945" cy="533945"/>
              </a:xfrm>
              <a:prstGeom prst="rect">
                <a:avLst/>
              </a:prstGeom>
            </p:spPr>
          </p:pic>
          <p:pic>
            <p:nvPicPr>
              <p:cNvPr id="20" name="Picture 19" descr="Amazon-CloudSearch-SDF-metadata.png">
                <a:extLst>
                  <a:ext uri="{FF2B5EF4-FFF2-40B4-BE49-F238E27FC236}">
                    <a16:creationId xmlns:a16="http://schemas.microsoft.com/office/drawing/2014/main" id="{EFEBFE04-8B91-49A6-9E35-3B2E4A2AF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4603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21" name="Picture 20" descr="Amazon-CloudSearch-SDF-metadata.png">
                <a:extLst>
                  <a:ext uri="{FF2B5EF4-FFF2-40B4-BE49-F238E27FC236}">
                    <a16:creationId xmlns:a16="http://schemas.microsoft.com/office/drawing/2014/main" id="{D3D4AAC3-7CEF-4462-BDCF-42D3987E19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9163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3D9DB83-D5B9-43F5-96C4-EB8056EDD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7549" y="4767655"/>
                <a:ext cx="401020" cy="422504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59B172B-6040-48A2-8054-16812B335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1909" y="5691497"/>
                <a:ext cx="407729" cy="423719"/>
              </a:xfrm>
              <a:prstGeom prst="rect">
                <a:avLst/>
              </a:prstGeom>
            </p:spPr>
          </p:pic>
          <p:pic>
            <p:nvPicPr>
              <p:cNvPr id="24" name="Picture 23" descr="A close up of a sign&#10;&#10;Description generated with very high confidence">
                <a:extLst>
                  <a:ext uri="{FF2B5EF4-FFF2-40B4-BE49-F238E27FC236}">
                    <a16:creationId xmlns:a16="http://schemas.microsoft.com/office/drawing/2014/main" id="{AAD20D94-FDF6-456F-B553-2B514C0D0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7017" y="5473458"/>
                <a:ext cx="435253" cy="901595"/>
              </a:xfrm>
              <a:prstGeom prst="rect">
                <a:avLst/>
              </a:prstGeom>
            </p:spPr>
          </p:pic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7D50CF9-3897-425F-91B2-8BC803402B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5686" y="3826233"/>
                <a:ext cx="1484995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2EF94B76-1001-45C0-AC77-4A898E76751F}"/>
                  </a:ext>
                </a:extLst>
              </p:cNvPr>
              <p:cNvCxnSpPr>
                <a:cxnSpLocks/>
                <a:endCxn id="14" idx="0"/>
              </p:cNvCxnSpPr>
              <p:nvPr/>
            </p:nvCxnSpPr>
            <p:spPr>
              <a:xfrm>
                <a:off x="2704696" y="4244047"/>
                <a:ext cx="1" cy="283213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A6B7DB70-2A05-441E-9C7C-86760A02D3BB}"/>
                  </a:ext>
                </a:extLst>
              </p:cNvPr>
              <p:cNvCxnSpPr>
                <a:cxnSpLocks/>
                <a:stCxn id="14" idx="2"/>
                <a:endCxn id="15" idx="0"/>
              </p:cNvCxnSpPr>
              <p:nvPr/>
            </p:nvCxnSpPr>
            <p:spPr>
              <a:xfrm>
                <a:off x="2704697" y="4880552"/>
                <a:ext cx="11272" cy="81447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10A53A3F-1E92-4948-97C8-7D570CCD61E5}"/>
                  </a:ext>
                </a:extLst>
              </p:cNvPr>
              <p:cNvCxnSpPr>
                <a:stCxn id="15" idx="3"/>
              </p:cNvCxnSpPr>
              <p:nvPr/>
            </p:nvCxnSpPr>
            <p:spPr>
              <a:xfrm>
                <a:off x="3135757" y="5905122"/>
                <a:ext cx="545002" cy="414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7A2F81-A35E-48EF-A0E6-7227D510353A}"/>
                  </a:ext>
                </a:extLst>
              </p:cNvPr>
              <p:cNvSpPr txBox="1"/>
              <p:nvPr/>
            </p:nvSpPr>
            <p:spPr>
              <a:xfrm>
                <a:off x="4417134" y="6383572"/>
                <a:ext cx="14245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Compute Engine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AC4B7DF-A937-4DC6-B356-23F94A36AC6C}"/>
                  </a:ext>
                </a:extLst>
              </p:cNvPr>
              <p:cNvSpPr txBox="1"/>
              <p:nvPr/>
            </p:nvSpPr>
            <p:spPr>
              <a:xfrm>
                <a:off x="3719571" y="4323958"/>
                <a:ext cx="15505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Resource Provisioner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B1DC46F-E766-4F0F-BE7E-8C3E65C4E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3373" y="4777035"/>
                <a:ext cx="408586" cy="431285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C9B4DE5-2D09-4324-A868-4F0FBCA82371}"/>
                  </a:ext>
                </a:extLst>
              </p:cNvPr>
              <p:cNvSpPr txBox="1"/>
              <p:nvPr/>
            </p:nvSpPr>
            <p:spPr>
              <a:xfrm>
                <a:off x="2899483" y="4309168"/>
                <a:ext cx="11189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Time Estimator</a:t>
                </a:r>
              </a:p>
            </p:txBody>
          </p:sp>
          <p:cxnSp>
            <p:nvCxnSpPr>
              <p:cNvPr id="35" name="Elbow Connector 61">
                <a:extLst>
                  <a:ext uri="{FF2B5EF4-FFF2-40B4-BE49-F238E27FC236}">
                    <a16:creationId xmlns:a16="http://schemas.microsoft.com/office/drawing/2014/main" id="{AAB52544-83AA-4B19-96BC-2AC8062A954E}"/>
                  </a:ext>
                </a:extLst>
              </p:cNvPr>
              <p:cNvCxnSpPr>
                <a:cxnSpLocks/>
                <a:stCxn id="22" idx="1"/>
              </p:cNvCxnSpPr>
              <p:nvPr/>
            </p:nvCxnSpPr>
            <p:spPr>
              <a:xfrm rot="10800000" flipV="1">
                <a:off x="3976831" y="4978907"/>
                <a:ext cx="330718" cy="659140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Elbow Connector 72">
                <a:extLst>
                  <a:ext uri="{FF2B5EF4-FFF2-40B4-BE49-F238E27FC236}">
                    <a16:creationId xmlns:a16="http://schemas.microsoft.com/office/drawing/2014/main" id="{E50123AC-B7C1-46B5-A398-4A44528D9C22}"/>
                  </a:ext>
                </a:extLst>
              </p:cNvPr>
              <p:cNvCxnSpPr>
                <a:cxnSpLocks/>
                <a:stCxn id="22" idx="3"/>
                <a:endCxn id="40" idx="0"/>
              </p:cNvCxnSpPr>
              <p:nvPr/>
            </p:nvCxnSpPr>
            <p:spPr>
              <a:xfrm>
                <a:off x="4708569" y="4978907"/>
                <a:ext cx="252080" cy="403469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Elbow Connector 74">
                <a:extLst>
                  <a:ext uri="{FF2B5EF4-FFF2-40B4-BE49-F238E27FC236}">
                    <a16:creationId xmlns:a16="http://schemas.microsoft.com/office/drawing/2014/main" id="{4601F922-4A26-4CB2-B15F-0EFD5385E912}"/>
                  </a:ext>
                </a:extLst>
              </p:cNvPr>
              <p:cNvCxnSpPr>
                <a:stCxn id="23" idx="3"/>
              </p:cNvCxnSpPr>
              <p:nvPr/>
            </p:nvCxnSpPr>
            <p:spPr>
              <a:xfrm flipV="1">
                <a:off x="4159639" y="5569723"/>
                <a:ext cx="351638" cy="333633"/>
              </a:xfrm>
              <a:prstGeom prst="bentConnector3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Elbow Connector 76">
                <a:extLst>
                  <a:ext uri="{FF2B5EF4-FFF2-40B4-BE49-F238E27FC236}">
                    <a16:creationId xmlns:a16="http://schemas.microsoft.com/office/drawing/2014/main" id="{A6A177B2-AE13-40EA-B19F-3DD7B942BE55}"/>
                  </a:ext>
                </a:extLst>
              </p:cNvPr>
              <p:cNvCxnSpPr>
                <a:stCxn id="23" idx="3"/>
              </p:cNvCxnSpPr>
              <p:nvPr/>
            </p:nvCxnSpPr>
            <p:spPr>
              <a:xfrm>
                <a:off x="4159639" y="5903356"/>
                <a:ext cx="351638" cy="309329"/>
              </a:xfrm>
              <a:prstGeom prst="bentConnector3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92A4F317-F0E9-4792-BD7D-91BEAF57C8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8451" y="5903452"/>
                <a:ext cx="272229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Rounded Rectangle 81">
                <a:extLst>
                  <a:ext uri="{FF2B5EF4-FFF2-40B4-BE49-F238E27FC236}">
                    <a16:creationId xmlns:a16="http://schemas.microsoft.com/office/drawing/2014/main" id="{54CCFF9E-2EE4-4494-87CE-EA03A85FAA76}"/>
                  </a:ext>
                </a:extLst>
              </p:cNvPr>
              <p:cNvSpPr/>
              <p:nvPr/>
            </p:nvSpPr>
            <p:spPr>
              <a:xfrm>
                <a:off x="4629114" y="5382376"/>
                <a:ext cx="663070" cy="1014119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  <a:prstDash val="lgDash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5A14FA8-D46B-4D92-816A-36738B0390F9}"/>
                  </a:ext>
                </a:extLst>
              </p:cNvPr>
              <p:cNvSpPr txBox="1"/>
              <p:nvPr/>
            </p:nvSpPr>
            <p:spPr>
              <a:xfrm>
                <a:off x="3188907" y="6157663"/>
                <a:ext cx="14245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Scheduler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AF191F4-C174-4041-8411-0267ACCC0304}"/>
                  </a:ext>
                </a:extLst>
              </p:cNvPr>
              <p:cNvSpPr txBox="1"/>
              <p:nvPr/>
            </p:nvSpPr>
            <p:spPr>
              <a:xfrm>
                <a:off x="7005282" y="4400407"/>
                <a:ext cx="101185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Video </a:t>
                </a:r>
                <a:br>
                  <a:rPr lang="en-US" sz="1400" dirty="0"/>
                </a:br>
                <a:r>
                  <a:rPr lang="en-US" sz="1400" dirty="0"/>
                  <a:t>Merger &amp;</a:t>
                </a:r>
                <a:br>
                  <a:rPr lang="en-US" sz="1400" dirty="0"/>
                </a:br>
                <a:r>
                  <a:rPr lang="en-US" sz="1400" dirty="0"/>
                  <a:t>Output</a:t>
                </a:r>
                <a:br>
                  <a:rPr lang="en-US" sz="1400" dirty="0"/>
                </a:br>
                <a:r>
                  <a:rPr lang="en-US" sz="1400" dirty="0"/>
                  <a:t>Windows </a:t>
                </a:r>
              </a:p>
            </p:txBody>
          </p:sp>
          <p:cxnSp>
            <p:nvCxnSpPr>
              <p:cNvPr id="43" name="Elbow Connector 104">
                <a:extLst>
                  <a:ext uri="{FF2B5EF4-FFF2-40B4-BE49-F238E27FC236}">
                    <a16:creationId xmlns:a16="http://schemas.microsoft.com/office/drawing/2014/main" id="{0A07CB58-004B-4EC3-99E8-E601FD56918F}"/>
                  </a:ext>
                </a:extLst>
              </p:cNvPr>
              <p:cNvCxnSpPr>
                <a:cxnSpLocks/>
                <a:endCxn id="20" idx="2"/>
              </p:cNvCxnSpPr>
              <p:nvPr/>
            </p:nvCxnSpPr>
            <p:spPr>
              <a:xfrm flipV="1">
                <a:off x="5431234" y="5285351"/>
                <a:ext cx="1326302" cy="609719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Elbow Connector 107">
                <a:extLst>
                  <a:ext uri="{FF2B5EF4-FFF2-40B4-BE49-F238E27FC236}">
                    <a16:creationId xmlns:a16="http://schemas.microsoft.com/office/drawing/2014/main" id="{C5F9F47C-4824-478F-A9C4-D1C484D0EC54}"/>
                  </a:ext>
                </a:extLst>
              </p:cNvPr>
              <p:cNvCxnSpPr>
                <a:cxnSpLocks/>
                <a:stCxn id="19" idx="0"/>
                <a:endCxn id="10" idx="3"/>
              </p:cNvCxnSpPr>
              <p:nvPr/>
            </p:nvCxnSpPr>
            <p:spPr>
              <a:xfrm rot="16200000" flipV="1">
                <a:off x="6342887" y="3883587"/>
                <a:ext cx="512567" cy="295968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91540AB5-C46D-4049-B46E-BFD740DDB5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62812" y="3022624"/>
                <a:ext cx="0" cy="53825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2C4D5CCE-0C26-4C96-BB92-6D8D3F02C5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24643" y="3020385"/>
                <a:ext cx="1706" cy="540489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DED0FE2-5255-40C0-BAE3-78B0018C4F69}"/>
                  </a:ext>
                </a:extLst>
              </p:cNvPr>
              <p:cNvSpPr txBox="1"/>
              <p:nvPr/>
            </p:nvSpPr>
            <p:spPr>
              <a:xfrm>
                <a:off x="4844577" y="1582537"/>
                <a:ext cx="13916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Viewers’ devices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DED0FE2-5255-40C0-BAE3-78B0018C4F69}"/>
                  </a:ext>
                </a:extLst>
              </p:cNvPr>
              <p:cNvSpPr txBox="1"/>
              <p:nvPr/>
            </p:nvSpPr>
            <p:spPr>
              <a:xfrm>
                <a:off x="528469" y="2516589"/>
                <a:ext cx="176771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Streaming provider</a:t>
                </a:r>
              </a:p>
            </p:txBody>
          </p: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3B1265FB-9B26-4DC7-BE7A-51E8144802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73982" y="2940880"/>
                <a:ext cx="1472" cy="615002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5F8C9BF5-CD9A-460F-BA3A-F84656AD5D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13414" y="3036261"/>
                <a:ext cx="4770" cy="476077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5CD81C3-CAD3-47A6-8F6B-E53EED49CEA9}"/>
                  </a:ext>
                </a:extLst>
              </p:cNvPr>
              <p:cNvSpPr txBox="1"/>
              <p:nvPr/>
            </p:nvSpPr>
            <p:spPr>
              <a:xfrm>
                <a:off x="1110900" y="3010952"/>
                <a:ext cx="18447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Extended video processing service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BD55389-E722-4FC5-9434-EE77E71F0882}"/>
                  </a:ext>
                </a:extLst>
              </p:cNvPr>
              <p:cNvSpPr txBox="1"/>
              <p:nvPr/>
            </p:nvSpPr>
            <p:spPr>
              <a:xfrm>
                <a:off x="2866603" y="3009499"/>
                <a:ext cx="12320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CVSE services</a:t>
                </a:r>
              </a:p>
            </p:txBody>
          </p:sp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DFC41C96-4D75-45CC-A893-681788510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707" y="3446540"/>
                <a:ext cx="721979" cy="721979"/>
              </a:xfrm>
              <a:prstGeom prst="rect">
                <a:avLst/>
              </a:prstGeom>
            </p:spPr>
          </p:pic>
          <p:cxnSp>
            <p:nvCxnSpPr>
              <p:cNvPr id="89" name="Connector: Elbow 88">
                <a:extLst>
                  <a:ext uri="{FF2B5EF4-FFF2-40B4-BE49-F238E27FC236}">
                    <a16:creationId xmlns:a16="http://schemas.microsoft.com/office/drawing/2014/main" id="{E2273779-3390-46EE-9AE7-AFA5BF75553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460901" y="5272714"/>
                <a:ext cx="380888" cy="367360"/>
              </a:xfrm>
              <a:prstGeom prst="bentConnector3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pic>
            <p:nvPicPr>
              <p:cNvPr id="2" name="Picture 2" descr="Image result for video streaming  icon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9912" y="2467412"/>
                <a:ext cx="720842" cy="5638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20D2320-E642-4D3E-BCB6-4C44851CB89E}"/>
                  </a:ext>
                </a:extLst>
              </p:cNvPr>
              <p:cNvSpPr txBox="1"/>
              <p:nvPr/>
            </p:nvSpPr>
            <p:spPr>
              <a:xfrm>
                <a:off x="353891" y="4798013"/>
                <a:ext cx="11469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CVSE Core</a:t>
                </a:r>
              </a:p>
            </p:txBody>
          </p:sp>
        </p:grpSp>
        <p:sp>
          <p:nvSpPr>
            <p:cNvPr id="4" name="Bent-Up Arrow 3"/>
            <p:cNvSpPr/>
            <p:nvPr/>
          </p:nvSpPr>
          <p:spPr>
            <a:xfrm rot="16200000">
              <a:off x="4911432" y="1965156"/>
              <a:ext cx="699482" cy="442174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Bent-Up Arrow 74"/>
            <p:cNvSpPr/>
            <p:nvPr/>
          </p:nvSpPr>
          <p:spPr>
            <a:xfrm rot="10800000">
              <a:off x="2575454" y="1851256"/>
              <a:ext cx="860082" cy="616156"/>
            </a:xfrm>
            <a:prstGeom prst="bentUpArrow">
              <a:avLst>
                <a:gd name="adj1" fmla="val 25000"/>
                <a:gd name="adj2" fmla="val 23073"/>
                <a:gd name="adj3" fmla="val 303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3C33B8D5-57BF-4F4F-818F-188354382105}"/>
              </a:ext>
            </a:extLst>
          </p:cNvPr>
          <p:cNvSpPr txBox="1"/>
          <p:nvPr/>
        </p:nvSpPr>
        <p:spPr>
          <a:xfrm>
            <a:off x="2131227" y="1565257"/>
            <a:ext cx="1765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Streaming service req</a:t>
            </a:r>
          </a:p>
        </p:txBody>
      </p:sp>
    </p:spTree>
    <p:extLst>
      <p:ext uri="{BB962C8B-B14F-4D97-AF65-F5344CB8AC3E}">
        <p14:creationId xmlns:p14="http://schemas.microsoft.com/office/powerpoint/2010/main" val="314536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46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217" y="1956947"/>
            <a:ext cx="7134445" cy="238645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Challenge #1:</a:t>
            </a:r>
          </a:p>
          <a:p>
            <a:r>
              <a:rPr lang="en-US" dirty="0">
                <a:solidFill>
                  <a:schemeClr val="bg1"/>
                </a:solidFill>
              </a:rPr>
              <a:t>Is it </a:t>
            </a:r>
            <a:r>
              <a:rPr lang="en-US" dirty="0">
                <a:solidFill>
                  <a:srgbClr val="FF0000"/>
                </a:solidFill>
              </a:rPr>
              <a:t>feasible </a:t>
            </a:r>
            <a:r>
              <a:rPr lang="en-US" dirty="0">
                <a:solidFill>
                  <a:schemeClr val="bg1"/>
                </a:solidFill>
              </a:rPr>
              <a:t>to perform interactive video streaming on the cloud?</a:t>
            </a:r>
          </a:p>
        </p:txBody>
      </p:sp>
    </p:spTree>
    <p:extLst>
      <p:ext uri="{BB962C8B-B14F-4D97-AF65-F5344CB8AC3E}">
        <p14:creationId xmlns:p14="http://schemas.microsoft.com/office/powerpoint/2010/main" val="28295640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24" y="207173"/>
            <a:ext cx="8956378" cy="1143000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On-Demand Video Processing </a:t>
            </a:r>
            <a:r>
              <a:rPr lang="en-US" sz="3800" b="1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41" y="1811161"/>
            <a:ext cx="9067377" cy="1665907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 Guarantee Quality of Service (QoS)?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422984" y="6346290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78102" y="46609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941" y="249639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Startup delay </a:t>
            </a:r>
          </a:p>
          <a:p>
            <a:pPr lvl="1">
              <a:lnSpc>
                <a:spcPct val="50000"/>
              </a:lnSpc>
            </a:pPr>
            <a:endParaRPr lang="en-US" sz="2800" dirty="0"/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Deadline miss rate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941" y="4185204"/>
            <a:ext cx="5647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 Minimize Cloud Resource Cost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341" y="489974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D9D9D9"/>
                </a:solidFill>
              </a:rPr>
              <a:t>Computing cost</a:t>
            </a:r>
          </a:p>
          <a:p>
            <a:pPr lvl="1">
              <a:lnSpc>
                <a:spcPct val="50000"/>
              </a:lnSpc>
            </a:pPr>
            <a:endParaRPr lang="en-US" sz="2800" dirty="0">
              <a:solidFill>
                <a:srgbClr val="D9D9D9"/>
              </a:solidFill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D9D9D9"/>
                </a:solidFill>
              </a:rPr>
              <a:t>Storage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6588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561129" y="6590346"/>
            <a:ext cx="2133600" cy="293137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763326" y="4792110"/>
            <a:ext cx="2515125" cy="113323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endCxn id="23" idx="4"/>
          </p:cNvCxnSpPr>
          <p:nvPr/>
        </p:nvCxnSpPr>
        <p:spPr>
          <a:xfrm flipH="1" flipV="1">
            <a:off x="542306" y="4394353"/>
            <a:ext cx="1400922" cy="645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ular Callout 22"/>
          <p:cNvSpPr/>
          <p:nvPr/>
        </p:nvSpPr>
        <p:spPr>
          <a:xfrm>
            <a:off x="4157" y="3204307"/>
            <a:ext cx="1604404" cy="967155"/>
          </a:xfrm>
          <a:prstGeom prst="wedgeRoundRectCallout">
            <a:avLst>
              <a:gd name="adj1" fmla="val -16458"/>
              <a:gd name="adj2" fmla="val 7304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QoS</a:t>
            </a:r>
            <a:r>
              <a:rPr lang="en-US" sz="1600" dirty="0"/>
              <a:t>-Aware Scheduling Method</a:t>
            </a:r>
          </a:p>
        </p:txBody>
      </p:sp>
      <p:sp>
        <p:nvSpPr>
          <p:cNvPr id="31" name="Oval 30"/>
          <p:cNvSpPr/>
          <p:nvPr/>
        </p:nvSpPr>
        <p:spPr>
          <a:xfrm>
            <a:off x="3955773" y="4084673"/>
            <a:ext cx="1054969" cy="5712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1" idx="6"/>
          </p:cNvCxnSpPr>
          <p:nvPr/>
        </p:nvCxnSpPr>
        <p:spPr>
          <a:xfrm>
            <a:off x="5010742" y="4370292"/>
            <a:ext cx="1939727" cy="500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766049" y="739099"/>
            <a:ext cx="7251084" cy="5809784"/>
            <a:chOff x="766049" y="1348715"/>
            <a:chExt cx="7251084" cy="5809784"/>
          </a:xfrm>
        </p:grpSpPr>
        <p:grpSp>
          <p:nvGrpSpPr>
            <p:cNvPr id="74" name="Group 73"/>
            <p:cNvGrpSpPr/>
            <p:nvPr/>
          </p:nvGrpSpPr>
          <p:grpSpPr>
            <a:xfrm>
              <a:off x="766049" y="1348715"/>
              <a:ext cx="7251084" cy="5809784"/>
              <a:chOff x="766049" y="1348715"/>
              <a:chExt cx="7251084" cy="5809784"/>
            </a:xfrm>
          </p:grpSpPr>
          <p:sp>
            <p:nvSpPr>
              <p:cNvPr id="77" name="Rounded Rectangle 3">
                <a:extLst>
                  <a:ext uri="{FF2B5EF4-FFF2-40B4-BE49-F238E27FC236}">
                    <a16:creationId xmlns:a16="http://schemas.microsoft.com/office/drawing/2014/main" id="{9F6230AC-FDF0-4507-A9D6-49316A4777E8}"/>
                  </a:ext>
                </a:extLst>
              </p:cNvPr>
              <p:cNvSpPr/>
              <p:nvPr/>
            </p:nvSpPr>
            <p:spPr>
              <a:xfrm>
                <a:off x="1608561" y="3268405"/>
                <a:ext cx="6275695" cy="3491786"/>
              </a:xfrm>
              <a:prstGeom prst="roundRect">
                <a:avLst>
                  <a:gd name="adj" fmla="val 9818"/>
                </a:avLst>
              </a:prstGeom>
              <a:noFill/>
              <a:ln w="19050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schemeClr val="tx1"/>
                  </a:solidFill>
                  <a:latin typeface="Helvetica Neue"/>
                  <a:cs typeface="Helvetica Neue"/>
                </a:endParaRPr>
              </a:p>
            </p:txBody>
          </p:sp>
          <p:pic>
            <p:nvPicPr>
              <p:cNvPr id="78" name="Shape 301" descr="devices-2015.jpg">
                <a:extLst>
                  <a:ext uri="{FF2B5EF4-FFF2-40B4-BE49-F238E27FC236}">
                    <a16:creationId xmlns:a16="http://schemas.microsoft.com/office/drawing/2014/main" id="{B78BA0EF-F501-4A38-8661-67C7F1A6BA16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>
                <a:off x="3300334" y="1348715"/>
                <a:ext cx="1969774" cy="9755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9" name="Rounded Rectangle 5">
                <a:extLst>
                  <a:ext uri="{FF2B5EF4-FFF2-40B4-BE49-F238E27FC236}">
                    <a16:creationId xmlns:a16="http://schemas.microsoft.com/office/drawing/2014/main" id="{D66C27D9-2FC3-436F-BFB9-9253C6CD64C9}"/>
                  </a:ext>
                </a:extLst>
              </p:cNvPr>
              <p:cNvSpPr/>
              <p:nvPr/>
            </p:nvSpPr>
            <p:spPr>
              <a:xfrm>
                <a:off x="4307549" y="2535984"/>
                <a:ext cx="2484095" cy="45398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schemeClr val="tx1"/>
                    </a:solidFill>
                  </a:rPr>
                  <a:t>Video Streaming Distribution System</a:t>
                </a:r>
              </a:p>
            </p:txBody>
          </p:sp>
          <p:pic>
            <p:nvPicPr>
              <p:cNvPr id="80" name="Picture 79" descr="S3-Bucket.png">
                <a:extLst>
                  <a:ext uri="{FF2B5EF4-FFF2-40B4-BE49-F238E27FC236}">
                    <a16:creationId xmlns:a16="http://schemas.microsoft.com/office/drawing/2014/main" id="{A9C19287-EA35-4661-BE08-E783EE182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4362" y="3462947"/>
                <a:ext cx="665746" cy="665747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53741A1-707C-4E90-8547-7CDCCE5D2C8C}"/>
                  </a:ext>
                </a:extLst>
              </p:cNvPr>
              <p:cNvSpPr txBox="1"/>
              <p:nvPr/>
            </p:nvSpPr>
            <p:spPr>
              <a:xfrm>
                <a:off x="4166554" y="4078164"/>
                <a:ext cx="155053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Video Repository</a:t>
                </a:r>
              </a:p>
            </p:txBody>
          </p:sp>
          <p:pic>
            <p:nvPicPr>
              <p:cNvPr id="82" name="Picture 81" descr="Storage &amp; Content Delivery-17.eps">
                <a:extLst>
                  <a:ext uri="{FF2B5EF4-FFF2-40B4-BE49-F238E27FC236}">
                    <a16:creationId xmlns:a16="http://schemas.microsoft.com/office/drawing/2014/main" id="{B7A7F81E-CC3D-47C8-9076-261E633EA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6949" y="3398168"/>
                <a:ext cx="754237" cy="754237"/>
              </a:xfrm>
              <a:prstGeom prst="rect">
                <a:avLst/>
              </a:prstGeom>
            </p:spPr>
          </p:pic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95C3C8C-87FC-4EA6-BA23-C5D89FF01593}"/>
                  </a:ext>
                </a:extLst>
              </p:cNvPr>
              <p:cNvSpPr txBox="1"/>
              <p:nvPr/>
            </p:nvSpPr>
            <p:spPr>
              <a:xfrm>
                <a:off x="5473095" y="4050613"/>
                <a:ext cx="113264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Caching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35E6F433-FB7E-4BE4-8E55-20ACBC77ABDD}"/>
                  </a:ext>
                </a:extLst>
              </p:cNvPr>
              <p:cNvSpPr txBox="1"/>
              <p:nvPr/>
            </p:nvSpPr>
            <p:spPr>
              <a:xfrm>
                <a:off x="2032803" y="3968961"/>
                <a:ext cx="183778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Service repository</a:t>
                </a:r>
              </a:p>
            </p:txBody>
          </p:sp>
          <p:pic>
            <p:nvPicPr>
              <p:cNvPr id="85" name="Picture 84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A8B4BEBD-A9DB-4C49-B034-4B5F0AFF7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4525" y="4527259"/>
                <a:ext cx="640343" cy="353293"/>
              </a:xfrm>
              <a:prstGeom prst="rect">
                <a:avLst/>
              </a:prstGeom>
            </p:spPr>
          </p:pic>
          <p:pic>
            <p:nvPicPr>
              <p:cNvPr id="86" name="Picture 85" descr="SQS-Queque.png">
                <a:extLst>
                  <a:ext uri="{FF2B5EF4-FFF2-40B4-BE49-F238E27FC236}">
                    <a16:creationId xmlns:a16="http://schemas.microsoft.com/office/drawing/2014/main" id="{B8D6A94B-F573-43BD-852E-15433FB46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6180" y="5695027"/>
                <a:ext cx="839578" cy="420188"/>
              </a:xfrm>
              <a:prstGeom prst="rect">
                <a:avLst/>
              </a:prstGeom>
            </p:spPr>
          </p:pic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7309C4D-C53F-405E-B020-135E2E5F04E6}"/>
                  </a:ext>
                </a:extLst>
              </p:cNvPr>
              <p:cNvSpPr txBox="1"/>
              <p:nvPr/>
            </p:nvSpPr>
            <p:spPr>
              <a:xfrm>
                <a:off x="1901040" y="6043383"/>
                <a:ext cx="16787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Streaming tasks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594DFBD-6AD2-4184-81BB-F405B60F7326}"/>
                  </a:ext>
                </a:extLst>
              </p:cNvPr>
              <p:cNvSpPr txBox="1"/>
              <p:nvPr/>
            </p:nvSpPr>
            <p:spPr>
              <a:xfrm>
                <a:off x="1608561" y="4444800"/>
                <a:ext cx="878848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75" dirty="0"/>
                  <a:t>Admission</a:t>
                </a:r>
                <a:br>
                  <a:rPr lang="en-US" sz="1275" dirty="0"/>
                </a:br>
                <a:r>
                  <a:rPr lang="en-US" sz="1275" dirty="0"/>
                  <a:t> Control</a:t>
                </a:r>
              </a:p>
            </p:txBody>
          </p:sp>
          <p:pic>
            <p:nvPicPr>
              <p:cNvPr id="89" name="Picture 88" descr="Amazon-CloudSearch-SDF-metadata.png">
                <a:extLst>
                  <a:ext uri="{FF2B5EF4-FFF2-40B4-BE49-F238E27FC236}">
                    <a16:creationId xmlns:a16="http://schemas.microsoft.com/office/drawing/2014/main" id="{6ECBBFCE-AA83-41C4-9683-62F99554F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7424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ACBFD0A8-D867-45CD-9E0B-6F4930B23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0181" y="4287854"/>
                <a:ext cx="533945" cy="533945"/>
              </a:xfrm>
              <a:prstGeom prst="rect">
                <a:avLst/>
              </a:prstGeom>
            </p:spPr>
          </p:pic>
          <p:pic>
            <p:nvPicPr>
              <p:cNvPr id="91" name="Picture 90" descr="Amazon-CloudSearch-SDF-metadata.png">
                <a:extLst>
                  <a:ext uri="{FF2B5EF4-FFF2-40B4-BE49-F238E27FC236}">
                    <a16:creationId xmlns:a16="http://schemas.microsoft.com/office/drawing/2014/main" id="{EFEBFE04-8B91-49A6-9E35-3B2E4A2AF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4603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92" name="Picture 91" descr="Amazon-CloudSearch-SDF-metadata.png">
                <a:extLst>
                  <a:ext uri="{FF2B5EF4-FFF2-40B4-BE49-F238E27FC236}">
                    <a16:creationId xmlns:a16="http://schemas.microsoft.com/office/drawing/2014/main" id="{D3D4AAC3-7CEF-4462-BDCF-42D3987E19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9163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73D9DB83-D5B9-43F5-96C4-EB8056EDD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7549" y="4767655"/>
                <a:ext cx="401020" cy="422504"/>
              </a:xfrm>
              <a:prstGeom prst="rect">
                <a:avLst/>
              </a:prstGeom>
            </p:spPr>
          </p:pic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359B172B-6040-48A2-8054-16812B335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1909" y="5691497"/>
                <a:ext cx="407729" cy="423719"/>
              </a:xfrm>
              <a:prstGeom prst="rect">
                <a:avLst/>
              </a:prstGeom>
            </p:spPr>
          </p:pic>
          <p:pic>
            <p:nvPicPr>
              <p:cNvPr id="95" name="Picture 94" descr="A close up of a sign&#10;&#10;Description generated with very high confidence">
                <a:extLst>
                  <a:ext uri="{FF2B5EF4-FFF2-40B4-BE49-F238E27FC236}">
                    <a16:creationId xmlns:a16="http://schemas.microsoft.com/office/drawing/2014/main" id="{AAD20D94-FDF6-456F-B553-2B514C0D0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7017" y="5473458"/>
                <a:ext cx="435253" cy="901595"/>
              </a:xfrm>
              <a:prstGeom prst="rect">
                <a:avLst/>
              </a:prstGeom>
            </p:spPr>
          </p:pic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47D50CF9-3897-425F-91B2-8BC803402B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5686" y="3826233"/>
                <a:ext cx="1484995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2EF94B76-1001-45C0-AC77-4A898E76751F}"/>
                  </a:ext>
                </a:extLst>
              </p:cNvPr>
              <p:cNvCxnSpPr>
                <a:cxnSpLocks/>
                <a:endCxn id="85" idx="0"/>
              </p:cNvCxnSpPr>
              <p:nvPr/>
            </p:nvCxnSpPr>
            <p:spPr>
              <a:xfrm>
                <a:off x="2704696" y="4244047"/>
                <a:ext cx="1" cy="283213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A6B7DB70-2A05-441E-9C7C-86760A02D3BB}"/>
                  </a:ext>
                </a:extLst>
              </p:cNvPr>
              <p:cNvCxnSpPr>
                <a:cxnSpLocks/>
                <a:stCxn id="85" idx="2"/>
                <a:endCxn id="86" idx="0"/>
              </p:cNvCxnSpPr>
              <p:nvPr/>
            </p:nvCxnSpPr>
            <p:spPr>
              <a:xfrm>
                <a:off x="2704697" y="4880552"/>
                <a:ext cx="11272" cy="81447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10A53A3F-1E92-4948-97C8-7D570CCD61E5}"/>
                  </a:ext>
                </a:extLst>
              </p:cNvPr>
              <p:cNvCxnSpPr>
                <a:stCxn id="86" idx="3"/>
              </p:cNvCxnSpPr>
              <p:nvPr/>
            </p:nvCxnSpPr>
            <p:spPr>
              <a:xfrm>
                <a:off x="3135757" y="5905122"/>
                <a:ext cx="545002" cy="414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17A2F81-A35E-48EF-A0E6-7227D510353A}"/>
                  </a:ext>
                </a:extLst>
              </p:cNvPr>
              <p:cNvSpPr txBox="1"/>
              <p:nvPr/>
            </p:nvSpPr>
            <p:spPr>
              <a:xfrm>
                <a:off x="4417134" y="6383572"/>
                <a:ext cx="1424555" cy="28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dirty="0"/>
                  <a:t>Compute Engine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6AC4B7DF-A937-4DC6-B356-23F94A36AC6C}"/>
                  </a:ext>
                </a:extLst>
              </p:cNvPr>
              <p:cNvSpPr txBox="1"/>
              <p:nvPr/>
            </p:nvSpPr>
            <p:spPr>
              <a:xfrm>
                <a:off x="3719571" y="4323958"/>
                <a:ext cx="1550537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Resource Provisioner</a:t>
                </a:r>
              </a:p>
            </p:txBody>
          </p:sp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5B1DC46F-E766-4F0F-BE7E-8C3E65C4E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3373" y="4777035"/>
                <a:ext cx="408586" cy="431285"/>
              </a:xfrm>
              <a:prstGeom prst="rect">
                <a:avLst/>
              </a:prstGeom>
            </p:spPr>
          </p:pic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C9B4DE5-2D09-4324-A868-4F0FBCA82371}"/>
                  </a:ext>
                </a:extLst>
              </p:cNvPr>
              <p:cNvSpPr txBox="1"/>
              <p:nvPr/>
            </p:nvSpPr>
            <p:spPr>
              <a:xfrm>
                <a:off x="2899483" y="4309168"/>
                <a:ext cx="1118902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Time Estimator</a:t>
                </a:r>
              </a:p>
            </p:txBody>
          </p:sp>
          <p:cxnSp>
            <p:nvCxnSpPr>
              <p:cNvPr id="104" name="Elbow Connector 61">
                <a:extLst>
                  <a:ext uri="{FF2B5EF4-FFF2-40B4-BE49-F238E27FC236}">
                    <a16:creationId xmlns:a16="http://schemas.microsoft.com/office/drawing/2014/main" id="{AAB52544-83AA-4B19-96BC-2AC8062A954E}"/>
                  </a:ext>
                </a:extLst>
              </p:cNvPr>
              <p:cNvCxnSpPr>
                <a:cxnSpLocks/>
                <a:stCxn id="93" idx="1"/>
              </p:cNvCxnSpPr>
              <p:nvPr/>
            </p:nvCxnSpPr>
            <p:spPr>
              <a:xfrm rot="10800000" flipV="1">
                <a:off x="3976831" y="4978907"/>
                <a:ext cx="330718" cy="659140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Elbow Connector 72">
                <a:extLst>
                  <a:ext uri="{FF2B5EF4-FFF2-40B4-BE49-F238E27FC236}">
                    <a16:creationId xmlns:a16="http://schemas.microsoft.com/office/drawing/2014/main" id="{E50123AC-B7C1-46B5-A398-4A44528D9C22}"/>
                  </a:ext>
                </a:extLst>
              </p:cNvPr>
              <p:cNvCxnSpPr>
                <a:cxnSpLocks/>
                <a:stCxn id="93" idx="3"/>
                <a:endCxn id="109" idx="0"/>
              </p:cNvCxnSpPr>
              <p:nvPr/>
            </p:nvCxnSpPr>
            <p:spPr>
              <a:xfrm>
                <a:off x="4708569" y="4978907"/>
                <a:ext cx="252080" cy="403469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Elbow Connector 74">
                <a:extLst>
                  <a:ext uri="{FF2B5EF4-FFF2-40B4-BE49-F238E27FC236}">
                    <a16:creationId xmlns:a16="http://schemas.microsoft.com/office/drawing/2014/main" id="{4601F922-4A26-4CB2-B15F-0EFD5385E912}"/>
                  </a:ext>
                </a:extLst>
              </p:cNvPr>
              <p:cNvCxnSpPr>
                <a:stCxn id="94" idx="3"/>
              </p:cNvCxnSpPr>
              <p:nvPr/>
            </p:nvCxnSpPr>
            <p:spPr>
              <a:xfrm flipV="1">
                <a:off x="4159639" y="5569723"/>
                <a:ext cx="351638" cy="333633"/>
              </a:xfrm>
              <a:prstGeom prst="bentConnector3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Elbow Connector 76">
                <a:extLst>
                  <a:ext uri="{FF2B5EF4-FFF2-40B4-BE49-F238E27FC236}">
                    <a16:creationId xmlns:a16="http://schemas.microsoft.com/office/drawing/2014/main" id="{A6A177B2-AE13-40EA-B19F-3DD7B942BE55}"/>
                  </a:ext>
                </a:extLst>
              </p:cNvPr>
              <p:cNvCxnSpPr>
                <a:stCxn id="94" idx="3"/>
              </p:cNvCxnSpPr>
              <p:nvPr/>
            </p:nvCxnSpPr>
            <p:spPr>
              <a:xfrm>
                <a:off x="4159639" y="5903356"/>
                <a:ext cx="351638" cy="309329"/>
              </a:xfrm>
              <a:prstGeom prst="bentConnector3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92A4F317-F0E9-4792-BD7D-91BEAF57C8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8451" y="5903452"/>
                <a:ext cx="272229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9" name="Rounded Rectangle 81">
                <a:extLst>
                  <a:ext uri="{FF2B5EF4-FFF2-40B4-BE49-F238E27FC236}">
                    <a16:creationId xmlns:a16="http://schemas.microsoft.com/office/drawing/2014/main" id="{54CCFF9E-2EE4-4494-87CE-EA03A85FAA76}"/>
                  </a:ext>
                </a:extLst>
              </p:cNvPr>
              <p:cNvSpPr/>
              <p:nvPr/>
            </p:nvSpPr>
            <p:spPr>
              <a:xfrm>
                <a:off x="4629114" y="5382376"/>
                <a:ext cx="663070" cy="1014119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  <a:prstDash val="lgDash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5A14FA8-D46B-4D92-816A-36738B0390F9}"/>
                  </a:ext>
                </a:extLst>
              </p:cNvPr>
              <p:cNvSpPr txBox="1"/>
              <p:nvPr/>
            </p:nvSpPr>
            <p:spPr>
              <a:xfrm>
                <a:off x="3188907" y="6157663"/>
                <a:ext cx="14245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Task Scheduler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2AF191F4-C174-4041-8411-0267ACCC0304}"/>
                  </a:ext>
                </a:extLst>
              </p:cNvPr>
              <p:cNvSpPr txBox="1"/>
              <p:nvPr/>
            </p:nvSpPr>
            <p:spPr>
              <a:xfrm>
                <a:off x="7005282" y="4400407"/>
                <a:ext cx="101185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Video </a:t>
                </a:r>
                <a:br>
                  <a:rPr lang="en-US" sz="1200" dirty="0"/>
                </a:br>
                <a:r>
                  <a:rPr lang="en-US" sz="1200" dirty="0"/>
                  <a:t>Merger &amp;</a:t>
                </a:r>
                <a:br>
                  <a:rPr lang="en-US" sz="1200" dirty="0"/>
                </a:br>
                <a:r>
                  <a:rPr lang="en-US" sz="1200" dirty="0"/>
                  <a:t>Output</a:t>
                </a:r>
                <a:br>
                  <a:rPr lang="en-US" sz="1200" dirty="0"/>
                </a:br>
                <a:r>
                  <a:rPr lang="en-US" sz="1200" dirty="0"/>
                  <a:t>Windows </a:t>
                </a:r>
              </a:p>
            </p:txBody>
          </p:sp>
          <p:cxnSp>
            <p:nvCxnSpPr>
              <p:cNvPr id="112" name="Elbow Connector 104">
                <a:extLst>
                  <a:ext uri="{FF2B5EF4-FFF2-40B4-BE49-F238E27FC236}">
                    <a16:creationId xmlns:a16="http://schemas.microsoft.com/office/drawing/2014/main" id="{0A07CB58-004B-4EC3-99E8-E601FD56918F}"/>
                  </a:ext>
                </a:extLst>
              </p:cNvPr>
              <p:cNvCxnSpPr>
                <a:cxnSpLocks/>
                <a:endCxn id="91" idx="2"/>
              </p:cNvCxnSpPr>
              <p:nvPr/>
            </p:nvCxnSpPr>
            <p:spPr>
              <a:xfrm flipV="1">
                <a:off x="5431234" y="5285351"/>
                <a:ext cx="1326302" cy="609719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Elbow Connector 107">
                <a:extLst>
                  <a:ext uri="{FF2B5EF4-FFF2-40B4-BE49-F238E27FC236}">
                    <a16:creationId xmlns:a16="http://schemas.microsoft.com/office/drawing/2014/main" id="{C5F9F47C-4824-478F-A9C4-D1C484D0EC54}"/>
                  </a:ext>
                </a:extLst>
              </p:cNvPr>
              <p:cNvCxnSpPr>
                <a:cxnSpLocks/>
                <a:stCxn id="90" idx="0"/>
                <a:endCxn id="82" idx="3"/>
              </p:cNvCxnSpPr>
              <p:nvPr/>
            </p:nvCxnSpPr>
            <p:spPr>
              <a:xfrm rot="16200000" flipV="1">
                <a:off x="6342887" y="3883587"/>
                <a:ext cx="512567" cy="295968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91540AB5-C46D-4049-B46E-BFD740DDB5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62812" y="3022624"/>
                <a:ext cx="0" cy="53825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2C4D5CCE-0C26-4C96-BB92-6D8D3F02C5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24643" y="3020385"/>
                <a:ext cx="1706" cy="540489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DED0FE2-5255-40C0-BAE3-78B0018C4F69}"/>
                  </a:ext>
                </a:extLst>
              </p:cNvPr>
              <p:cNvSpPr txBox="1"/>
              <p:nvPr/>
            </p:nvSpPr>
            <p:spPr>
              <a:xfrm>
                <a:off x="4844577" y="1582537"/>
                <a:ext cx="134710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Viewers’ devices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4DED0FE2-5255-40C0-BAE3-78B0018C4F69}"/>
                  </a:ext>
                </a:extLst>
              </p:cNvPr>
              <p:cNvSpPr txBox="1"/>
              <p:nvPr/>
            </p:nvSpPr>
            <p:spPr>
              <a:xfrm>
                <a:off x="766049" y="2516589"/>
                <a:ext cx="153013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Streaming provider</a:t>
                </a:r>
              </a:p>
            </p:txBody>
          </p: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3B1265FB-9B26-4DC7-BE7A-51E8144802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73982" y="2940880"/>
                <a:ext cx="1472" cy="615002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5F8C9BF5-CD9A-460F-BA3A-F84656AD5D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13414" y="3036261"/>
                <a:ext cx="4770" cy="476077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45CD81C3-CAD3-47A6-8F6B-E53EED49CEA9}"/>
                  </a:ext>
                </a:extLst>
              </p:cNvPr>
              <p:cNvSpPr txBox="1"/>
              <p:nvPr/>
            </p:nvSpPr>
            <p:spPr>
              <a:xfrm>
                <a:off x="903515" y="3010952"/>
                <a:ext cx="1844726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Extended video processing service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BD55389-E722-4FC5-9434-EE77E71F0882}"/>
                  </a:ext>
                </a:extLst>
              </p:cNvPr>
              <p:cNvSpPr txBox="1"/>
              <p:nvPr/>
            </p:nvSpPr>
            <p:spPr>
              <a:xfrm>
                <a:off x="2866603" y="3009499"/>
                <a:ext cx="123204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CVSE services</a:t>
                </a:r>
              </a:p>
            </p:txBody>
          </p:sp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DFC41C96-4D75-45CC-A893-681788510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707" y="3446540"/>
                <a:ext cx="721979" cy="721979"/>
              </a:xfrm>
              <a:prstGeom prst="rect">
                <a:avLst/>
              </a:prstGeom>
            </p:spPr>
          </p:pic>
          <p:cxnSp>
            <p:nvCxnSpPr>
              <p:cNvPr id="123" name="Connector: Elbow 88">
                <a:extLst>
                  <a:ext uri="{FF2B5EF4-FFF2-40B4-BE49-F238E27FC236}">
                    <a16:creationId xmlns:a16="http://schemas.microsoft.com/office/drawing/2014/main" id="{E2273779-3390-46EE-9AE7-AFA5BF75553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460901" y="5272714"/>
                <a:ext cx="380888" cy="367360"/>
              </a:xfrm>
              <a:prstGeom prst="bentConnector3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pic>
            <p:nvPicPr>
              <p:cNvPr id="124" name="Picture 2" descr="Image result for video streaming  icon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9912" y="2467412"/>
                <a:ext cx="720842" cy="5638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20D2320-E642-4D3E-BCB6-4C44851CB89E}"/>
                  </a:ext>
                </a:extLst>
              </p:cNvPr>
              <p:cNvSpPr txBox="1"/>
              <p:nvPr/>
            </p:nvSpPr>
            <p:spPr>
              <a:xfrm>
                <a:off x="4098644" y="6789167"/>
                <a:ext cx="11469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CVSE Core</a:t>
                </a:r>
              </a:p>
            </p:txBody>
          </p:sp>
        </p:grpSp>
        <p:sp>
          <p:nvSpPr>
            <p:cNvPr id="75" name="Bent-Up Arrow 74"/>
            <p:cNvSpPr/>
            <p:nvPr/>
          </p:nvSpPr>
          <p:spPr>
            <a:xfrm rot="16200000">
              <a:off x="4911432" y="1965156"/>
              <a:ext cx="699482" cy="442174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Bent-Up Arrow 75"/>
            <p:cNvSpPr/>
            <p:nvPr/>
          </p:nvSpPr>
          <p:spPr>
            <a:xfrm rot="10800000">
              <a:off x="2575454" y="1851256"/>
              <a:ext cx="860082" cy="616156"/>
            </a:xfrm>
            <a:prstGeom prst="bentUpArrow">
              <a:avLst>
                <a:gd name="adj1" fmla="val 25000"/>
                <a:gd name="adj2" fmla="val 23073"/>
                <a:gd name="adj3" fmla="val 303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ounded Rectangular Callout 32"/>
          <p:cNvSpPr/>
          <p:nvPr/>
        </p:nvSpPr>
        <p:spPr>
          <a:xfrm>
            <a:off x="6872465" y="4790161"/>
            <a:ext cx="2124649" cy="840154"/>
          </a:xfrm>
          <a:prstGeom prst="wedgeRoundRectCallout">
            <a:avLst>
              <a:gd name="adj1" fmla="val -47476"/>
              <a:gd name="adj2" fmla="val -4633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Dynamic cost-efficient provisioning policy </a:t>
            </a:r>
          </a:p>
        </p:txBody>
      </p:sp>
    </p:spTree>
    <p:extLst>
      <p:ext uri="{BB962C8B-B14F-4D97-AF65-F5344CB8AC3E}">
        <p14:creationId xmlns:p14="http://schemas.microsoft.com/office/powerpoint/2010/main" val="355661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1" grpId="0" animBg="1"/>
      <p:bldP spid="3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623547" y="1837139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23547" y="4800146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623547" y="3208822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1952" y="3582932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471952" y="2137105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453663" y="5142118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gular Pentagon 15"/>
          <p:cNvSpPr/>
          <p:nvPr/>
        </p:nvSpPr>
        <p:spPr>
          <a:xfrm>
            <a:off x="7120000" y="5232972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mming Junction 20"/>
          <p:cNvSpPr/>
          <p:nvPr/>
        </p:nvSpPr>
        <p:spPr>
          <a:xfrm>
            <a:off x="4034320" y="3562339"/>
            <a:ext cx="612648" cy="612648"/>
          </a:xfrm>
          <a:prstGeom prst="flowChartSummingJuncti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155953" y="223089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633934" y="368011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21" idx="6"/>
            <a:endCxn id="12" idx="1"/>
          </p:cNvCxnSpPr>
          <p:nvPr/>
        </p:nvCxnSpPr>
        <p:spPr>
          <a:xfrm flipV="1">
            <a:off x="4646968" y="2415529"/>
            <a:ext cx="1824984" cy="145313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1" idx="6"/>
            <a:endCxn id="15" idx="1"/>
          </p:cNvCxnSpPr>
          <p:nvPr/>
        </p:nvCxnSpPr>
        <p:spPr>
          <a:xfrm>
            <a:off x="4646968" y="3868663"/>
            <a:ext cx="1806695" cy="155187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6"/>
            <a:endCxn id="9" idx="1"/>
          </p:cNvCxnSpPr>
          <p:nvPr/>
        </p:nvCxnSpPr>
        <p:spPr>
          <a:xfrm flipV="1">
            <a:off x="4646968" y="3861356"/>
            <a:ext cx="1824984" cy="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052972" y="3037987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2828890" y="3138713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345681" y="259440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2821003" y="2604172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49" name="Left Brace 48"/>
          <p:cNvSpPr/>
          <p:nvPr/>
        </p:nvSpPr>
        <p:spPr>
          <a:xfrm rot="16200000">
            <a:off x="7497746" y="1876480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114611" y="3024156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15s</a:t>
            </a:r>
          </a:p>
        </p:txBody>
      </p:sp>
      <p:sp>
        <p:nvSpPr>
          <p:cNvPr id="51" name="Left Brace 50"/>
          <p:cNvSpPr/>
          <p:nvPr/>
        </p:nvSpPr>
        <p:spPr>
          <a:xfrm rot="16200000">
            <a:off x="7491066" y="3209518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234200" y="4444144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295378" y="6104138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20s</a:t>
            </a:r>
          </a:p>
        </p:txBody>
      </p:sp>
      <p:sp>
        <p:nvSpPr>
          <p:cNvPr id="55" name="Left Brace 54"/>
          <p:cNvSpPr/>
          <p:nvPr/>
        </p:nvSpPr>
        <p:spPr>
          <a:xfrm rot="16200000">
            <a:off x="7497746" y="4829449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85904" y="1511870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</a:t>
            </a:r>
            <a:r>
              <a:rPr lang="en-US" sz="2400" baseline="-25000" dirty="0" err="1"/>
              <a:t>video</a:t>
            </a:r>
            <a:r>
              <a:rPr lang="en-US" sz="2400" baseline="-25000" dirty="0"/>
              <a:t>#,GOP#</a:t>
            </a:r>
            <a:endParaRPr lang="en-US" sz="2400" dirty="0"/>
          </a:p>
        </p:txBody>
      </p:sp>
      <p:sp>
        <p:nvSpPr>
          <p:cNvPr id="58" name="Rounded Rectangle 57"/>
          <p:cNvSpPr/>
          <p:nvPr/>
        </p:nvSpPr>
        <p:spPr>
          <a:xfrm>
            <a:off x="144024" y="3675938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Isosceles Triangle 58"/>
          <p:cNvSpPr/>
          <p:nvPr/>
        </p:nvSpPr>
        <p:spPr>
          <a:xfrm>
            <a:off x="1822485" y="3768747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iamond 59"/>
          <p:cNvSpPr/>
          <p:nvPr/>
        </p:nvSpPr>
        <p:spPr>
          <a:xfrm>
            <a:off x="2359721" y="3768747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gular Pentagon 60"/>
          <p:cNvSpPr/>
          <p:nvPr/>
        </p:nvSpPr>
        <p:spPr>
          <a:xfrm>
            <a:off x="2890728" y="3773384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483255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83040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3456702" y="4313885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720656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2900274" y="431388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1284514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2303619" y="430800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1800018" y="432388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60073" y="3675938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47122" y="4818844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45888" y="2118103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82" name="Rectangle 81"/>
          <p:cNvSpPr/>
          <p:nvPr/>
        </p:nvSpPr>
        <p:spPr>
          <a:xfrm>
            <a:off x="2206696" y="3081324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84" name="Isosceles Triangle 83"/>
          <p:cNvSpPr/>
          <p:nvPr/>
        </p:nvSpPr>
        <p:spPr>
          <a:xfrm>
            <a:off x="3430744" y="3127756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gular Pentagon 84"/>
          <p:cNvSpPr/>
          <p:nvPr/>
        </p:nvSpPr>
        <p:spPr>
          <a:xfrm>
            <a:off x="1287445" y="376723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gular Pentagon 85"/>
          <p:cNvSpPr/>
          <p:nvPr/>
        </p:nvSpPr>
        <p:spPr>
          <a:xfrm>
            <a:off x="7140078" y="3680118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Diamond 87"/>
          <p:cNvSpPr/>
          <p:nvPr/>
        </p:nvSpPr>
        <p:spPr>
          <a:xfrm>
            <a:off x="6553200" y="5222715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Diamond 88"/>
          <p:cNvSpPr/>
          <p:nvPr/>
        </p:nvSpPr>
        <p:spPr>
          <a:xfrm>
            <a:off x="6633934" y="223089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457200" y="36887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-Aware Scheduling Method</a:t>
            </a:r>
          </a:p>
        </p:txBody>
      </p:sp>
    </p:spTree>
    <p:extLst>
      <p:ext uri="{BB962C8B-B14F-4D97-AF65-F5344CB8AC3E}">
        <p14:creationId xmlns:p14="http://schemas.microsoft.com/office/powerpoint/2010/main" val="8250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3403 C 0.0408 0.08287 0.08229 0.13172 0.11927 0.12431 C 0.15625 0.1169 0.18889 0.05348 0.2217 -0.00995 " pathEditMode="relative" ptsTypes="aaA">
                                      <p:cBhvr>
                                        <p:cTn id="2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75 -0.01597 C 0.19167 0.05024 0.16059 0.11644 0.12379 0.12061 C 0.08698 0.12477 0.04462 0.06713 0.00226 0.0095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C 0.05 -0.04583 0.10018 -0.0912 0.14497 -0.0787 C 0.18976 -0.06597 0.22917 0.00509 0.26893 0.07639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38" grpId="0"/>
      <p:bldP spid="39" grpId="0"/>
      <p:bldP spid="49" grpId="0" animBg="1"/>
      <p:bldP spid="50" grpId="0"/>
      <p:bldP spid="51" grpId="0" animBg="1"/>
      <p:bldP spid="53" grpId="0"/>
      <p:bldP spid="54" grpId="0"/>
      <p:bldP spid="55" grpId="0" animBg="1"/>
      <p:bldP spid="62" grpId="0" animBg="1"/>
      <p:bldP spid="62" grpId="1" animBg="1"/>
      <p:bldP spid="79" grpId="0"/>
      <p:bldP spid="82" grpId="0"/>
      <p:bldP spid="84" grpId="0" animBg="1"/>
      <p:bldP spid="8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19720"/>
            <a:ext cx="8503920" cy="5105400"/>
          </a:xfrm>
        </p:spPr>
        <p:txBody>
          <a:bodyPr vert="horz">
            <a:noAutofit/>
          </a:bodyPr>
          <a:lstStyle/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How does video streaming work?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Video Streaming?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Feasibility of meeting interactive streaming 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QoS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in the cloud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Analyzing video streaming execution using 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heterogeneous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VMs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Achieving cost-efficient cloud-based streaming by making use of 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heterogeneous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cloud VMs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Achieving cost-efficiency via 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reusing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computation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Achieving cost-efficient streaming by efficient 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caching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of streams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Current implementation of CVSE (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Achieving Cloud-based 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video streaming (if we have time)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24" y="123089"/>
            <a:ext cx="8956378" cy="1143000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On-Demand Video Transcoding </a:t>
            </a:r>
            <a:r>
              <a:rPr lang="en-US" sz="3800" b="1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41" y="1811161"/>
            <a:ext cx="9067377" cy="1665907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>
                <a:solidFill>
                  <a:srgbClr val="D9D9D9"/>
                </a:solidFill>
              </a:rPr>
              <a:t> Improve Quality of Service (</a:t>
            </a:r>
            <a:r>
              <a:rPr lang="en-US" dirty="0" err="1">
                <a:solidFill>
                  <a:srgbClr val="D9D9D9"/>
                </a:solidFill>
              </a:rPr>
              <a:t>QoS</a:t>
            </a:r>
            <a:r>
              <a:rPr lang="en-US" dirty="0">
                <a:solidFill>
                  <a:srgbClr val="D9D9D9"/>
                </a:solidFill>
              </a:rPr>
              <a:t>)?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78102" y="46609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941" y="249639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D9D9D9"/>
                </a:solidFill>
              </a:rPr>
              <a:t>Startup delay </a:t>
            </a:r>
          </a:p>
          <a:p>
            <a:pPr lvl="1">
              <a:lnSpc>
                <a:spcPct val="50000"/>
              </a:lnSpc>
            </a:pPr>
            <a:endParaRPr lang="en-US" sz="2800" dirty="0">
              <a:solidFill>
                <a:srgbClr val="D9D9D9"/>
              </a:solidFill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D9D9D9"/>
                </a:solidFill>
              </a:rPr>
              <a:t>Deadline miss rate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941" y="4185204"/>
            <a:ext cx="5647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3200" dirty="0"/>
              <a:t> Minimize Cloud Resource Cost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341" y="489974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Computing cost</a:t>
            </a:r>
          </a:p>
          <a:p>
            <a:pPr lvl="1">
              <a:lnSpc>
                <a:spcPct val="50000"/>
              </a:lnSpc>
            </a:pPr>
            <a:endParaRPr lang="en-US" sz="2800" dirty="0">
              <a:solidFill>
                <a:srgbClr val="D9D9D9"/>
              </a:solidFill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Storage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6591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" y="132398"/>
            <a:ext cx="8879840" cy="1036002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Dynamic Cost-Efficient Provisioning Policy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991" y="1252200"/>
            <a:ext cx="4976009" cy="518795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5" idx="1"/>
            <a:endCxn id="13" idx="4"/>
          </p:cNvCxnSpPr>
          <p:nvPr/>
        </p:nvCxnSpPr>
        <p:spPr>
          <a:xfrm flipH="1" flipV="1">
            <a:off x="2173960" y="3623840"/>
            <a:ext cx="2379647" cy="34933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ular Callout 12"/>
          <p:cNvSpPr/>
          <p:nvPr/>
        </p:nvSpPr>
        <p:spPr>
          <a:xfrm>
            <a:off x="1379838" y="2509997"/>
            <a:ext cx="2788153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Predict deadline miss rate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53607" y="3330464"/>
            <a:ext cx="4488793" cy="1285423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53607" y="4876924"/>
            <a:ext cx="4488793" cy="1285423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429700" y="1936193"/>
            <a:ext cx="1982524" cy="480177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endCxn id="22" idx="4"/>
          </p:cNvCxnSpPr>
          <p:nvPr/>
        </p:nvCxnSpPr>
        <p:spPr>
          <a:xfrm flipH="1" flipV="1">
            <a:off x="1666546" y="2110779"/>
            <a:ext cx="2846172" cy="10857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/>
          <p:cNvSpPr/>
          <p:nvPr/>
        </p:nvSpPr>
        <p:spPr>
          <a:xfrm>
            <a:off x="1043304" y="996936"/>
            <a:ext cx="2188197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User define </a:t>
            </a:r>
            <a:r>
              <a:rPr lang="en-US" sz="1600" dirty="0" err="1"/>
              <a:t>QoS</a:t>
            </a:r>
            <a:r>
              <a:rPr lang="en-US" sz="1600" dirty="0"/>
              <a:t> violation tolerance </a:t>
            </a:r>
          </a:p>
        </p:txBody>
      </p:sp>
      <p:cxnSp>
        <p:nvCxnSpPr>
          <p:cNvPr id="27" name="Straight Arrow Connector 26"/>
          <p:cNvCxnSpPr>
            <a:endCxn id="28" idx="4"/>
          </p:cNvCxnSpPr>
          <p:nvPr/>
        </p:nvCxnSpPr>
        <p:spPr>
          <a:xfrm flipH="1" flipV="1">
            <a:off x="1030546" y="5432337"/>
            <a:ext cx="3482172" cy="283308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ular Callout 27"/>
          <p:cNvSpPr/>
          <p:nvPr/>
        </p:nvSpPr>
        <p:spPr>
          <a:xfrm>
            <a:off x="236424" y="4142979"/>
            <a:ext cx="2788153" cy="11195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Allocate/</a:t>
            </a:r>
            <a:r>
              <a:rPr lang="en-US" sz="1600" dirty="0" err="1"/>
              <a:t>Deallocate</a:t>
            </a:r>
            <a:r>
              <a:rPr lang="en-US" sz="1600" dirty="0"/>
              <a:t> VMs based on predicted deadline miss rate</a:t>
            </a:r>
          </a:p>
        </p:txBody>
      </p:sp>
    </p:spTree>
    <p:extLst>
      <p:ext uri="{BB962C8B-B14F-4D97-AF65-F5344CB8AC3E}">
        <p14:creationId xmlns:p14="http://schemas.microsoft.com/office/powerpoint/2010/main" val="164631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16" grpId="0" animBg="1"/>
      <p:bldP spid="20" grpId="0" animBg="1"/>
      <p:bldP spid="22" grpId="0" animBg="1"/>
      <p:bldP spid="2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0915" y="2783506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7556833" y="2884232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73624" y="233992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548946" y="2349691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871967" y="3421457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>
            <a:off x="6550428" y="3514266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/>
        </p:nvSpPr>
        <p:spPr>
          <a:xfrm>
            <a:off x="7087664" y="351426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gular Pentagon 10"/>
          <p:cNvSpPr/>
          <p:nvPr/>
        </p:nvSpPr>
        <p:spPr>
          <a:xfrm>
            <a:off x="7618671" y="3518903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211198" y="3514266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510983" y="3514266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184645" y="4059404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448599" y="402271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628217" y="405940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012457" y="402271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031562" y="405352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527961" y="406939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988016" y="3421457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75065" y="4564363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73831" y="1863622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34639" y="2826843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4" name="Isosceles Triangle 23"/>
          <p:cNvSpPr/>
          <p:nvPr/>
        </p:nvSpPr>
        <p:spPr>
          <a:xfrm>
            <a:off x="8158687" y="2873275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gular Pentagon 24"/>
          <p:cNvSpPr/>
          <p:nvPr/>
        </p:nvSpPr>
        <p:spPr>
          <a:xfrm>
            <a:off x="6015388" y="3512755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03" y="3314106"/>
            <a:ext cx="2880898" cy="112877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20111" y="133902"/>
            <a:ext cx="7803908" cy="1261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>
              <a:spcBef>
                <a:spcPct val="0"/>
              </a:spcBef>
              <a:buNone/>
              <a:defRPr sz="3800" b="0" i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/>
              <a:t>Remedial Provisioning Policy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459575" y="2789025"/>
            <a:ext cx="3269146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7546819" y="2903259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580571" y="2809520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33" name="Isosceles Triangle 32"/>
          <p:cNvSpPr/>
          <p:nvPr/>
        </p:nvSpPr>
        <p:spPr>
          <a:xfrm>
            <a:off x="8148673" y="2892302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7000607" y="291237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gular Pentagon 34"/>
          <p:cNvSpPr/>
          <p:nvPr/>
        </p:nvSpPr>
        <p:spPr>
          <a:xfrm>
            <a:off x="6477182" y="2910973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013696" y="288993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968003" y="236619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5,0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412085" y="235452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6,0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952504" y="236794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7,0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154157" y="3029625"/>
            <a:ext cx="491485" cy="4287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618260" y="2660293"/>
            <a:ext cx="349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number in the startup queue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45642" y="4933695"/>
            <a:ext cx="312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QoS violation upper threshold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645642" y="4311878"/>
            <a:ext cx="634954" cy="621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1618260" y="4311878"/>
            <a:ext cx="535897" cy="621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57162" y="4958030"/>
            <a:ext cx="163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Constant factor</a:t>
            </a:r>
          </a:p>
        </p:txBody>
      </p:sp>
    </p:spTree>
    <p:extLst>
      <p:ext uri="{BB962C8B-B14F-4D97-AF65-F5344CB8AC3E}">
        <p14:creationId xmlns:p14="http://schemas.microsoft.com/office/powerpoint/2010/main" val="317081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2" grpId="0"/>
      <p:bldP spid="43" grpId="0"/>
      <p:bldP spid="4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Evaluation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4" name="Picture 3" descr="fvm_stq_s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7" y="2041770"/>
            <a:ext cx="4269821" cy="3218141"/>
          </a:xfrm>
          <a:prstGeom prst="rect">
            <a:avLst/>
          </a:prstGeom>
        </p:spPr>
      </p:pic>
      <p:pic>
        <p:nvPicPr>
          <p:cNvPr id="5" name="Picture 4" descr="fvm_stq_dm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94" y="2041770"/>
            <a:ext cx="4174021" cy="3145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67" y="5617686"/>
            <a:ext cx="87570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Minimized startup delay without major impact on deadline miss rate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9403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vm_vs_dynamic_co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" y="3299097"/>
            <a:ext cx="4721944" cy="3558903"/>
          </a:xfrm>
          <a:prstGeom prst="rect">
            <a:avLst/>
          </a:prstGeom>
        </p:spPr>
      </p:pic>
      <p:pic>
        <p:nvPicPr>
          <p:cNvPr id="6" name="Picture 5" descr="fvm_vs_dynamic_dm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7"/>
          <a:stretch/>
        </p:blipFill>
        <p:spPr>
          <a:xfrm>
            <a:off x="4713363" y="977839"/>
            <a:ext cx="4264842" cy="344657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1685885"/>
            <a:ext cx="4929555" cy="1477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/>
              <a:t>Our</a:t>
            </a:r>
            <a:r>
              <a:rPr lang="en-US" sz="2400" baseline="0" dirty="0"/>
              <a:t> dynamic system keeps the </a:t>
            </a:r>
            <a:r>
              <a:rPr lang="en-US" sz="2400" baseline="0" dirty="0" err="1"/>
              <a:t>QoS</a:t>
            </a:r>
            <a:endParaRPr lang="en-US" sz="2400" baseline="0" dirty="0"/>
          </a:p>
          <a:p>
            <a:r>
              <a:rPr lang="en-US" sz="2400" baseline="0" dirty="0"/>
              <a:t>     violation constantly low and Stable </a:t>
            </a:r>
          </a:p>
          <a:p>
            <a:r>
              <a:rPr lang="en-US" sz="2400" dirty="0"/>
              <a:t>     </a:t>
            </a:r>
            <a:r>
              <a:rPr lang="en-US" sz="2400" baseline="0" dirty="0"/>
              <a:t>in</a:t>
            </a:r>
            <a:r>
              <a:rPr lang="en-US" sz="2400" dirty="0"/>
              <a:t> </a:t>
            </a:r>
            <a:r>
              <a:rPr lang="en-US" sz="2400" baseline="0" dirty="0"/>
              <a:t>compare with static method.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30479" y="5091327"/>
            <a:ext cx="46477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400" baseline="0" dirty="0"/>
              <a:t>Our method save the cost when </a:t>
            </a:r>
          </a:p>
          <a:p>
            <a:r>
              <a:rPr lang="en-US" sz="2400" dirty="0"/>
              <a:t>    </a:t>
            </a:r>
            <a:r>
              <a:rPr lang="en-US" sz="2400" baseline="0" dirty="0"/>
              <a:t>the system is not oversubscribed.</a:t>
            </a:r>
            <a:endParaRPr lang="en-US" sz="2400" dirty="0"/>
          </a:p>
          <a:p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5679" y="5490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Static vs. Dynamic Resource Provisioning</a:t>
            </a:r>
          </a:p>
        </p:txBody>
      </p:sp>
    </p:spTree>
    <p:extLst>
      <p:ext uri="{BB962C8B-B14F-4D97-AF65-F5344CB8AC3E}">
        <p14:creationId xmlns:p14="http://schemas.microsoft.com/office/powerpoint/2010/main" val="146488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0" name="Picture 9" descr="pareto_front_nobe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49" y="397322"/>
            <a:ext cx="6149776" cy="463505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rot="1663431">
            <a:off x="2432537" y="2828368"/>
            <a:ext cx="2392135" cy="1429884"/>
          </a:xfrm>
          <a:prstGeom prst="ellipse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0324" y="5509478"/>
            <a:ext cx="8024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 some point, streaming service providers can pay reasonable </a:t>
            </a:r>
          </a:p>
          <a:p>
            <a:r>
              <a:rPr lang="en-US" sz="2400" dirty="0"/>
              <a:t>price to gain good </a:t>
            </a:r>
            <a:r>
              <a:rPr lang="en-US" sz="2400" dirty="0" err="1"/>
              <a:t>QoS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1223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720" y="1600199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endParaRPr lang="en-US" sz="14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/>
              <a:t>Xiangbo Li</a:t>
            </a:r>
            <a:r>
              <a:rPr lang="en-US" sz="1800" dirty="0"/>
              <a:t>, Mohsen Amini Salehi, </a:t>
            </a:r>
            <a:r>
              <a:rPr lang="en-US" sz="1800" dirty="0" err="1"/>
              <a:t>Magdy</a:t>
            </a:r>
            <a:r>
              <a:rPr lang="en-US" sz="1800" dirty="0"/>
              <a:t> </a:t>
            </a:r>
            <a:r>
              <a:rPr lang="en-US" sz="1800" dirty="0" err="1"/>
              <a:t>Bayoumi</a:t>
            </a:r>
            <a:r>
              <a:rPr lang="en-US" sz="1800" dirty="0"/>
              <a:t>, </a:t>
            </a:r>
            <a:r>
              <a:rPr lang="en-US" sz="1800" dirty="0" err="1"/>
              <a:t>Rajkumar</a:t>
            </a:r>
            <a:r>
              <a:rPr lang="en-US" sz="1800" dirty="0"/>
              <a:t> </a:t>
            </a:r>
            <a:r>
              <a:rPr lang="en-US" sz="1800" dirty="0" err="1"/>
              <a:t>Buyya</a:t>
            </a:r>
            <a:r>
              <a:rPr lang="en-US" sz="1800" dirty="0"/>
              <a:t>, “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CVSS: A Cost-Efficient and QoS-Aware Video  Streaming Using Cloud Service</a:t>
            </a:r>
            <a:r>
              <a:rPr lang="en-US" sz="1800" i="1" dirty="0"/>
              <a:t>s”</a:t>
            </a:r>
            <a:r>
              <a:rPr lang="en-US" sz="1800" dirty="0"/>
              <a:t>,  in the</a:t>
            </a:r>
            <a:r>
              <a:rPr lang="en-US" sz="1800" i="1" dirty="0"/>
              <a:t> </a:t>
            </a:r>
            <a:r>
              <a:rPr lang="en-US" sz="1800" b="1" i="1" dirty="0"/>
              <a:t>IEEE/ACM Cluster Cloud Grid Conference </a:t>
            </a:r>
            <a:r>
              <a:rPr lang="en-US" sz="1800" i="1" dirty="0"/>
              <a:t>(</a:t>
            </a:r>
            <a:r>
              <a:rPr lang="en-US" sz="1800" i="1" dirty="0" err="1"/>
              <a:t>CCGrid</a:t>
            </a:r>
            <a:r>
              <a:rPr lang="en-US" sz="1800" i="1" dirty="0"/>
              <a:t> ’16)</a:t>
            </a:r>
            <a:r>
              <a:rPr lang="en-US" sz="1800" dirty="0"/>
              <a:t>, Columbia, May 2016.</a:t>
            </a:r>
          </a:p>
          <a:p>
            <a:pPr marL="400050" indent="-400050">
              <a:buFont typeface="+mj-lt"/>
              <a:buAutoNum type="arabicPeriod"/>
            </a:pPr>
            <a:endParaRPr lang="en-US" sz="18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/>
              <a:t>Xiangbo Li</a:t>
            </a:r>
            <a:r>
              <a:rPr lang="en-US" sz="1800" dirty="0"/>
              <a:t>, Mohsen Amini Salehi, </a:t>
            </a:r>
            <a:r>
              <a:rPr lang="en-US" sz="1800" dirty="0" err="1"/>
              <a:t>Magdy</a:t>
            </a:r>
            <a:r>
              <a:rPr lang="en-US" sz="1800" dirty="0"/>
              <a:t> </a:t>
            </a:r>
            <a:r>
              <a:rPr lang="en-US" sz="1800" dirty="0" err="1"/>
              <a:t>Bayoumi</a:t>
            </a:r>
            <a:r>
              <a:rPr lang="en-US" sz="1800" dirty="0"/>
              <a:t>,  “</a:t>
            </a:r>
            <a:r>
              <a:rPr lang="en-US" sz="1800" dirty="0">
                <a:solidFill>
                  <a:srgbClr val="558ED5"/>
                </a:solidFill>
              </a:rPr>
              <a:t>High Performance On-Demand Video Transcoding Using Cloud Services</a:t>
            </a:r>
            <a:r>
              <a:rPr lang="en-US" sz="1800" dirty="0"/>
              <a:t>”, in the</a:t>
            </a:r>
            <a:r>
              <a:rPr lang="en-US" sz="1800" i="1" dirty="0"/>
              <a:t> </a:t>
            </a:r>
            <a:r>
              <a:rPr lang="en-US" sz="1800" b="1" i="1" dirty="0"/>
              <a:t>IEEE/ACM Cluster Cloud Grid Conference </a:t>
            </a:r>
            <a:r>
              <a:rPr lang="en-US" sz="1800" i="1" dirty="0"/>
              <a:t>(</a:t>
            </a:r>
            <a:r>
              <a:rPr lang="en-US" sz="1800" i="1" dirty="0" err="1"/>
              <a:t>CCGrid</a:t>
            </a:r>
            <a:r>
              <a:rPr lang="en-US" sz="1800" i="1" dirty="0"/>
              <a:t> ’16)</a:t>
            </a:r>
            <a:r>
              <a:rPr lang="en-US" sz="1800" dirty="0"/>
              <a:t>, Columbia, May 2016.</a:t>
            </a:r>
          </a:p>
          <a:p>
            <a:pPr marL="400050" indent="-400050">
              <a:buFont typeface="+mj-lt"/>
              <a:buAutoNum type="arabicPeriod"/>
            </a:pPr>
            <a:endParaRPr lang="en-US" sz="18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/>
              <a:t>Xiangbo Li</a:t>
            </a:r>
            <a:r>
              <a:rPr lang="en-US" sz="1800" dirty="0"/>
              <a:t>, Mohsen Amini Salehi, </a:t>
            </a:r>
            <a:r>
              <a:rPr lang="en-US" sz="1800" dirty="0" err="1"/>
              <a:t>Magdy</a:t>
            </a:r>
            <a:r>
              <a:rPr lang="en-US" sz="1800" dirty="0"/>
              <a:t> </a:t>
            </a:r>
            <a:r>
              <a:rPr lang="en-US" sz="1800" dirty="0" err="1"/>
              <a:t>Bayoumi</a:t>
            </a:r>
            <a:r>
              <a:rPr lang="en-US" sz="1800" dirty="0"/>
              <a:t>,  “</a:t>
            </a:r>
            <a:r>
              <a:rPr lang="en-US" sz="1800" dirty="0">
                <a:solidFill>
                  <a:srgbClr val="558ED5"/>
                </a:solidFill>
              </a:rPr>
              <a:t>High Performance On-Demand Video Transcoding Using Cloud Services</a:t>
            </a:r>
            <a:r>
              <a:rPr lang="en-US" sz="1800" dirty="0"/>
              <a:t>”, filed for </a:t>
            </a:r>
            <a:r>
              <a:rPr lang="en-US" sz="1800" b="1" i="1" dirty="0"/>
              <a:t> </a:t>
            </a:r>
            <a:r>
              <a:rPr lang="en-US" sz="1800" b="1" i="1" dirty="0">
                <a:solidFill>
                  <a:srgbClr val="FF0000"/>
                </a:solidFill>
              </a:rPr>
              <a:t>Patent</a:t>
            </a:r>
            <a:r>
              <a:rPr lang="en-US" sz="1800" dirty="0"/>
              <a:t>, Aug. 2016.</a:t>
            </a:r>
          </a:p>
          <a:p>
            <a:pPr marL="400050" indent="-400050">
              <a:buFont typeface="+mj-lt"/>
              <a:buAutoNum type="arabicPeriod"/>
            </a:pPr>
            <a:endParaRPr lang="en-US" sz="18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 err="1">
                <a:solidFill>
                  <a:srgbClr val="000000"/>
                </a:solidFill>
              </a:rPr>
              <a:t>Xiangbo</a:t>
            </a:r>
            <a:r>
              <a:rPr lang="en-US" sz="1800" b="1" dirty="0">
                <a:solidFill>
                  <a:srgbClr val="000000"/>
                </a:solidFill>
              </a:rPr>
              <a:t> Li</a:t>
            </a:r>
            <a:r>
              <a:rPr lang="en-US" sz="1800" dirty="0">
                <a:solidFill>
                  <a:srgbClr val="000000"/>
                </a:solidFill>
              </a:rPr>
              <a:t>, Mohsen Amini Salehi, </a:t>
            </a:r>
            <a:r>
              <a:rPr lang="en-US" sz="1800" dirty="0" err="1">
                <a:solidFill>
                  <a:srgbClr val="000000"/>
                </a:solidFill>
              </a:rPr>
              <a:t>Magdy</a:t>
            </a:r>
            <a:r>
              <a:rPr lang="en-US" sz="1800" dirty="0">
                <a:solidFill>
                  <a:srgbClr val="000000"/>
                </a:solidFill>
              </a:rPr>
              <a:t> </a:t>
            </a:r>
            <a:r>
              <a:rPr lang="en-US" sz="1800" dirty="0" err="1">
                <a:solidFill>
                  <a:srgbClr val="000000"/>
                </a:solidFill>
              </a:rPr>
              <a:t>Bayoumi</a:t>
            </a:r>
            <a:r>
              <a:rPr lang="en-US" sz="1800" dirty="0">
                <a:solidFill>
                  <a:srgbClr val="000000"/>
                </a:solidFill>
              </a:rPr>
              <a:t>,</a:t>
            </a:r>
            <a:r>
              <a:rPr lang="en-US" sz="1800" dirty="0">
                <a:solidFill>
                  <a:srgbClr val="558ED5"/>
                </a:solidFill>
              </a:rPr>
              <a:t> “</a:t>
            </a:r>
            <a:r>
              <a:rPr lang="en-US" sz="1800" i="1" dirty="0">
                <a:solidFill>
                  <a:srgbClr val="558ED5"/>
                </a:solidFill>
              </a:rPr>
              <a:t>Cloud-Based Video Streaming for Energy- and Compute-Limited Thin Clients</a:t>
            </a:r>
            <a:r>
              <a:rPr lang="en-US" sz="1800" dirty="0">
                <a:solidFill>
                  <a:srgbClr val="558ED5"/>
                </a:solidFill>
              </a:rPr>
              <a:t>”</a:t>
            </a:r>
            <a:r>
              <a:rPr lang="en-US" sz="1800" dirty="0">
                <a:solidFill>
                  <a:srgbClr val="000000"/>
                </a:solidFill>
              </a:rPr>
              <a:t>, in </a:t>
            </a:r>
            <a:r>
              <a:rPr lang="en-US" sz="1800" b="1" i="1" dirty="0">
                <a:solidFill>
                  <a:srgbClr val="000000"/>
                </a:solidFill>
              </a:rPr>
              <a:t>Stream2015 Workshop </a:t>
            </a:r>
            <a:r>
              <a:rPr lang="en-US" sz="1800" dirty="0">
                <a:solidFill>
                  <a:srgbClr val="000000"/>
                </a:solidFill>
              </a:rPr>
              <a:t>at Indiana University, Indianapolis, USA, Oct. 2015. 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287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57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087" y="1903644"/>
            <a:ext cx="6785629" cy="27839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Is there any benefit in using </a:t>
            </a:r>
            <a:r>
              <a:rPr lang="en-US" dirty="0">
                <a:solidFill>
                  <a:srgbClr val="FF0000"/>
                </a:solidFill>
              </a:rPr>
              <a:t>Heterogeneous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Computing </a:t>
            </a:r>
            <a:r>
              <a:rPr lang="en-US" dirty="0">
                <a:solidFill>
                  <a:schemeClr val="bg1"/>
                </a:solidFill>
              </a:rPr>
              <a:t>services (VMs) offered by the cloud?</a:t>
            </a:r>
          </a:p>
        </p:txBody>
      </p:sp>
    </p:spTree>
    <p:extLst>
      <p:ext uri="{BB962C8B-B14F-4D97-AF65-F5344CB8AC3E}">
        <p14:creationId xmlns:p14="http://schemas.microsoft.com/office/powerpoint/2010/main" val="6403983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310" y="172287"/>
            <a:ext cx="8326263" cy="1143000"/>
          </a:xfrm>
        </p:spPr>
        <p:txBody>
          <a:bodyPr>
            <a:normAutofit/>
          </a:bodyPr>
          <a:lstStyle/>
          <a:p>
            <a:r>
              <a:rPr lang="en-US" dirty="0"/>
              <a:t>Heterogeneous EC2 VMs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00606" y="1805498"/>
            <a:ext cx="36337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800000"/>
                </a:solidFill>
              </a:rPr>
              <a:t>Compute-Optimized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1022" y="2842147"/>
            <a:ext cx="2309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General Purpose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6801" y="3244292"/>
            <a:ext cx="169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Micro Instances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0724" y="3936914"/>
            <a:ext cx="35327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Memory-Optimized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1058" y="4706871"/>
            <a:ext cx="2979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Storage-Optimized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3457" y="5421879"/>
            <a:ext cx="2930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GPU Instances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724" y="5581830"/>
            <a:ext cx="3653690" cy="10961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7587B3-E769-42C2-8681-1E355EF65683}"/>
              </a:ext>
            </a:extLst>
          </p:cNvPr>
          <p:cNvSpPr txBox="1"/>
          <p:nvPr/>
        </p:nvSpPr>
        <p:spPr>
          <a:xfrm>
            <a:off x="551474" y="4098144"/>
            <a:ext cx="1581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IO Optimized</a:t>
            </a:r>
          </a:p>
        </p:txBody>
      </p:sp>
    </p:spTree>
    <p:extLst>
      <p:ext uri="{BB962C8B-B14F-4D97-AF65-F5344CB8AC3E}">
        <p14:creationId xmlns:p14="http://schemas.microsoft.com/office/powerpoint/2010/main" val="12165490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18" y="1536740"/>
            <a:ext cx="678485" cy="807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9" y="4164369"/>
            <a:ext cx="730250" cy="876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979" y="1536740"/>
            <a:ext cx="681703" cy="8127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979" y="2528436"/>
            <a:ext cx="682102" cy="8385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18" y="3222210"/>
            <a:ext cx="742901" cy="871220"/>
          </a:xfrm>
          <a:prstGeom prst="rect">
            <a:avLst/>
          </a:prstGeom>
        </p:spPr>
      </p:pic>
      <p:pic>
        <p:nvPicPr>
          <p:cNvPr id="17" name="Picture 16" descr="4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9" y="2524452"/>
            <a:ext cx="802106" cy="609600"/>
          </a:xfrm>
          <a:prstGeom prst="rect">
            <a:avLst/>
          </a:prstGeom>
        </p:spPr>
      </p:pic>
      <p:pic>
        <p:nvPicPr>
          <p:cNvPr id="18" name="Picture 17" descr="hd-webcam-c615-icon-image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78" y="3436840"/>
            <a:ext cx="809897" cy="944880"/>
          </a:xfrm>
          <a:prstGeom prst="rect">
            <a:avLst/>
          </a:prstGeom>
        </p:spPr>
      </p:pic>
      <p:pic>
        <p:nvPicPr>
          <p:cNvPr id="20" name="Picture 19" descr="HD_720_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9" y="5217199"/>
            <a:ext cx="743507" cy="596900"/>
          </a:xfrm>
          <a:prstGeom prst="rect">
            <a:avLst/>
          </a:prstGeom>
        </p:spPr>
      </p:pic>
      <p:pic>
        <p:nvPicPr>
          <p:cNvPr id="21" name="Picture 20" descr="mp4-ic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78" y="4393332"/>
            <a:ext cx="752747" cy="752747"/>
          </a:xfrm>
          <a:prstGeom prst="rect">
            <a:avLst/>
          </a:prstGeom>
        </p:spPr>
      </p:pic>
      <p:pic>
        <p:nvPicPr>
          <p:cNvPr id="22" name="Picture 21" descr="video_icon_24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68" y="5336579"/>
            <a:ext cx="832897" cy="732949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2558279" y="815076"/>
            <a:ext cx="0" cy="54079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streaming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75" y="2947710"/>
            <a:ext cx="1304345" cy="978259"/>
          </a:xfrm>
          <a:prstGeom prst="rect">
            <a:avLst/>
          </a:prstGeom>
        </p:spPr>
      </p:pic>
      <p:pic>
        <p:nvPicPr>
          <p:cNvPr id="27" name="Picture 26" descr="YouTube-logo-full_colo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79" y="1284733"/>
            <a:ext cx="2207259" cy="137346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9484" y="739914"/>
            <a:ext cx="2038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Video Streams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93115" y="717318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Streaming Providers</a:t>
            </a:r>
          </a:p>
        </p:txBody>
      </p:sp>
      <p:pic>
        <p:nvPicPr>
          <p:cNvPr id="30" name="Picture 29" descr="netflix-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12" y="3209070"/>
            <a:ext cx="1313180" cy="7386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6558" y="3828862"/>
            <a:ext cx="1676400" cy="885093"/>
          </a:xfrm>
          <a:prstGeom prst="rect">
            <a:avLst/>
          </a:prstGeom>
        </p:spPr>
      </p:pic>
      <p:pic>
        <p:nvPicPr>
          <p:cNvPr id="32" name="Picture 31" descr="Vevo-logo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75" y="3921527"/>
            <a:ext cx="2214880" cy="14770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66048" y="5319073"/>
            <a:ext cx="1998980" cy="6622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7083" y="2349895"/>
            <a:ext cx="1296909" cy="616614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6025378" y="827429"/>
            <a:ext cx="0" cy="54079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12344" y="771389"/>
            <a:ext cx="197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Client</a:t>
            </a:r>
            <a:r>
              <a:rPr lang="zh-CN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</a:rPr>
              <a:t>Devices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7" name="Picture 36" descr="streaming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35" y="2877854"/>
            <a:ext cx="1304345" cy="978259"/>
          </a:xfrm>
          <a:prstGeom prst="rect">
            <a:avLst/>
          </a:prstGeom>
        </p:spPr>
      </p:pic>
      <p:pic>
        <p:nvPicPr>
          <p:cNvPr id="39" name="Picture 38" descr="MiniDesk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80" y="2895949"/>
            <a:ext cx="2662014" cy="1497383"/>
          </a:xfrm>
          <a:prstGeom prst="rect">
            <a:avLst/>
          </a:prstGeom>
        </p:spPr>
      </p:pic>
      <p:pic>
        <p:nvPicPr>
          <p:cNvPr id="40" name="Picture 39" descr="MiniLap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54" y="4926132"/>
            <a:ext cx="1479945" cy="887967"/>
          </a:xfrm>
          <a:prstGeom prst="rect">
            <a:avLst/>
          </a:prstGeom>
        </p:spPr>
      </p:pic>
      <p:pic>
        <p:nvPicPr>
          <p:cNvPr id="41" name="Picture 40" descr="MiniPadMini_Whit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27" y="4416192"/>
            <a:ext cx="907767" cy="1167129"/>
          </a:xfrm>
          <a:prstGeom prst="rect">
            <a:avLst/>
          </a:prstGeom>
        </p:spPr>
      </p:pic>
      <p:pic>
        <p:nvPicPr>
          <p:cNvPr id="42" name="Picture 41" descr="i5Gtemplate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62092" y="3925969"/>
            <a:ext cx="1136159" cy="734082"/>
          </a:xfrm>
          <a:prstGeom prst="rect">
            <a:avLst/>
          </a:prstGeom>
        </p:spPr>
      </p:pic>
      <p:pic>
        <p:nvPicPr>
          <p:cNvPr id="43" name="Picture 42" descr="35004016_OVR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92" y="1596510"/>
            <a:ext cx="2278602" cy="1281344"/>
          </a:xfrm>
          <a:prstGeom prst="rect">
            <a:avLst/>
          </a:prstGeom>
        </p:spPr>
      </p:pic>
      <p:pic>
        <p:nvPicPr>
          <p:cNvPr id="44" name="Picture 43" descr="CNN-logo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19" y="4807751"/>
            <a:ext cx="1453896" cy="676656"/>
          </a:xfrm>
          <a:prstGeom prst="rect">
            <a:avLst/>
          </a:prstGeom>
        </p:spPr>
      </p:pic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8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6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Let us get some motivation…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6139247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3033027" y="3356299"/>
            <a:ext cx="943803" cy="99043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31906" y="148555"/>
            <a:ext cx="2243280" cy="967155"/>
          </a:xfrm>
          <a:prstGeom prst="wedgeRoundRectCallout">
            <a:avLst>
              <a:gd name="adj1" fmla="val -4971"/>
              <a:gd name="adj2" fmla="val 6681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How to estimate execution time on heterogeneous VMs?!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1020093" y="1254145"/>
            <a:ext cx="2243280" cy="21697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776935" y="434291"/>
            <a:ext cx="7251084" cy="5885715"/>
            <a:chOff x="766049" y="1348715"/>
            <a:chExt cx="7251084" cy="5885715"/>
          </a:xfrm>
        </p:grpSpPr>
        <p:grpSp>
          <p:nvGrpSpPr>
            <p:cNvPr id="62" name="Group 61"/>
            <p:cNvGrpSpPr/>
            <p:nvPr/>
          </p:nvGrpSpPr>
          <p:grpSpPr>
            <a:xfrm>
              <a:off x="766049" y="1348715"/>
              <a:ext cx="7251084" cy="5885715"/>
              <a:chOff x="766049" y="1348715"/>
              <a:chExt cx="7251084" cy="5885715"/>
            </a:xfrm>
          </p:grpSpPr>
          <p:sp>
            <p:nvSpPr>
              <p:cNvPr id="65" name="Rounded Rectangle 3">
                <a:extLst>
                  <a:ext uri="{FF2B5EF4-FFF2-40B4-BE49-F238E27FC236}">
                    <a16:creationId xmlns:a16="http://schemas.microsoft.com/office/drawing/2014/main" id="{9F6230AC-FDF0-4507-A9D6-49316A4777E8}"/>
                  </a:ext>
                </a:extLst>
              </p:cNvPr>
              <p:cNvSpPr/>
              <p:nvPr/>
            </p:nvSpPr>
            <p:spPr>
              <a:xfrm>
                <a:off x="1608561" y="3268405"/>
                <a:ext cx="6275695" cy="3491786"/>
              </a:xfrm>
              <a:prstGeom prst="roundRect">
                <a:avLst>
                  <a:gd name="adj" fmla="val 9818"/>
                </a:avLst>
              </a:prstGeom>
              <a:noFill/>
              <a:ln w="19050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schemeClr val="tx1"/>
                  </a:solidFill>
                  <a:latin typeface="Helvetica Neue"/>
                  <a:cs typeface="Helvetica Neue"/>
                </a:endParaRPr>
              </a:p>
            </p:txBody>
          </p:sp>
          <p:pic>
            <p:nvPicPr>
              <p:cNvPr id="66" name="Shape 301" descr="devices-2015.jpg">
                <a:extLst>
                  <a:ext uri="{FF2B5EF4-FFF2-40B4-BE49-F238E27FC236}">
                    <a16:creationId xmlns:a16="http://schemas.microsoft.com/office/drawing/2014/main" id="{B78BA0EF-F501-4A38-8661-67C7F1A6BA16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>
                <a:off x="3300334" y="1348715"/>
                <a:ext cx="1969774" cy="9755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7" name="Rounded Rectangle 5">
                <a:extLst>
                  <a:ext uri="{FF2B5EF4-FFF2-40B4-BE49-F238E27FC236}">
                    <a16:creationId xmlns:a16="http://schemas.microsoft.com/office/drawing/2014/main" id="{D66C27D9-2FC3-436F-BFB9-9253C6CD64C9}"/>
                  </a:ext>
                </a:extLst>
              </p:cNvPr>
              <p:cNvSpPr/>
              <p:nvPr/>
            </p:nvSpPr>
            <p:spPr>
              <a:xfrm>
                <a:off x="4307549" y="2535984"/>
                <a:ext cx="2484095" cy="45398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schemeClr val="tx1"/>
                    </a:solidFill>
                  </a:rPr>
                  <a:t>Video Streaming Distribution System</a:t>
                </a:r>
              </a:p>
            </p:txBody>
          </p:sp>
          <p:pic>
            <p:nvPicPr>
              <p:cNvPr id="68" name="Picture 67" descr="S3-Bucket.png">
                <a:extLst>
                  <a:ext uri="{FF2B5EF4-FFF2-40B4-BE49-F238E27FC236}">
                    <a16:creationId xmlns:a16="http://schemas.microsoft.com/office/drawing/2014/main" id="{A9C19287-EA35-4661-BE08-E783EE182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4362" y="3462947"/>
                <a:ext cx="665746" cy="665747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53741A1-707C-4E90-8547-7CDCCE5D2C8C}"/>
                  </a:ext>
                </a:extLst>
              </p:cNvPr>
              <p:cNvSpPr txBox="1"/>
              <p:nvPr/>
            </p:nvSpPr>
            <p:spPr>
              <a:xfrm>
                <a:off x="4166554" y="4078164"/>
                <a:ext cx="155053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Video Repository</a:t>
                </a:r>
              </a:p>
            </p:txBody>
          </p:sp>
          <p:pic>
            <p:nvPicPr>
              <p:cNvPr id="70" name="Picture 69" descr="Storage &amp; Content Delivery-17.eps">
                <a:extLst>
                  <a:ext uri="{FF2B5EF4-FFF2-40B4-BE49-F238E27FC236}">
                    <a16:creationId xmlns:a16="http://schemas.microsoft.com/office/drawing/2014/main" id="{B7A7F81E-CC3D-47C8-9076-261E633EA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6949" y="3398168"/>
                <a:ext cx="754237" cy="754237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95C3C8C-87FC-4EA6-BA23-C5D89FF01593}"/>
                  </a:ext>
                </a:extLst>
              </p:cNvPr>
              <p:cNvSpPr txBox="1"/>
              <p:nvPr/>
            </p:nvSpPr>
            <p:spPr>
              <a:xfrm>
                <a:off x="5473095" y="4050613"/>
                <a:ext cx="113264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Caching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5E6F433-FB7E-4BE4-8E55-20ACBC77ABDD}"/>
                  </a:ext>
                </a:extLst>
              </p:cNvPr>
              <p:cNvSpPr txBox="1"/>
              <p:nvPr/>
            </p:nvSpPr>
            <p:spPr>
              <a:xfrm>
                <a:off x="2032803" y="3968961"/>
                <a:ext cx="183778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Service repository</a:t>
                </a:r>
              </a:p>
            </p:txBody>
          </p:sp>
          <p:pic>
            <p:nvPicPr>
              <p:cNvPr id="73" name="Picture 72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A8B4BEBD-A9DB-4C49-B034-4B5F0AFF7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4525" y="4527259"/>
                <a:ext cx="640343" cy="353293"/>
              </a:xfrm>
              <a:prstGeom prst="rect">
                <a:avLst/>
              </a:prstGeom>
            </p:spPr>
          </p:pic>
          <p:pic>
            <p:nvPicPr>
              <p:cNvPr id="74" name="Picture 73" descr="SQS-Queque.png">
                <a:extLst>
                  <a:ext uri="{FF2B5EF4-FFF2-40B4-BE49-F238E27FC236}">
                    <a16:creationId xmlns:a16="http://schemas.microsoft.com/office/drawing/2014/main" id="{B8D6A94B-F573-43BD-852E-15433FB46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6180" y="5695027"/>
                <a:ext cx="839578" cy="420188"/>
              </a:xfrm>
              <a:prstGeom prst="rect">
                <a:avLst/>
              </a:prstGeom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7309C4D-C53F-405E-B020-135E2E5F04E6}"/>
                  </a:ext>
                </a:extLst>
              </p:cNvPr>
              <p:cNvSpPr txBox="1"/>
              <p:nvPr/>
            </p:nvSpPr>
            <p:spPr>
              <a:xfrm>
                <a:off x="1901040" y="6043383"/>
                <a:ext cx="16787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Streaming tasks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594DFBD-6AD2-4184-81BB-F405B60F7326}"/>
                  </a:ext>
                </a:extLst>
              </p:cNvPr>
              <p:cNvSpPr txBox="1"/>
              <p:nvPr/>
            </p:nvSpPr>
            <p:spPr>
              <a:xfrm>
                <a:off x="1608561" y="4444800"/>
                <a:ext cx="878848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75" dirty="0"/>
                  <a:t>Admission</a:t>
                </a:r>
                <a:br>
                  <a:rPr lang="en-US" sz="1275" dirty="0"/>
                </a:br>
                <a:r>
                  <a:rPr lang="en-US" sz="1275" dirty="0"/>
                  <a:t> Control</a:t>
                </a:r>
              </a:p>
            </p:txBody>
          </p:sp>
          <p:pic>
            <p:nvPicPr>
              <p:cNvPr id="77" name="Picture 76" descr="Amazon-CloudSearch-SDF-metadata.png">
                <a:extLst>
                  <a:ext uri="{FF2B5EF4-FFF2-40B4-BE49-F238E27FC236}">
                    <a16:creationId xmlns:a16="http://schemas.microsoft.com/office/drawing/2014/main" id="{6ECBBFCE-AA83-41C4-9683-62F99554F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7424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ACBFD0A8-D867-45CD-9E0B-6F4930B23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0181" y="4287854"/>
                <a:ext cx="533945" cy="533945"/>
              </a:xfrm>
              <a:prstGeom prst="rect">
                <a:avLst/>
              </a:prstGeom>
            </p:spPr>
          </p:pic>
          <p:pic>
            <p:nvPicPr>
              <p:cNvPr id="79" name="Picture 78" descr="Amazon-CloudSearch-SDF-metadata.png">
                <a:extLst>
                  <a:ext uri="{FF2B5EF4-FFF2-40B4-BE49-F238E27FC236}">
                    <a16:creationId xmlns:a16="http://schemas.microsoft.com/office/drawing/2014/main" id="{EFEBFE04-8B91-49A6-9E35-3B2E4A2AF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4603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80" name="Picture 79" descr="Amazon-CloudSearch-SDF-metadata.png">
                <a:extLst>
                  <a:ext uri="{FF2B5EF4-FFF2-40B4-BE49-F238E27FC236}">
                    <a16:creationId xmlns:a16="http://schemas.microsoft.com/office/drawing/2014/main" id="{D3D4AAC3-7CEF-4462-BDCF-42D3987E19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9163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73D9DB83-D5B9-43F5-96C4-EB8056EDD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7549" y="4767655"/>
                <a:ext cx="401020" cy="422504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359B172B-6040-48A2-8054-16812B335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1909" y="5691497"/>
                <a:ext cx="407729" cy="423719"/>
              </a:xfrm>
              <a:prstGeom prst="rect">
                <a:avLst/>
              </a:prstGeom>
            </p:spPr>
          </p:pic>
          <p:pic>
            <p:nvPicPr>
              <p:cNvPr id="83" name="Picture 82" descr="A close up of a sign&#10;&#10;Description generated with very high confidence">
                <a:extLst>
                  <a:ext uri="{FF2B5EF4-FFF2-40B4-BE49-F238E27FC236}">
                    <a16:creationId xmlns:a16="http://schemas.microsoft.com/office/drawing/2014/main" id="{AAD20D94-FDF6-456F-B553-2B514C0D0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7017" y="5473458"/>
                <a:ext cx="435253" cy="901595"/>
              </a:xfrm>
              <a:prstGeom prst="rect">
                <a:avLst/>
              </a:prstGeom>
            </p:spPr>
          </p:pic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47D50CF9-3897-425F-91B2-8BC803402B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5686" y="3826233"/>
                <a:ext cx="1484995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2EF94B76-1001-45C0-AC77-4A898E76751F}"/>
                  </a:ext>
                </a:extLst>
              </p:cNvPr>
              <p:cNvCxnSpPr>
                <a:cxnSpLocks/>
                <a:endCxn id="73" idx="0"/>
              </p:cNvCxnSpPr>
              <p:nvPr/>
            </p:nvCxnSpPr>
            <p:spPr>
              <a:xfrm>
                <a:off x="2704696" y="4244047"/>
                <a:ext cx="1" cy="283213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A6B7DB70-2A05-441E-9C7C-86760A02D3BB}"/>
                  </a:ext>
                </a:extLst>
              </p:cNvPr>
              <p:cNvCxnSpPr>
                <a:cxnSpLocks/>
                <a:stCxn id="73" idx="2"/>
                <a:endCxn id="74" idx="0"/>
              </p:cNvCxnSpPr>
              <p:nvPr/>
            </p:nvCxnSpPr>
            <p:spPr>
              <a:xfrm>
                <a:off x="2704697" y="4880552"/>
                <a:ext cx="11272" cy="81447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10A53A3F-1E92-4948-97C8-7D570CCD61E5}"/>
                  </a:ext>
                </a:extLst>
              </p:cNvPr>
              <p:cNvCxnSpPr>
                <a:stCxn id="74" idx="3"/>
              </p:cNvCxnSpPr>
              <p:nvPr/>
            </p:nvCxnSpPr>
            <p:spPr>
              <a:xfrm>
                <a:off x="3135757" y="5905122"/>
                <a:ext cx="545002" cy="414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17A2F81-A35E-48EF-A0E6-7227D510353A}"/>
                  </a:ext>
                </a:extLst>
              </p:cNvPr>
              <p:cNvSpPr txBox="1"/>
              <p:nvPr/>
            </p:nvSpPr>
            <p:spPr>
              <a:xfrm>
                <a:off x="4417134" y="6383572"/>
                <a:ext cx="1424555" cy="28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dirty="0"/>
                  <a:t>Compute Engine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AC4B7DF-A937-4DC6-B356-23F94A36AC6C}"/>
                  </a:ext>
                </a:extLst>
              </p:cNvPr>
              <p:cNvSpPr txBox="1"/>
              <p:nvPr/>
            </p:nvSpPr>
            <p:spPr>
              <a:xfrm>
                <a:off x="3719571" y="4323958"/>
                <a:ext cx="1550537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Resource Provisioner</a:t>
                </a:r>
              </a:p>
            </p:txBody>
          </p:sp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5B1DC46F-E766-4F0F-BE7E-8C3E65C4E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3373" y="4777035"/>
                <a:ext cx="408586" cy="431285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1C9B4DE5-2D09-4324-A868-4F0FBCA82371}"/>
                  </a:ext>
                </a:extLst>
              </p:cNvPr>
              <p:cNvSpPr txBox="1"/>
              <p:nvPr/>
            </p:nvSpPr>
            <p:spPr>
              <a:xfrm>
                <a:off x="2899483" y="4309168"/>
                <a:ext cx="1118902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Time Estimator</a:t>
                </a:r>
              </a:p>
            </p:txBody>
          </p:sp>
          <p:cxnSp>
            <p:nvCxnSpPr>
              <p:cNvPr id="92" name="Elbow Connector 61">
                <a:extLst>
                  <a:ext uri="{FF2B5EF4-FFF2-40B4-BE49-F238E27FC236}">
                    <a16:creationId xmlns:a16="http://schemas.microsoft.com/office/drawing/2014/main" id="{AAB52544-83AA-4B19-96BC-2AC8062A954E}"/>
                  </a:ext>
                </a:extLst>
              </p:cNvPr>
              <p:cNvCxnSpPr>
                <a:cxnSpLocks/>
                <a:stCxn id="81" idx="1"/>
              </p:cNvCxnSpPr>
              <p:nvPr/>
            </p:nvCxnSpPr>
            <p:spPr>
              <a:xfrm rot="10800000" flipV="1">
                <a:off x="3976831" y="4978907"/>
                <a:ext cx="330718" cy="659140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Elbow Connector 72">
                <a:extLst>
                  <a:ext uri="{FF2B5EF4-FFF2-40B4-BE49-F238E27FC236}">
                    <a16:creationId xmlns:a16="http://schemas.microsoft.com/office/drawing/2014/main" id="{E50123AC-B7C1-46B5-A398-4A44528D9C22}"/>
                  </a:ext>
                </a:extLst>
              </p:cNvPr>
              <p:cNvCxnSpPr>
                <a:cxnSpLocks/>
                <a:stCxn id="81" idx="3"/>
                <a:endCxn id="97" idx="0"/>
              </p:cNvCxnSpPr>
              <p:nvPr/>
            </p:nvCxnSpPr>
            <p:spPr>
              <a:xfrm>
                <a:off x="4708569" y="4978907"/>
                <a:ext cx="252080" cy="403469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Elbow Connector 74">
                <a:extLst>
                  <a:ext uri="{FF2B5EF4-FFF2-40B4-BE49-F238E27FC236}">
                    <a16:creationId xmlns:a16="http://schemas.microsoft.com/office/drawing/2014/main" id="{4601F922-4A26-4CB2-B15F-0EFD5385E912}"/>
                  </a:ext>
                </a:extLst>
              </p:cNvPr>
              <p:cNvCxnSpPr>
                <a:stCxn id="82" idx="3"/>
              </p:cNvCxnSpPr>
              <p:nvPr/>
            </p:nvCxnSpPr>
            <p:spPr>
              <a:xfrm flipV="1">
                <a:off x="4159639" y="5569723"/>
                <a:ext cx="351638" cy="333633"/>
              </a:xfrm>
              <a:prstGeom prst="bentConnector3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Elbow Connector 76">
                <a:extLst>
                  <a:ext uri="{FF2B5EF4-FFF2-40B4-BE49-F238E27FC236}">
                    <a16:creationId xmlns:a16="http://schemas.microsoft.com/office/drawing/2014/main" id="{A6A177B2-AE13-40EA-B19F-3DD7B942BE55}"/>
                  </a:ext>
                </a:extLst>
              </p:cNvPr>
              <p:cNvCxnSpPr>
                <a:stCxn id="82" idx="3"/>
              </p:cNvCxnSpPr>
              <p:nvPr/>
            </p:nvCxnSpPr>
            <p:spPr>
              <a:xfrm>
                <a:off x="4159639" y="5903356"/>
                <a:ext cx="351638" cy="309329"/>
              </a:xfrm>
              <a:prstGeom prst="bentConnector3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92A4F317-F0E9-4792-BD7D-91BEAF57C8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8451" y="5903452"/>
                <a:ext cx="272229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7" name="Rounded Rectangle 81">
                <a:extLst>
                  <a:ext uri="{FF2B5EF4-FFF2-40B4-BE49-F238E27FC236}">
                    <a16:creationId xmlns:a16="http://schemas.microsoft.com/office/drawing/2014/main" id="{54CCFF9E-2EE4-4494-87CE-EA03A85FAA76}"/>
                  </a:ext>
                </a:extLst>
              </p:cNvPr>
              <p:cNvSpPr/>
              <p:nvPr/>
            </p:nvSpPr>
            <p:spPr>
              <a:xfrm>
                <a:off x="4629114" y="5382376"/>
                <a:ext cx="663070" cy="1014119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  <a:prstDash val="lgDash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5A14FA8-D46B-4D92-816A-36738B0390F9}"/>
                  </a:ext>
                </a:extLst>
              </p:cNvPr>
              <p:cNvSpPr txBox="1"/>
              <p:nvPr/>
            </p:nvSpPr>
            <p:spPr>
              <a:xfrm>
                <a:off x="3188907" y="6157663"/>
                <a:ext cx="14245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Task Scheduler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2AF191F4-C174-4041-8411-0267ACCC0304}"/>
                  </a:ext>
                </a:extLst>
              </p:cNvPr>
              <p:cNvSpPr txBox="1"/>
              <p:nvPr/>
            </p:nvSpPr>
            <p:spPr>
              <a:xfrm>
                <a:off x="7005282" y="4400407"/>
                <a:ext cx="101185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Video </a:t>
                </a:r>
                <a:br>
                  <a:rPr lang="en-US" sz="1200" dirty="0"/>
                </a:br>
                <a:r>
                  <a:rPr lang="en-US" sz="1200" dirty="0"/>
                  <a:t>Merger &amp;</a:t>
                </a:r>
                <a:br>
                  <a:rPr lang="en-US" sz="1200" dirty="0"/>
                </a:br>
                <a:r>
                  <a:rPr lang="en-US" sz="1200" dirty="0"/>
                  <a:t>Output</a:t>
                </a:r>
                <a:br>
                  <a:rPr lang="en-US" sz="1200" dirty="0"/>
                </a:br>
                <a:r>
                  <a:rPr lang="en-US" sz="1200" dirty="0"/>
                  <a:t>Windows </a:t>
                </a:r>
              </a:p>
            </p:txBody>
          </p:sp>
          <p:cxnSp>
            <p:nvCxnSpPr>
              <p:cNvPr id="100" name="Elbow Connector 104">
                <a:extLst>
                  <a:ext uri="{FF2B5EF4-FFF2-40B4-BE49-F238E27FC236}">
                    <a16:creationId xmlns:a16="http://schemas.microsoft.com/office/drawing/2014/main" id="{0A07CB58-004B-4EC3-99E8-E601FD56918F}"/>
                  </a:ext>
                </a:extLst>
              </p:cNvPr>
              <p:cNvCxnSpPr>
                <a:cxnSpLocks/>
                <a:endCxn id="79" idx="2"/>
              </p:cNvCxnSpPr>
              <p:nvPr/>
            </p:nvCxnSpPr>
            <p:spPr>
              <a:xfrm flipV="1">
                <a:off x="5431234" y="5285351"/>
                <a:ext cx="1326302" cy="609719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Elbow Connector 107">
                <a:extLst>
                  <a:ext uri="{FF2B5EF4-FFF2-40B4-BE49-F238E27FC236}">
                    <a16:creationId xmlns:a16="http://schemas.microsoft.com/office/drawing/2014/main" id="{C5F9F47C-4824-478F-A9C4-D1C484D0EC54}"/>
                  </a:ext>
                </a:extLst>
              </p:cNvPr>
              <p:cNvCxnSpPr>
                <a:cxnSpLocks/>
                <a:stCxn id="78" idx="0"/>
                <a:endCxn id="70" idx="3"/>
              </p:cNvCxnSpPr>
              <p:nvPr/>
            </p:nvCxnSpPr>
            <p:spPr>
              <a:xfrm rot="16200000" flipV="1">
                <a:off x="6342887" y="3883587"/>
                <a:ext cx="512567" cy="295968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91540AB5-C46D-4049-B46E-BFD740DDB5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62812" y="3022624"/>
                <a:ext cx="0" cy="53825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2C4D5CCE-0C26-4C96-BB92-6D8D3F02C5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24643" y="3020385"/>
                <a:ext cx="1706" cy="540489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4DED0FE2-5255-40C0-BAE3-78B0018C4F69}"/>
                  </a:ext>
                </a:extLst>
              </p:cNvPr>
              <p:cNvSpPr txBox="1"/>
              <p:nvPr/>
            </p:nvSpPr>
            <p:spPr>
              <a:xfrm>
                <a:off x="4844577" y="1582537"/>
                <a:ext cx="134710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Viewers’ devices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DED0FE2-5255-40C0-BAE3-78B0018C4F69}"/>
                  </a:ext>
                </a:extLst>
              </p:cNvPr>
              <p:cNvSpPr txBox="1"/>
              <p:nvPr/>
            </p:nvSpPr>
            <p:spPr>
              <a:xfrm>
                <a:off x="766049" y="2516589"/>
                <a:ext cx="153013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Streaming provider</a:t>
                </a:r>
              </a:p>
            </p:txBody>
          </p: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3B1265FB-9B26-4DC7-BE7A-51E8144802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73982" y="2940880"/>
                <a:ext cx="1472" cy="615002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5F8C9BF5-CD9A-460F-BA3A-F84656AD5D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13414" y="3036261"/>
                <a:ext cx="4770" cy="476077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CD81C3-CAD3-47A6-8F6B-E53EED49CEA9}"/>
                  </a:ext>
                </a:extLst>
              </p:cNvPr>
              <p:cNvSpPr txBox="1"/>
              <p:nvPr/>
            </p:nvSpPr>
            <p:spPr>
              <a:xfrm>
                <a:off x="903515" y="3010952"/>
                <a:ext cx="1844726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Extended video processing service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EBD55389-E722-4FC5-9434-EE77E71F0882}"/>
                  </a:ext>
                </a:extLst>
              </p:cNvPr>
              <p:cNvSpPr txBox="1"/>
              <p:nvPr/>
            </p:nvSpPr>
            <p:spPr>
              <a:xfrm>
                <a:off x="2866603" y="3009499"/>
                <a:ext cx="123204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CVSE services</a:t>
                </a:r>
              </a:p>
            </p:txBody>
          </p:sp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DFC41C96-4D75-45CC-A893-681788510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707" y="3446540"/>
                <a:ext cx="721979" cy="721979"/>
              </a:xfrm>
              <a:prstGeom prst="rect">
                <a:avLst/>
              </a:prstGeom>
            </p:spPr>
          </p:pic>
          <p:cxnSp>
            <p:nvCxnSpPr>
              <p:cNvPr id="111" name="Connector: Elbow 88">
                <a:extLst>
                  <a:ext uri="{FF2B5EF4-FFF2-40B4-BE49-F238E27FC236}">
                    <a16:creationId xmlns:a16="http://schemas.microsoft.com/office/drawing/2014/main" id="{E2273779-3390-46EE-9AE7-AFA5BF75553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460901" y="5272714"/>
                <a:ext cx="380888" cy="367360"/>
              </a:xfrm>
              <a:prstGeom prst="bentConnector3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pic>
            <p:nvPicPr>
              <p:cNvPr id="112" name="Picture 2" descr="Image result for video streaming  icon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9912" y="2467412"/>
                <a:ext cx="720842" cy="5638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720D2320-E642-4D3E-BCB6-4C44851CB89E}"/>
                  </a:ext>
                </a:extLst>
              </p:cNvPr>
              <p:cNvSpPr txBox="1"/>
              <p:nvPr/>
            </p:nvSpPr>
            <p:spPr>
              <a:xfrm>
                <a:off x="3982494" y="6865098"/>
                <a:ext cx="11469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CVSE Core</a:t>
                </a:r>
              </a:p>
            </p:txBody>
          </p:sp>
        </p:grpSp>
        <p:sp>
          <p:nvSpPr>
            <p:cNvPr id="63" name="Bent-Up Arrow 62"/>
            <p:cNvSpPr/>
            <p:nvPr/>
          </p:nvSpPr>
          <p:spPr>
            <a:xfrm rot="16200000">
              <a:off x="4911432" y="1965156"/>
              <a:ext cx="699482" cy="442174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Bent-Up Arrow 63"/>
            <p:cNvSpPr/>
            <p:nvPr/>
          </p:nvSpPr>
          <p:spPr>
            <a:xfrm rot="10800000">
              <a:off x="2575454" y="1851256"/>
              <a:ext cx="860082" cy="616156"/>
            </a:xfrm>
            <a:prstGeom prst="bentUpArrow">
              <a:avLst>
                <a:gd name="adj1" fmla="val 25000"/>
                <a:gd name="adj2" fmla="val 23073"/>
                <a:gd name="adj3" fmla="val 303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3AAC8D4F-5362-4D19-BA7C-49B82C6AB10C}"/>
              </a:ext>
            </a:extLst>
          </p:cNvPr>
          <p:cNvSpPr/>
          <p:nvPr/>
        </p:nvSpPr>
        <p:spPr>
          <a:xfrm>
            <a:off x="4495138" y="4326895"/>
            <a:ext cx="943803" cy="119334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0" name="Rounded Rectangular Callout 26">
            <a:extLst>
              <a:ext uri="{FF2B5EF4-FFF2-40B4-BE49-F238E27FC236}">
                <a16:creationId xmlns:a16="http://schemas.microsoft.com/office/drawing/2014/main" id="{8F4BF037-B554-46EA-85E6-40183C3E2E3E}"/>
              </a:ext>
            </a:extLst>
          </p:cNvPr>
          <p:cNvSpPr/>
          <p:nvPr/>
        </p:nvSpPr>
        <p:spPr>
          <a:xfrm>
            <a:off x="5718301" y="5665738"/>
            <a:ext cx="2243280" cy="967155"/>
          </a:xfrm>
          <a:prstGeom prst="wedgeRoundRectCallout">
            <a:avLst>
              <a:gd name="adj1" fmla="val -64643"/>
              <a:gd name="adj2" fmla="val -9400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Should heterogenous VMs be utilized?</a:t>
            </a:r>
          </a:p>
        </p:txBody>
      </p:sp>
    </p:spTree>
    <p:extLst>
      <p:ext uri="{BB962C8B-B14F-4D97-AF65-F5344CB8AC3E}">
        <p14:creationId xmlns:p14="http://schemas.microsoft.com/office/powerpoint/2010/main" val="415527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59" grpId="0" animBg="1"/>
      <p:bldP spid="6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47" y="2475330"/>
            <a:ext cx="8518358" cy="21929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What’s the </a:t>
            </a:r>
            <a:r>
              <a:rPr lang="en-US" b="1" dirty="0">
                <a:solidFill>
                  <a:schemeClr val="tx1"/>
                </a:solidFill>
              </a:rPr>
              <a:t>Affinity</a:t>
            </a:r>
            <a:r>
              <a:rPr lang="en-US" dirty="0">
                <a:solidFill>
                  <a:schemeClr val="tx1"/>
                </a:solidFill>
              </a:rPr>
              <a:t> of Video Processing Operations on Heterogeneous VMs?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81DB53-23B8-46AE-B8D0-1DB989BC1650}"/>
              </a:ext>
            </a:extLst>
          </p:cNvPr>
          <p:cNvSpPr txBox="1">
            <a:spLocks/>
          </p:cNvSpPr>
          <p:nvPr/>
        </p:nvSpPr>
        <p:spPr>
          <a:xfrm>
            <a:off x="499310" y="172287"/>
            <a:ext cx="83262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/>
              <a:t>Problem 1</a:t>
            </a:r>
          </a:p>
        </p:txBody>
      </p:sp>
    </p:spTree>
    <p:extLst>
      <p:ext uri="{BB962C8B-B14F-4D97-AF65-F5344CB8AC3E}">
        <p14:creationId xmlns:p14="http://schemas.microsoft.com/office/powerpoint/2010/main" val="8060490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Analyzing the Execution Time of Different Video Transcoding Operations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4535-3569-3943-AAC3-BE6AAE3B0E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613F3F-FCB0-46E9-B33F-E10F7C29D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665" y="1512558"/>
            <a:ext cx="6606653" cy="5265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F20C0A-78F2-4159-AACE-085410C37B45}"/>
              </a:ext>
            </a:extLst>
          </p:cNvPr>
          <p:cNvSpPr txBox="1"/>
          <p:nvPr/>
        </p:nvSpPr>
        <p:spPr>
          <a:xfrm>
            <a:off x="114299" y="2140417"/>
            <a:ext cx="261686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Observations:</a:t>
            </a:r>
          </a:p>
          <a:p>
            <a:endParaRPr lang="en-US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Transcoding time has the same pattern across on all VM types.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Codec transcoding</a:t>
            </a:r>
            <a:br>
              <a:rPr lang="en-US" sz="1600" dirty="0"/>
            </a:br>
            <a:r>
              <a:rPr lang="en-US" sz="1600" dirty="0"/>
              <a:t>takes more time than </a:t>
            </a:r>
            <a:br>
              <a:rPr lang="en-US" sz="1600" dirty="0"/>
            </a:br>
            <a:r>
              <a:rPr lang="en-US" sz="1600" dirty="0"/>
              <a:t>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Changing resolution has the least transcoding time. </a:t>
            </a:r>
          </a:p>
        </p:txBody>
      </p:sp>
    </p:spTree>
    <p:extLst>
      <p:ext uri="{BB962C8B-B14F-4D97-AF65-F5344CB8AC3E}">
        <p14:creationId xmlns:p14="http://schemas.microsoft.com/office/powerpoint/2010/main" val="291965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021" y="2790909"/>
            <a:ext cx="54266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800" dirty="0"/>
              <a:t>In general, GPU is better</a:t>
            </a:r>
          </a:p>
          <a:p>
            <a:pPr marL="342900" indent="-342900">
              <a:buFont typeface="Wingdings" charset="2"/>
              <a:buChar char="§"/>
            </a:pPr>
            <a:endParaRPr lang="en-US" sz="2800" dirty="0"/>
          </a:p>
          <a:p>
            <a:pPr marL="342900" indent="-342900">
              <a:buFont typeface="Wingdings" charset="2"/>
              <a:buChar char="§"/>
            </a:pPr>
            <a:r>
              <a:rPr lang="en-US" sz="2800" dirty="0"/>
              <a:t>The difference is minor sometime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179564"/>
            <a:ext cx="8326263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prstClr val="white"/>
                </a:solidFill>
                <a:latin typeface="Arial"/>
              </a:rPr>
              <a:t>Analyzing the Afﬁnity of Transcoding on Heterogeneous Cloud VMs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mixed_code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1"/>
          <a:stretch/>
        </p:blipFill>
        <p:spPr>
          <a:xfrm>
            <a:off x="4659780" y="1747744"/>
            <a:ext cx="4359746" cy="35574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56944" y="5478242"/>
            <a:ext cx="195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Transcoding Codec</a:t>
            </a:r>
          </a:p>
        </p:txBody>
      </p:sp>
    </p:spTree>
    <p:extLst>
      <p:ext uri="{BB962C8B-B14F-4D97-AF65-F5344CB8AC3E}">
        <p14:creationId xmlns:p14="http://schemas.microsoft.com/office/powerpoint/2010/main" val="397878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4A9E14-7002-465F-98B2-EF6CD32D0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E4B095-9924-459C-A7D2-9566DC19A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46" y="1797505"/>
            <a:ext cx="6010275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BC2E6C-511B-4355-9860-1A99A0B54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962" y="3761621"/>
            <a:ext cx="5934075" cy="17049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C187CF3-8EB2-465E-A340-5B1917B6DB74}"/>
              </a:ext>
            </a:extLst>
          </p:cNvPr>
          <p:cNvSpPr txBox="1">
            <a:spLocks/>
          </p:cNvSpPr>
          <p:nvPr/>
        </p:nvSpPr>
        <p:spPr>
          <a:xfrm>
            <a:off x="457199" y="179564"/>
            <a:ext cx="8326263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prstClr val="white"/>
                </a:solidFill>
                <a:latin typeface="Arial"/>
              </a:rPr>
              <a:t>How GPU is Better than others VM Types?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35B9AB-2BC3-4520-B99F-16AA6BDA22AD}"/>
              </a:ext>
            </a:extLst>
          </p:cNvPr>
          <p:cNvSpPr txBox="1"/>
          <p:nvPr/>
        </p:nvSpPr>
        <p:spPr>
          <a:xfrm>
            <a:off x="721894" y="1497566"/>
            <a:ext cx="2556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Performance Ratio &lt;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7EAA57-B489-4E78-A4F1-AED3440D925C}"/>
              </a:ext>
            </a:extLst>
          </p:cNvPr>
          <p:cNvSpPr txBox="1"/>
          <p:nvPr/>
        </p:nvSpPr>
        <p:spPr>
          <a:xfrm>
            <a:off x="721894" y="3423405"/>
            <a:ext cx="273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Performance Ratio &lt; 1.2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0DE981-6B42-441A-A2A5-472C26776024}"/>
              </a:ext>
            </a:extLst>
          </p:cNvPr>
          <p:cNvSpPr/>
          <p:nvPr/>
        </p:nvSpPr>
        <p:spPr>
          <a:xfrm>
            <a:off x="4138862" y="2460454"/>
            <a:ext cx="2015289" cy="3789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5DF542-98AD-468B-8962-07BC1D01C94C}"/>
              </a:ext>
            </a:extLst>
          </p:cNvPr>
          <p:cNvSpPr/>
          <p:nvPr/>
        </p:nvSpPr>
        <p:spPr>
          <a:xfrm>
            <a:off x="4132846" y="4531894"/>
            <a:ext cx="2015289" cy="3789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61D3C6-706A-4E95-A837-8D091D3507BE}"/>
              </a:ext>
            </a:extLst>
          </p:cNvPr>
          <p:cNvSpPr txBox="1"/>
          <p:nvPr/>
        </p:nvSpPr>
        <p:spPr>
          <a:xfrm>
            <a:off x="540051" y="5722046"/>
            <a:ext cx="787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Observation</a:t>
            </a:r>
            <a:r>
              <a:rPr lang="en-US" dirty="0"/>
              <a:t>: other VM types outperform GPU when the execution time is low!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48148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386972" y="6492875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61788" y="5223690"/>
            <a:ext cx="7498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Transcoding time variation is because of the </a:t>
            </a:r>
            <a:r>
              <a:rPr lang="en-US" sz="2800" dirty="0">
                <a:solidFill>
                  <a:srgbClr val="FF0000"/>
                </a:solidFill>
              </a:rPr>
              <a:t>content type </a:t>
            </a:r>
            <a:r>
              <a:rPr lang="en-US" sz="2800" dirty="0"/>
              <a:t>of GOPs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90641" y="353827"/>
            <a:ext cx="8326263" cy="72405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Content Type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E562A-3EF8-432A-87E8-3627D4AE5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7634"/>
            <a:ext cx="9144000" cy="25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4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64247" y="1767771"/>
            <a:ext cx="38586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Fast motion videos consist of </a:t>
            </a:r>
            <a:br>
              <a:rPr lang="en-US" sz="2400" dirty="0"/>
            </a:br>
            <a:r>
              <a:rPr lang="en-US" sz="2400" dirty="0"/>
              <a:t>many small tasks to process</a:t>
            </a:r>
          </a:p>
          <a:p>
            <a:endParaRPr lang="en-US" sz="2400" dirty="0"/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7" y="1760751"/>
            <a:ext cx="4680873" cy="198515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21367" y="286186"/>
            <a:ext cx="8326263" cy="8808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Types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297" y="4043819"/>
            <a:ext cx="42972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Slow motion videos consist of </a:t>
            </a:r>
            <a:br>
              <a:rPr lang="en-US" sz="2400" dirty="0"/>
            </a:br>
            <a:r>
              <a:rPr lang="en-US" sz="2400" dirty="0"/>
              <a:t>few large tasks to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These tasks can take a better </a:t>
            </a:r>
            <a:br>
              <a:rPr lang="en-US" sz="2400" dirty="0"/>
            </a:br>
            <a:r>
              <a:rPr lang="en-US" sz="2400" dirty="0"/>
              <a:t>advantage of </a:t>
            </a:r>
            <a:r>
              <a:rPr lang="en-US" sz="2400" u="sng" dirty="0"/>
              <a:t>CPU intensive </a:t>
            </a:r>
            <a:br>
              <a:rPr lang="en-US" sz="2400" dirty="0"/>
            </a:br>
            <a:r>
              <a:rPr lang="en-US" sz="2400" dirty="0"/>
              <a:t>resources </a:t>
            </a:r>
          </a:p>
          <a:p>
            <a:pPr algn="r"/>
            <a:endParaRPr lang="en-US" sz="2400" dirty="0"/>
          </a:p>
        </p:txBody>
      </p:sp>
      <p:pic>
        <p:nvPicPr>
          <p:cNvPr id="12" name="Picture 11" descr="giph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63" y="4269488"/>
            <a:ext cx="4612771" cy="19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4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9F7C9-05D3-4B36-BBAF-70D8958E4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4"/>
          <a:stretch/>
        </p:blipFill>
        <p:spPr>
          <a:xfrm>
            <a:off x="17829" y="130629"/>
            <a:ext cx="4610100" cy="329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C19AAD-FA3A-4815-BF29-CCEC4EB6E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146" y="3282950"/>
            <a:ext cx="4391025" cy="3438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8CDDDA-8595-47B2-B48D-365266DAED2D}"/>
              </a:ext>
            </a:extLst>
          </p:cNvPr>
          <p:cNvSpPr txBox="1"/>
          <p:nvPr/>
        </p:nvSpPr>
        <p:spPr>
          <a:xfrm>
            <a:off x="330727" y="3664426"/>
            <a:ext cx="69064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/>
              <a:t>Number of frames</a:t>
            </a:r>
            <a:r>
              <a:rPr lang="en-US" sz="2400" dirty="0"/>
              <a:t> in a GOP </a:t>
            </a:r>
            <a:br>
              <a:rPr lang="en-US" sz="2400" dirty="0"/>
            </a:br>
            <a:r>
              <a:rPr lang="en-US" sz="2400" dirty="0"/>
              <a:t>is a reliable metric to estimate </a:t>
            </a:r>
            <a:br>
              <a:rPr lang="en-US" sz="2400" dirty="0"/>
            </a:br>
            <a:r>
              <a:rPr lang="en-US" sz="2400" dirty="0"/>
              <a:t>execution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/>
              <a:t>Size of GOPs</a:t>
            </a:r>
            <a:r>
              <a:rPr lang="en-US" sz="2400" dirty="0"/>
              <a:t> can be also used</a:t>
            </a:r>
          </a:p>
          <a:p>
            <a:pPr algn="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677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A91976-8E4F-405A-A7C1-3F7FD72E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BD33D1-4CE2-4325-A00D-C8288E29BAAC}"/>
              </a:ext>
            </a:extLst>
          </p:cNvPr>
          <p:cNvSpPr txBox="1">
            <a:spLocks/>
          </p:cNvSpPr>
          <p:nvPr/>
        </p:nvSpPr>
        <p:spPr>
          <a:xfrm>
            <a:off x="499310" y="172287"/>
            <a:ext cx="83262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/>
              <a:t>Problem 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312A11-4C4E-4DF3-9E7B-56523B198446}"/>
              </a:ext>
            </a:extLst>
          </p:cNvPr>
          <p:cNvSpPr txBox="1">
            <a:spLocks/>
          </p:cNvSpPr>
          <p:nvPr/>
        </p:nvSpPr>
        <p:spPr>
          <a:xfrm>
            <a:off x="355136" y="1765738"/>
            <a:ext cx="8614610" cy="47086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Clouds offer </a:t>
            </a:r>
            <a:r>
              <a:rPr lang="en-US" sz="3600" u="sng" dirty="0">
                <a:solidFill>
                  <a:schemeClr val="tx1"/>
                </a:solidFill>
              </a:rPr>
              <a:t>two dimensional heterogeneity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</a:p>
          <a:p>
            <a:pPr marL="1028700" lvl="1" indent="-5715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performance heterogeneity </a:t>
            </a:r>
          </a:p>
          <a:p>
            <a:pPr marL="1028700" lvl="1" indent="-57150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Cost heterogeneity</a:t>
            </a:r>
            <a:endParaRPr lang="fa-IR" sz="2800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How can we handle the trade-off between heterogeneous performance and cost?</a:t>
            </a:r>
          </a:p>
        </p:txBody>
      </p:sp>
    </p:spTree>
    <p:extLst>
      <p:ext uri="{BB962C8B-B14F-4D97-AF65-F5344CB8AC3E}">
        <p14:creationId xmlns:p14="http://schemas.microsoft.com/office/powerpoint/2010/main" val="231581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Proposed Solution: </a:t>
            </a:r>
            <a:br>
              <a:rPr lang="en-US" dirty="0"/>
            </a:br>
            <a:r>
              <a:rPr lang="en-US" dirty="0"/>
              <a:t>Suitability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8289"/>
            <a:ext cx="8229600" cy="4435365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propose a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suitability matrix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construct to show the appropriateness of heterogeneous VM types for different transcoding tasks</a:t>
            </a:r>
          </a:p>
          <a:p>
            <a:pPr lvl="1"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construct can be used by VM provisioning component in CVSE</a:t>
            </a:r>
          </a:p>
          <a:p>
            <a:pPr algn="just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Trade-off determination between performance and cost of VMs depends on business policy of stream provider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23587" y="6333732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51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6394890" y="542978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7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030" y="1111429"/>
            <a:ext cx="2005771" cy="1128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26" y="959028"/>
            <a:ext cx="3381375" cy="1352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4469" y="1024965"/>
            <a:ext cx="2398598" cy="1214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026" y="1372354"/>
            <a:ext cx="1536683" cy="505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9031" y="2233725"/>
            <a:ext cx="1743075" cy="3895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1038" y="2042250"/>
            <a:ext cx="2352676" cy="8017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4888" y="3125530"/>
            <a:ext cx="1588094" cy="6617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2079" y="3191848"/>
            <a:ext cx="2196962" cy="4333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780" y="4324263"/>
            <a:ext cx="2101021" cy="508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3991" y="4411081"/>
            <a:ext cx="2001334" cy="4219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5511" y="5255407"/>
            <a:ext cx="1636595" cy="2641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0" y="3630476"/>
            <a:ext cx="2486025" cy="16573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4900" y="4282961"/>
            <a:ext cx="1714500" cy="535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05607" y="5208331"/>
            <a:ext cx="1532043" cy="4429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7090" y="2973435"/>
            <a:ext cx="813801" cy="8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9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710E1-F4A5-435A-A916-464BD880F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Handling Trade-off Based on the Performance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BE249-D197-4ACA-BE66-80B24239C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r>
              <a:rPr lang="en-US" i="1" dirty="0"/>
              <a:t>Performance Gap</a:t>
            </a:r>
            <a:r>
              <a:rPr lang="en-US" dirty="0"/>
              <a:t>: the performance difference between GPU and a VM type</a:t>
            </a:r>
          </a:p>
          <a:p>
            <a:pPr lvl="1"/>
            <a:r>
              <a:rPr lang="en-US" sz="2400" dirty="0"/>
              <a:t>Higher values show VM type </a:t>
            </a:r>
            <a:r>
              <a:rPr lang="en-US" sz="2400" i="1" dirty="0" err="1"/>
              <a:t>i</a:t>
            </a:r>
            <a:r>
              <a:rPr lang="en-US" sz="2400" dirty="0"/>
              <a:t> performs significantly worse than GPU (i.e., GPU is more suitable)</a:t>
            </a:r>
          </a:p>
          <a:p>
            <a:endParaRPr lang="en-US" sz="1200" i="1" dirty="0"/>
          </a:p>
          <a:p>
            <a:r>
              <a:rPr lang="en-US" i="1" dirty="0"/>
              <a:t>Performance gap threshold </a:t>
            </a:r>
            <a:r>
              <a:rPr lang="en-US" dirty="0"/>
              <a:t>is the threshold of choosing GPU or other VM types</a:t>
            </a:r>
          </a:p>
          <a:p>
            <a:pPr lvl="1"/>
            <a:r>
              <a:rPr lang="en-US" sz="2400" dirty="0"/>
              <a:t>Value of the threshold depends on the user performance versus cost preference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7BCB6-C986-4985-95D8-87D4454DC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368461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38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GOP Suitability Matrix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4" name="Picture 3" descr="delta-threshol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/>
          <a:stretch/>
        </p:blipFill>
        <p:spPr>
          <a:xfrm>
            <a:off x="87085" y="1539933"/>
            <a:ext cx="4859749" cy="2720064"/>
          </a:xfrm>
          <a:prstGeom prst="rect">
            <a:avLst/>
          </a:prstGeom>
        </p:spPr>
      </p:pic>
      <p:pic>
        <p:nvPicPr>
          <p:cNvPr id="8" name="Picture 7" descr="mixed_codec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" r="7464"/>
          <a:stretch/>
        </p:blipFill>
        <p:spPr>
          <a:xfrm>
            <a:off x="4934922" y="1503611"/>
            <a:ext cx="3992512" cy="3037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437746-1B86-4A91-A029-F46CFC629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106" y="4903361"/>
            <a:ext cx="2794433" cy="11364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3CDB61-F202-4559-8D22-A00136207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901" y="4644892"/>
            <a:ext cx="3371850" cy="110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AD1C89-0692-4CDD-804B-C7270916DD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9024" y="5665570"/>
            <a:ext cx="3557931" cy="110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7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1167"/>
            <a:ext cx="4260246" cy="2752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163" y="1791167"/>
            <a:ext cx="4581837" cy="2924056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932068" y="2045177"/>
            <a:ext cx="542853" cy="2498939"/>
          </a:xfrm>
          <a:prstGeom prst="roundRect">
            <a:avLst/>
          </a:prstGeom>
          <a:solidFill>
            <a:schemeClr val="accent5">
              <a:alpha val="30000"/>
            </a:schemeClr>
          </a:solidFill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546176" y="2045177"/>
            <a:ext cx="542853" cy="2498939"/>
          </a:xfrm>
          <a:prstGeom prst="roundRect">
            <a:avLst/>
          </a:prstGeom>
          <a:solidFill>
            <a:schemeClr val="accent6">
              <a:alpha val="37000"/>
            </a:schemeClr>
          </a:solidFill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47363" y="33216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Suitability Matrix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543602" y="2045177"/>
            <a:ext cx="542853" cy="2498939"/>
          </a:xfrm>
          <a:prstGeom prst="roundRect">
            <a:avLst/>
          </a:prstGeom>
          <a:solidFill>
            <a:schemeClr val="accent5">
              <a:alpha val="30000"/>
            </a:schemeClr>
          </a:solidFill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318696" y="2045177"/>
            <a:ext cx="542853" cy="2498939"/>
          </a:xfrm>
          <a:prstGeom prst="roundRect">
            <a:avLst/>
          </a:prstGeom>
          <a:solidFill>
            <a:schemeClr val="accent6">
              <a:alpha val="37000"/>
            </a:schemeClr>
          </a:solidFill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094" y="4805130"/>
            <a:ext cx="792417" cy="2585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590" y="4860561"/>
            <a:ext cx="828216" cy="20314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71788" y="5455696"/>
            <a:ext cx="5023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The suitability of low cost m4.large increase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071972" y="4962134"/>
            <a:ext cx="310161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005503" y="5005557"/>
            <a:ext cx="1059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Save cost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71788" y="5891806"/>
            <a:ext cx="6115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The suitability of high performance g2.xlarge decrease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201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2" grpId="0"/>
      <p:bldP spid="25" grpId="0"/>
      <p:bldP spid="2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8290"/>
            <a:ext cx="8229600" cy="39221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1800" dirty="0"/>
          </a:p>
          <a:p>
            <a:pPr algn="just">
              <a:buFont typeface="+mj-lt"/>
              <a:buAutoNum type="arabicPeriod"/>
            </a:pPr>
            <a:endParaRPr lang="en-US" sz="1800" b="1" dirty="0"/>
          </a:p>
          <a:p>
            <a:pPr algn="just"/>
            <a:r>
              <a:rPr lang="en-US" sz="1800" b="1" dirty="0" err="1"/>
              <a:t>Xiangbo</a:t>
            </a:r>
            <a:r>
              <a:rPr lang="en-US" sz="1800" b="1" dirty="0"/>
              <a:t> Li</a:t>
            </a:r>
            <a:r>
              <a:rPr lang="en-US" sz="1800" dirty="0"/>
              <a:t>, </a:t>
            </a:r>
            <a:r>
              <a:rPr lang="en-US" sz="1800" dirty="0" err="1"/>
              <a:t>Yamini</a:t>
            </a:r>
            <a:r>
              <a:rPr lang="en-US" sz="1800" dirty="0"/>
              <a:t> Joshi, Mahmoud K. </a:t>
            </a:r>
            <a:r>
              <a:rPr lang="en-US" sz="1800" dirty="0" err="1"/>
              <a:t>Darwich</a:t>
            </a:r>
            <a:r>
              <a:rPr lang="en-US" sz="1800" dirty="0"/>
              <a:t>, Brad </a:t>
            </a:r>
            <a:r>
              <a:rPr lang="en-US" sz="1800" dirty="0" err="1"/>
              <a:t>Landreneau</a:t>
            </a:r>
            <a:r>
              <a:rPr lang="en-US" sz="1800" dirty="0"/>
              <a:t>, Mohsen Amini Salehi, and Magdy </a:t>
            </a:r>
            <a:r>
              <a:rPr lang="en-US" sz="1800" dirty="0" err="1"/>
              <a:t>Bayoumi</a:t>
            </a:r>
            <a:r>
              <a:rPr lang="en-US" sz="1800" dirty="0"/>
              <a:t>, “</a:t>
            </a:r>
            <a:r>
              <a:rPr lang="en-US" sz="1800" dirty="0">
                <a:solidFill>
                  <a:schemeClr val="accent1"/>
                </a:solidFill>
              </a:rPr>
              <a:t>Performance Analysis and Modeling of Video Transcoding Using Heterogeneous Cloud Services</a:t>
            </a:r>
            <a:r>
              <a:rPr lang="en-US" sz="1800" dirty="0"/>
              <a:t>”, </a:t>
            </a:r>
            <a:r>
              <a:rPr lang="en-US" sz="1800" b="1" i="1" dirty="0"/>
              <a:t>IEEE Transaction on Parallel and Distributed Computing (TPDS)</a:t>
            </a:r>
            <a:r>
              <a:rPr lang="en-US" sz="1800" b="1" dirty="0"/>
              <a:t>,</a:t>
            </a:r>
            <a:r>
              <a:rPr lang="en-US" sz="1800" dirty="0"/>
              <a:t> Sep. 2018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 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152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74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087" y="1903644"/>
            <a:ext cx="6785629" cy="27839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Cost-Efficient On-Demand Video Transcoding Using </a:t>
            </a:r>
            <a:r>
              <a:rPr lang="en-US" dirty="0">
                <a:solidFill>
                  <a:srgbClr val="FF0000"/>
                </a:solidFill>
              </a:rPr>
              <a:t>Heterogeneous</a:t>
            </a:r>
            <a:r>
              <a:rPr lang="en-US" dirty="0">
                <a:solidFill>
                  <a:schemeClr val="bg1"/>
                </a:solidFill>
              </a:rPr>
              <a:t> Cloud Services</a:t>
            </a:r>
          </a:p>
        </p:txBody>
      </p:sp>
    </p:spTree>
    <p:extLst>
      <p:ext uri="{BB962C8B-B14F-4D97-AF65-F5344CB8AC3E}">
        <p14:creationId xmlns:p14="http://schemas.microsoft.com/office/powerpoint/2010/main" val="23798218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071077" y="4432434"/>
            <a:ext cx="2139461" cy="113323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424178" y="4204120"/>
            <a:ext cx="1074211" cy="148448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706789" y="3390334"/>
            <a:ext cx="1475154" cy="8499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54274" y="4297619"/>
            <a:ext cx="1519583" cy="742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ular Callout 9"/>
          <p:cNvSpPr/>
          <p:nvPr/>
        </p:nvSpPr>
        <p:spPr>
          <a:xfrm>
            <a:off x="0" y="2784661"/>
            <a:ext cx="1487570" cy="1386802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Utility Function Based Batch Scheduling Method</a:t>
            </a:r>
          </a:p>
        </p:txBody>
      </p:sp>
      <p:cxnSp>
        <p:nvCxnSpPr>
          <p:cNvPr id="19" name="Straight Arrow Connector 18"/>
          <p:cNvCxnSpPr>
            <a:stCxn id="6" idx="7"/>
            <a:endCxn id="22" idx="4"/>
          </p:cNvCxnSpPr>
          <p:nvPr/>
        </p:nvCxnSpPr>
        <p:spPr>
          <a:xfrm>
            <a:off x="5341074" y="4421517"/>
            <a:ext cx="1838374" cy="4110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6"/>
            <a:endCxn id="23" idx="4"/>
          </p:cNvCxnSpPr>
          <p:nvPr/>
        </p:nvCxnSpPr>
        <p:spPr>
          <a:xfrm flipV="1">
            <a:off x="5181943" y="1580296"/>
            <a:ext cx="2030174" cy="2235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ular Callout 22"/>
          <p:cNvSpPr/>
          <p:nvPr/>
        </p:nvSpPr>
        <p:spPr>
          <a:xfrm>
            <a:off x="7312980" y="1397126"/>
            <a:ext cx="1856153" cy="840154"/>
          </a:xfrm>
          <a:prstGeom prst="wedgeRoundRectCallout">
            <a:avLst>
              <a:gd name="adj1" fmla="val -55434"/>
              <a:gd name="adj2" fmla="val -2819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Adaptive </a:t>
            </a:r>
          </a:p>
          <a:p>
            <a:pPr algn="ctr"/>
            <a:r>
              <a:rPr lang="en-US" sz="1600" dirty="0"/>
              <a:t>Elastic Resource Provisioning Policy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722505" y="358089"/>
            <a:ext cx="7251084" cy="5784282"/>
            <a:chOff x="766049" y="1348715"/>
            <a:chExt cx="7251084" cy="5784282"/>
          </a:xfrm>
        </p:grpSpPr>
        <p:grpSp>
          <p:nvGrpSpPr>
            <p:cNvPr id="69" name="Group 68"/>
            <p:cNvGrpSpPr/>
            <p:nvPr/>
          </p:nvGrpSpPr>
          <p:grpSpPr>
            <a:xfrm>
              <a:off x="766049" y="1348715"/>
              <a:ext cx="7251084" cy="5784282"/>
              <a:chOff x="766049" y="1348715"/>
              <a:chExt cx="7251084" cy="5784282"/>
            </a:xfrm>
          </p:grpSpPr>
          <p:sp>
            <p:nvSpPr>
              <p:cNvPr id="72" name="Rounded Rectangle 3">
                <a:extLst>
                  <a:ext uri="{FF2B5EF4-FFF2-40B4-BE49-F238E27FC236}">
                    <a16:creationId xmlns:a16="http://schemas.microsoft.com/office/drawing/2014/main" id="{9F6230AC-FDF0-4507-A9D6-49316A4777E8}"/>
                  </a:ext>
                </a:extLst>
              </p:cNvPr>
              <p:cNvSpPr/>
              <p:nvPr/>
            </p:nvSpPr>
            <p:spPr>
              <a:xfrm>
                <a:off x="1608561" y="3268405"/>
                <a:ext cx="6275695" cy="3491786"/>
              </a:xfrm>
              <a:prstGeom prst="roundRect">
                <a:avLst>
                  <a:gd name="adj" fmla="val 9818"/>
                </a:avLst>
              </a:prstGeom>
              <a:noFill/>
              <a:ln w="19050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schemeClr val="tx1"/>
                  </a:solidFill>
                  <a:latin typeface="Helvetica Neue"/>
                  <a:cs typeface="Helvetica Neue"/>
                </a:endParaRPr>
              </a:p>
            </p:txBody>
          </p:sp>
          <p:pic>
            <p:nvPicPr>
              <p:cNvPr id="73" name="Shape 301" descr="devices-2015.jpg">
                <a:extLst>
                  <a:ext uri="{FF2B5EF4-FFF2-40B4-BE49-F238E27FC236}">
                    <a16:creationId xmlns:a16="http://schemas.microsoft.com/office/drawing/2014/main" id="{B78BA0EF-F501-4A38-8661-67C7F1A6BA16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>
                <a:off x="3300334" y="1348715"/>
                <a:ext cx="1969774" cy="9755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4" name="Rounded Rectangle 5">
                <a:extLst>
                  <a:ext uri="{FF2B5EF4-FFF2-40B4-BE49-F238E27FC236}">
                    <a16:creationId xmlns:a16="http://schemas.microsoft.com/office/drawing/2014/main" id="{D66C27D9-2FC3-436F-BFB9-9253C6CD64C9}"/>
                  </a:ext>
                </a:extLst>
              </p:cNvPr>
              <p:cNvSpPr/>
              <p:nvPr/>
            </p:nvSpPr>
            <p:spPr>
              <a:xfrm>
                <a:off x="4307549" y="2535984"/>
                <a:ext cx="2484095" cy="45398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schemeClr val="tx1"/>
                    </a:solidFill>
                  </a:rPr>
                  <a:t>Video Streaming Distribution System</a:t>
                </a:r>
              </a:p>
            </p:txBody>
          </p:sp>
          <p:pic>
            <p:nvPicPr>
              <p:cNvPr id="75" name="Picture 74" descr="S3-Bucket.png">
                <a:extLst>
                  <a:ext uri="{FF2B5EF4-FFF2-40B4-BE49-F238E27FC236}">
                    <a16:creationId xmlns:a16="http://schemas.microsoft.com/office/drawing/2014/main" id="{A9C19287-EA35-4661-BE08-E783EE182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4362" y="3462947"/>
                <a:ext cx="665746" cy="665747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53741A1-707C-4E90-8547-7CDCCE5D2C8C}"/>
                  </a:ext>
                </a:extLst>
              </p:cNvPr>
              <p:cNvSpPr txBox="1"/>
              <p:nvPr/>
            </p:nvSpPr>
            <p:spPr>
              <a:xfrm>
                <a:off x="4166554" y="4078164"/>
                <a:ext cx="155053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Video Repository</a:t>
                </a:r>
              </a:p>
            </p:txBody>
          </p:sp>
          <p:pic>
            <p:nvPicPr>
              <p:cNvPr id="77" name="Picture 76" descr="Storage &amp; Content Delivery-17.eps">
                <a:extLst>
                  <a:ext uri="{FF2B5EF4-FFF2-40B4-BE49-F238E27FC236}">
                    <a16:creationId xmlns:a16="http://schemas.microsoft.com/office/drawing/2014/main" id="{B7A7F81E-CC3D-47C8-9076-261E633EA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6949" y="3398168"/>
                <a:ext cx="754237" cy="754237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95C3C8C-87FC-4EA6-BA23-C5D89FF01593}"/>
                  </a:ext>
                </a:extLst>
              </p:cNvPr>
              <p:cNvSpPr txBox="1"/>
              <p:nvPr/>
            </p:nvSpPr>
            <p:spPr>
              <a:xfrm>
                <a:off x="5473095" y="4050613"/>
                <a:ext cx="113264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Caching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5E6F433-FB7E-4BE4-8E55-20ACBC77ABDD}"/>
                  </a:ext>
                </a:extLst>
              </p:cNvPr>
              <p:cNvSpPr txBox="1"/>
              <p:nvPr/>
            </p:nvSpPr>
            <p:spPr>
              <a:xfrm>
                <a:off x="2032803" y="3968961"/>
                <a:ext cx="183778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Service repository</a:t>
                </a:r>
              </a:p>
            </p:txBody>
          </p:sp>
          <p:pic>
            <p:nvPicPr>
              <p:cNvPr id="80" name="Picture 79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A8B4BEBD-A9DB-4C49-B034-4B5F0AFF7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4525" y="4527259"/>
                <a:ext cx="640343" cy="353293"/>
              </a:xfrm>
              <a:prstGeom prst="rect">
                <a:avLst/>
              </a:prstGeom>
            </p:spPr>
          </p:pic>
          <p:pic>
            <p:nvPicPr>
              <p:cNvPr id="81" name="Picture 80" descr="SQS-Queque.png">
                <a:extLst>
                  <a:ext uri="{FF2B5EF4-FFF2-40B4-BE49-F238E27FC236}">
                    <a16:creationId xmlns:a16="http://schemas.microsoft.com/office/drawing/2014/main" id="{B8D6A94B-F573-43BD-852E-15433FB46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6180" y="5695027"/>
                <a:ext cx="839578" cy="420188"/>
              </a:xfrm>
              <a:prstGeom prst="rect">
                <a:avLst/>
              </a:prstGeom>
            </p:spPr>
          </p:pic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7309C4D-C53F-405E-B020-135E2E5F04E6}"/>
                  </a:ext>
                </a:extLst>
              </p:cNvPr>
              <p:cNvSpPr txBox="1"/>
              <p:nvPr/>
            </p:nvSpPr>
            <p:spPr>
              <a:xfrm>
                <a:off x="1901040" y="6043383"/>
                <a:ext cx="16787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Streaming tasks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594DFBD-6AD2-4184-81BB-F405B60F7326}"/>
                  </a:ext>
                </a:extLst>
              </p:cNvPr>
              <p:cNvSpPr txBox="1"/>
              <p:nvPr/>
            </p:nvSpPr>
            <p:spPr>
              <a:xfrm>
                <a:off x="1608561" y="4444800"/>
                <a:ext cx="878848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75" dirty="0"/>
                  <a:t>Admission</a:t>
                </a:r>
                <a:br>
                  <a:rPr lang="en-US" sz="1275" dirty="0"/>
                </a:br>
                <a:r>
                  <a:rPr lang="en-US" sz="1275" dirty="0"/>
                  <a:t> Control</a:t>
                </a:r>
              </a:p>
            </p:txBody>
          </p:sp>
          <p:pic>
            <p:nvPicPr>
              <p:cNvPr id="84" name="Picture 83" descr="Amazon-CloudSearch-SDF-metadata.png">
                <a:extLst>
                  <a:ext uri="{FF2B5EF4-FFF2-40B4-BE49-F238E27FC236}">
                    <a16:creationId xmlns:a16="http://schemas.microsoft.com/office/drawing/2014/main" id="{6ECBBFCE-AA83-41C4-9683-62F99554F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7424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ACBFD0A8-D867-45CD-9E0B-6F4930B23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0181" y="4287854"/>
                <a:ext cx="533945" cy="533945"/>
              </a:xfrm>
              <a:prstGeom prst="rect">
                <a:avLst/>
              </a:prstGeom>
            </p:spPr>
          </p:pic>
          <p:pic>
            <p:nvPicPr>
              <p:cNvPr id="86" name="Picture 85" descr="Amazon-CloudSearch-SDF-metadata.png">
                <a:extLst>
                  <a:ext uri="{FF2B5EF4-FFF2-40B4-BE49-F238E27FC236}">
                    <a16:creationId xmlns:a16="http://schemas.microsoft.com/office/drawing/2014/main" id="{EFEBFE04-8B91-49A6-9E35-3B2E4A2AF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4603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87" name="Picture 86" descr="Amazon-CloudSearch-SDF-metadata.png">
                <a:extLst>
                  <a:ext uri="{FF2B5EF4-FFF2-40B4-BE49-F238E27FC236}">
                    <a16:creationId xmlns:a16="http://schemas.microsoft.com/office/drawing/2014/main" id="{D3D4AAC3-7CEF-4462-BDCF-42D3987E19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9163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73D9DB83-D5B9-43F5-96C4-EB8056EDD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7549" y="4767655"/>
                <a:ext cx="401020" cy="422504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359B172B-6040-48A2-8054-16812B335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1909" y="5691497"/>
                <a:ext cx="407729" cy="423719"/>
              </a:xfrm>
              <a:prstGeom prst="rect">
                <a:avLst/>
              </a:prstGeom>
            </p:spPr>
          </p:pic>
          <p:pic>
            <p:nvPicPr>
              <p:cNvPr id="90" name="Picture 89" descr="A close up of a sign&#10;&#10;Description generated with very high confidence">
                <a:extLst>
                  <a:ext uri="{FF2B5EF4-FFF2-40B4-BE49-F238E27FC236}">
                    <a16:creationId xmlns:a16="http://schemas.microsoft.com/office/drawing/2014/main" id="{AAD20D94-FDF6-456F-B553-2B514C0D0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7017" y="5473458"/>
                <a:ext cx="435253" cy="901595"/>
              </a:xfrm>
              <a:prstGeom prst="rect">
                <a:avLst/>
              </a:prstGeom>
            </p:spPr>
          </p:pic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47D50CF9-3897-425F-91B2-8BC803402B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5686" y="3826233"/>
                <a:ext cx="1484995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2EF94B76-1001-45C0-AC77-4A898E76751F}"/>
                  </a:ext>
                </a:extLst>
              </p:cNvPr>
              <p:cNvCxnSpPr>
                <a:cxnSpLocks/>
                <a:endCxn id="80" idx="0"/>
              </p:cNvCxnSpPr>
              <p:nvPr/>
            </p:nvCxnSpPr>
            <p:spPr>
              <a:xfrm>
                <a:off x="2704696" y="4244047"/>
                <a:ext cx="1" cy="283213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A6B7DB70-2A05-441E-9C7C-86760A02D3BB}"/>
                  </a:ext>
                </a:extLst>
              </p:cNvPr>
              <p:cNvCxnSpPr>
                <a:cxnSpLocks/>
                <a:stCxn id="80" idx="2"/>
                <a:endCxn id="81" idx="0"/>
              </p:cNvCxnSpPr>
              <p:nvPr/>
            </p:nvCxnSpPr>
            <p:spPr>
              <a:xfrm>
                <a:off x="2704697" y="4880552"/>
                <a:ext cx="11272" cy="81447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10A53A3F-1E92-4948-97C8-7D570CCD61E5}"/>
                  </a:ext>
                </a:extLst>
              </p:cNvPr>
              <p:cNvCxnSpPr>
                <a:stCxn id="81" idx="3"/>
              </p:cNvCxnSpPr>
              <p:nvPr/>
            </p:nvCxnSpPr>
            <p:spPr>
              <a:xfrm>
                <a:off x="3135757" y="5905122"/>
                <a:ext cx="545002" cy="414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017A2F81-A35E-48EF-A0E6-7227D510353A}"/>
                  </a:ext>
                </a:extLst>
              </p:cNvPr>
              <p:cNvSpPr txBox="1"/>
              <p:nvPr/>
            </p:nvSpPr>
            <p:spPr>
              <a:xfrm>
                <a:off x="4417134" y="6383572"/>
                <a:ext cx="1424555" cy="28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dirty="0"/>
                  <a:t>Compute Engine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6AC4B7DF-A937-4DC6-B356-23F94A36AC6C}"/>
                  </a:ext>
                </a:extLst>
              </p:cNvPr>
              <p:cNvSpPr txBox="1"/>
              <p:nvPr/>
            </p:nvSpPr>
            <p:spPr>
              <a:xfrm>
                <a:off x="3719571" y="4323958"/>
                <a:ext cx="1550537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Resource Provisioner</a:t>
                </a:r>
              </a:p>
            </p:txBody>
          </p:sp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5B1DC46F-E766-4F0F-BE7E-8C3E65C4E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3373" y="4777035"/>
                <a:ext cx="408586" cy="431285"/>
              </a:xfrm>
              <a:prstGeom prst="rect">
                <a:avLst/>
              </a:prstGeom>
            </p:spPr>
          </p:pic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C9B4DE5-2D09-4324-A868-4F0FBCA82371}"/>
                  </a:ext>
                </a:extLst>
              </p:cNvPr>
              <p:cNvSpPr txBox="1"/>
              <p:nvPr/>
            </p:nvSpPr>
            <p:spPr>
              <a:xfrm>
                <a:off x="2899483" y="4309168"/>
                <a:ext cx="1118902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Time Estimator</a:t>
                </a:r>
              </a:p>
            </p:txBody>
          </p:sp>
          <p:cxnSp>
            <p:nvCxnSpPr>
              <p:cNvPr id="99" name="Elbow Connector 61">
                <a:extLst>
                  <a:ext uri="{FF2B5EF4-FFF2-40B4-BE49-F238E27FC236}">
                    <a16:creationId xmlns:a16="http://schemas.microsoft.com/office/drawing/2014/main" id="{AAB52544-83AA-4B19-96BC-2AC8062A954E}"/>
                  </a:ext>
                </a:extLst>
              </p:cNvPr>
              <p:cNvCxnSpPr>
                <a:cxnSpLocks/>
                <a:stCxn id="88" idx="1"/>
              </p:cNvCxnSpPr>
              <p:nvPr/>
            </p:nvCxnSpPr>
            <p:spPr>
              <a:xfrm rot="10800000" flipV="1">
                <a:off x="3976831" y="4978907"/>
                <a:ext cx="330718" cy="659140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Elbow Connector 72">
                <a:extLst>
                  <a:ext uri="{FF2B5EF4-FFF2-40B4-BE49-F238E27FC236}">
                    <a16:creationId xmlns:a16="http://schemas.microsoft.com/office/drawing/2014/main" id="{E50123AC-B7C1-46B5-A398-4A44528D9C22}"/>
                  </a:ext>
                </a:extLst>
              </p:cNvPr>
              <p:cNvCxnSpPr>
                <a:cxnSpLocks/>
                <a:stCxn id="88" idx="3"/>
                <a:endCxn id="104" idx="0"/>
              </p:cNvCxnSpPr>
              <p:nvPr/>
            </p:nvCxnSpPr>
            <p:spPr>
              <a:xfrm>
                <a:off x="4708569" y="4978907"/>
                <a:ext cx="252080" cy="403469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Elbow Connector 74">
                <a:extLst>
                  <a:ext uri="{FF2B5EF4-FFF2-40B4-BE49-F238E27FC236}">
                    <a16:creationId xmlns:a16="http://schemas.microsoft.com/office/drawing/2014/main" id="{4601F922-4A26-4CB2-B15F-0EFD5385E912}"/>
                  </a:ext>
                </a:extLst>
              </p:cNvPr>
              <p:cNvCxnSpPr>
                <a:stCxn id="89" idx="3"/>
              </p:cNvCxnSpPr>
              <p:nvPr/>
            </p:nvCxnSpPr>
            <p:spPr>
              <a:xfrm flipV="1">
                <a:off x="4159639" y="5569723"/>
                <a:ext cx="351638" cy="333633"/>
              </a:xfrm>
              <a:prstGeom prst="bentConnector3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Elbow Connector 76">
                <a:extLst>
                  <a:ext uri="{FF2B5EF4-FFF2-40B4-BE49-F238E27FC236}">
                    <a16:creationId xmlns:a16="http://schemas.microsoft.com/office/drawing/2014/main" id="{A6A177B2-AE13-40EA-B19F-3DD7B942BE55}"/>
                  </a:ext>
                </a:extLst>
              </p:cNvPr>
              <p:cNvCxnSpPr>
                <a:stCxn id="89" idx="3"/>
              </p:cNvCxnSpPr>
              <p:nvPr/>
            </p:nvCxnSpPr>
            <p:spPr>
              <a:xfrm>
                <a:off x="4159639" y="5903356"/>
                <a:ext cx="351638" cy="309329"/>
              </a:xfrm>
              <a:prstGeom prst="bentConnector3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92A4F317-F0E9-4792-BD7D-91BEAF57C8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8451" y="5903452"/>
                <a:ext cx="272229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" name="Rounded Rectangle 81">
                <a:extLst>
                  <a:ext uri="{FF2B5EF4-FFF2-40B4-BE49-F238E27FC236}">
                    <a16:creationId xmlns:a16="http://schemas.microsoft.com/office/drawing/2014/main" id="{54CCFF9E-2EE4-4494-87CE-EA03A85FAA76}"/>
                  </a:ext>
                </a:extLst>
              </p:cNvPr>
              <p:cNvSpPr/>
              <p:nvPr/>
            </p:nvSpPr>
            <p:spPr>
              <a:xfrm>
                <a:off x="4629114" y="5382376"/>
                <a:ext cx="663070" cy="1014119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  <a:prstDash val="lgDash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5A14FA8-D46B-4D92-816A-36738B0390F9}"/>
                  </a:ext>
                </a:extLst>
              </p:cNvPr>
              <p:cNvSpPr txBox="1"/>
              <p:nvPr/>
            </p:nvSpPr>
            <p:spPr>
              <a:xfrm>
                <a:off x="3188907" y="6157663"/>
                <a:ext cx="14245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Task Scheduler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AF191F4-C174-4041-8411-0267ACCC0304}"/>
                  </a:ext>
                </a:extLst>
              </p:cNvPr>
              <p:cNvSpPr txBox="1"/>
              <p:nvPr/>
            </p:nvSpPr>
            <p:spPr>
              <a:xfrm>
                <a:off x="7005282" y="4400407"/>
                <a:ext cx="101185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Video </a:t>
                </a:r>
                <a:br>
                  <a:rPr lang="en-US" sz="1200" dirty="0"/>
                </a:br>
                <a:r>
                  <a:rPr lang="en-US" sz="1200" dirty="0"/>
                  <a:t>Merger &amp;</a:t>
                </a:r>
                <a:br>
                  <a:rPr lang="en-US" sz="1200" dirty="0"/>
                </a:br>
                <a:r>
                  <a:rPr lang="en-US" sz="1200" dirty="0"/>
                  <a:t>Output</a:t>
                </a:r>
                <a:br>
                  <a:rPr lang="en-US" sz="1200" dirty="0"/>
                </a:br>
                <a:r>
                  <a:rPr lang="en-US" sz="1200" dirty="0"/>
                  <a:t>Windows </a:t>
                </a:r>
              </a:p>
            </p:txBody>
          </p:sp>
          <p:cxnSp>
            <p:nvCxnSpPr>
              <p:cNvPr id="107" name="Elbow Connector 104">
                <a:extLst>
                  <a:ext uri="{FF2B5EF4-FFF2-40B4-BE49-F238E27FC236}">
                    <a16:creationId xmlns:a16="http://schemas.microsoft.com/office/drawing/2014/main" id="{0A07CB58-004B-4EC3-99E8-E601FD56918F}"/>
                  </a:ext>
                </a:extLst>
              </p:cNvPr>
              <p:cNvCxnSpPr>
                <a:cxnSpLocks/>
                <a:endCxn id="86" idx="2"/>
              </p:cNvCxnSpPr>
              <p:nvPr/>
            </p:nvCxnSpPr>
            <p:spPr>
              <a:xfrm flipV="1">
                <a:off x="5431234" y="5285351"/>
                <a:ext cx="1326302" cy="609719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Elbow Connector 107">
                <a:extLst>
                  <a:ext uri="{FF2B5EF4-FFF2-40B4-BE49-F238E27FC236}">
                    <a16:creationId xmlns:a16="http://schemas.microsoft.com/office/drawing/2014/main" id="{C5F9F47C-4824-478F-A9C4-D1C484D0EC54}"/>
                  </a:ext>
                </a:extLst>
              </p:cNvPr>
              <p:cNvCxnSpPr>
                <a:cxnSpLocks/>
                <a:stCxn id="85" idx="0"/>
                <a:endCxn id="77" idx="3"/>
              </p:cNvCxnSpPr>
              <p:nvPr/>
            </p:nvCxnSpPr>
            <p:spPr>
              <a:xfrm rot="16200000" flipV="1">
                <a:off x="6342887" y="3883587"/>
                <a:ext cx="512567" cy="295968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91540AB5-C46D-4049-B46E-BFD740DDB5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62812" y="3022624"/>
                <a:ext cx="0" cy="53825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2C4D5CCE-0C26-4C96-BB92-6D8D3F02C5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24643" y="3020385"/>
                <a:ext cx="1706" cy="540489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4DED0FE2-5255-40C0-BAE3-78B0018C4F69}"/>
                  </a:ext>
                </a:extLst>
              </p:cNvPr>
              <p:cNvSpPr txBox="1"/>
              <p:nvPr/>
            </p:nvSpPr>
            <p:spPr>
              <a:xfrm>
                <a:off x="4844577" y="1582537"/>
                <a:ext cx="134710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Viewers’ devices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4DED0FE2-5255-40C0-BAE3-78B0018C4F69}"/>
                  </a:ext>
                </a:extLst>
              </p:cNvPr>
              <p:cNvSpPr txBox="1"/>
              <p:nvPr/>
            </p:nvSpPr>
            <p:spPr>
              <a:xfrm>
                <a:off x="766049" y="2516589"/>
                <a:ext cx="153013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Streaming provider</a:t>
                </a:r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3B1265FB-9B26-4DC7-BE7A-51E8144802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73982" y="2940880"/>
                <a:ext cx="1472" cy="615002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5F8C9BF5-CD9A-460F-BA3A-F84656AD5D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13414" y="3036261"/>
                <a:ext cx="4770" cy="476077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5CD81C3-CAD3-47A6-8F6B-E53EED49CEA9}"/>
                  </a:ext>
                </a:extLst>
              </p:cNvPr>
              <p:cNvSpPr txBox="1"/>
              <p:nvPr/>
            </p:nvSpPr>
            <p:spPr>
              <a:xfrm>
                <a:off x="903515" y="3010952"/>
                <a:ext cx="1844726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Extended video processing service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BD55389-E722-4FC5-9434-EE77E71F0882}"/>
                  </a:ext>
                </a:extLst>
              </p:cNvPr>
              <p:cNvSpPr txBox="1"/>
              <p:nvPr/>
            </p:nvSpPr>
            <p:spPr>
              <a:xfrm>
                <a:off x="2866603" y="3009499"/>
                <a:ext cx="123204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CVSE services</a:t>
                </a:r>
              </a:p>
            </p:txBody>
          </p:sp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DFC41C96-4D75-45CC-A893-681788510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707" y="3446540"/>
                <a:ext cx="721979" cy="721979"/>
              </a:xfrm>
              <a:prstGeom prst="rect">
                <a:avLst/>
              </a:prstGeom>
            </p:spPr>
          </p:pic>
          <p:cxnSp>
            <p:nvCxnSpPr>
              <p:cNvPr id="118" name="Connector: Elbow 88">
                <a:extLst>
                  <a:ext uri="{FF2B5EF4-FFF2-40B4-BE49-F238E27FC236}">
                    <a16:creationId xmlns:a16="http://schemas.microsoft.com/office/drawing/2014/main" id="{E2273779-3390-46EE-9AE7-AFA5BF75553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460901" y="5272714"/>
                <a:ext cx="380888" cy="367360"/>
              </a:xfrm>
              <a:prstGeom prst="bentConnector3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pic>
            <p:nvPicPr>
              <p:cNvPr id="119" name="Picture 2" descr="Image result for video streaming  icon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9912" y="2467412"/>
                <a:ext cx="720842" cy="5638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720D2320-E642-4D3E-BCB6-4C44851CB89E}"/>
                  </a:ext>
                </a:extLst>
              </p:cNvPr>
              <p:cNvSpPr txBox="1"/>
              <p:nvPr/>
            </p:nvSpPr>
            <p:spPr>
              <a:xfrm>
                <a:off x="3949760" y="6763665"/>
                <a:ext cx="11469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CVSE Core</a:t>
                </a:r>
              </a:p>
            </p:txBody>
          </p:sp>
        </p:grpSp>
        <p:sp>
          <p:nvSpPr>
            <p:cNvPr id="70" name="Bent-Up Arrow 69"/>
            <p:cNvSpPr/>
            <p:nvPr/>
          </p:nvSpPr>
          <p:spPr>
            <a:xfrm rot="16200000">
              <a:off x="4911432" y="1965156"/>
              <a:ext cx="699482" cy="442174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Bent-Up Arrow 70"/>
            <p:cNvSpPr/>
            <p:nvPr/>
          </p:nvSpPr>
          <p:spPr>
            <a:xfrm rot="10800000">
              <a:off x="2575454" y="1851256"/>
              <a:ext cx="860082" cy="616156"/>
            </a:xfrm>
            <a:prstGeom prst="bentUpArrow">
              <a:avLst>
                <a:gd name="adj1" fmla="val 25000"/>
                <a:gd name="adj2" fmla="val 23073"/>
                <a:gd name="adj3" fmla="val 303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ounded Rectangular Callout 21"/>
          <p:cNvSpPr/>
          <p:nvPr/>
        </p:nvSpPr>
        <p:spPr>
          <a:xfrm>
            <a:off x="7312980" y="4289605"/>
            <a:ext cx="1856153" cy="888999"/>
          </a:xfrm>
          <a:prstGeom prst="wedgeRoundRectCallout">
            <a:avLst>
              <a:gd name="adj1" fmla="val -57194"/>
              <a:gd name="adj2" fmla="val 1107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Heterogeneous Cloud Resources</a:t>
            </a:r>
          </a:p>
        </p:txBody>
      </p:sp>
    </p:spTree>
    <p:extLst>
      <p:ext uri="{BB962C8B-B14F-4D97-AF65-F5344CB8AC3E}">
        <p14:creationId xmlns:p14="http://schemas.microsoft.com/office/powerpoint/2010/main" val="47414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23" grpId="0" animBg="1"/>
      <p:bldP spid="2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76</a:t>
            </a:fld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130978" y="3394572"/>
            <a:ext cx="21136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140248" y="2111146"/>
            <a:ext cx="0" cy="128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0248" y="2875412"/>
            <a:ext cx="1019734" cy="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50712" y="2875412"/>
            <a:ext cx="0" cy="51916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934196" y="3394572"/>
            <a:ext cx="21136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943466" y="2111146"/>
            <a:ext cx="0" cy="128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6032094" y="2674762"/>
            <a:ext cx="1924921" cy="567410"/>
          </a:xfrm>
          <a:custGeom>
            <a:avLst/>
            <a:gdLst>
              <a:gd name="connsiteX0" fmla="*/ 0 w 2591813"/>
              <a:gd name="connsiteY0" fmla="*/ 0 h 763990"/>
              <a:gd name="connsiteX1" fmla="*/ 519137 w 2591813"/>
              <a:gd name="connsiteY1" fmla="*/ 611866 h 763990"/>
              <a:gd name="connsiteX2" fmla="*/ 2363929 w 2591813"/>
              <a:gd name="connsiteY2" fmla="*/ 750927 h 763990"/>
              <a:gd name="connsiteX3" fmla="*/ 2586416 w 2591813"/>
              <a:gd name="connsiteY3" fmla="*/ 760197 h 76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813" h="763990">
                <a:moveTo>
                  <a:pt x="0" y="0"/>
                </a:moveTo>
                <a:cubicBezTo>
                  <a:pt x="62574" y="243356"/>
                  <a:pt x="125149" y="486712"/>
                  <a:pt x="519137" y="611866"/>
                </a:cubicBezTo>
                <a:cubicBezTo>
                  <a:pt x="913125" y="737021"/>
                  <a:pt x="2363929" y="750927"/>
                  <a:pt x="2363929" y="750927"/>
                </a:cubicBezTo>
                <a:cubicBezTo>
                  <a:pt x="2708476" y="775649"/>
                  <a:pt x="2549335" y="757107"/>
                  <a:pt x="2586416" y="760197"/>
                </a:cubicBezTo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371348" y="4062063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42818" y="352436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GOP #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5406" y="270520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09985" y="352436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GOP #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60813" y="270520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Priority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3773015" y="2606563"/>
            <a:ext cx="834328" cy="2688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155484" y="4070586"/>
            <a:ext cx="161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Utility Function</a:t>
            </a: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7238201" y="4640861"/>
          <a:ext cx="161925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" name="Equation" r:id="rId3" imgW="723600" imgH="228600" progId="Equation.3">
                  <p:embed/>
                </p:oleObj>
              </mc:Choice>
              <mc:Fallback>
                <p:oleObj name="Equation" r:id="rId3" imgW="723600" imgH="228600" progId="Equation.3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8201" y="4640861"/>
                        <a:ext cx="1619250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/>
          <p:nvPr/>
        </p:nvSpPr>
        <p:spPr>
          <a:xfrm>
            <a:off x="4064001" y="5191731"/>
            <a:ext cx="4976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        where alpha is constant factor, </a:t>
            </a:r>
            <a:r>
              <a:rPr lang="en-US" dirty="0" err="1"/>
              <a:t>i</a:t>
            </a:r>
            <a:r>
              <a:rPr lang="en-US" dirty="0"/>
              <a:t> the order </a:t>
            </a:r>
          </a:p>
          <a:p>
            <a:pPr lvl="1"/>
            <a:r>
              <a:rPr lang="en-US" dirty="0"/>
              <a:t>        number of the GOP in that video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99287" y="4776832"/>
            <a:ext cx="208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GOP utility function: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25585" y="326433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Why Remove Startup Queue?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114139" y="3032318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>
            <a:off x="4890057" y="3133044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406848" y="258873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882170" y="259850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2205191" y="3670269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/>
          <p:cNvSpPr/>
          <p:nvPr/>
        </p:nvSpPr>
        <p:spPr>
          <a:xfrm>
            <a:off x="3883652" y="3763078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4420888" y="3763078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gular Pentagon 40"/>
          <p:cNvSpPr/>
          <p:nvPr/>
        </p:nvSpPr>
        <p:spPr>
          <a:xfrm>
            <a:off x="4951895" y="3767715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544422" y="376307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844207" y="376307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517869" y="4308216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781823" y="427152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961441" y="430821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3345681" y="427152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4364786" y="430233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3861185" y="4318211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2321240" y="3670269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608289" y="4813175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07055" y="2112434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267863" y="3075655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54" name="Isosceles Triangle 53"/>
          <p:cNvSpPr/>
          <p:nvPr/>
        </p:nvSpPr>
        <p:spPr>
          <a:xfrm>
            <a:off x="5491911" y="3122087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gular Pentagon 54"/>
          <p:cNvSpPr/>
          <p:nvPr/>
        </p:nvSpPr>
        <p:spPr>
          <a:xfrm>
            <a:off x="3348612" y="3761567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4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2" grpId="0"/>
      <p:bldP spid="33" grpId="0"/>
      <p:bldP spid="21" grpId="0" animBg="1"/>
      <p:bldP spid="22" grpId="0" animBg="1"/>
      <p:bldP spid="35" grpId="0"/>
      <p:bldP spid="36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328223" y="3265411"/>
            <a:ext cx="535353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>
            <a:off x="4493454" y="3358220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5607146" y="335822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gular Pentagon 7"/>
          <p:cNvSpPr/>
          <p:nvPr/>
        </p:nvSpPr>
        <p:spPr>
          <a:xfrm>
            <a:off x="5069838" y="3358220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154224" y="335822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3971777" y="333965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454009" y="335822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20605" y="335822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gular Pentagon 13"/>
          <p:cNvSpPr/>
          <p:nvPr/>
        </p:nvSpPr>
        <p:spPr>
          <a:xfrm>
            <a:off x="2359853" y="3358220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iamond 14"/>
          <p:cNvSpPr/>
          <p:nvPr/>
        </p:nvSpPr>
        <p:spPr>
          <a:xfrm>
            <a:off x="1832315" y="335822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62391" y="2778849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387577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41402" y="2778849"/>
            <a:ext cx="6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1,10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512314" y="277884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935560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832315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2,7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987636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3,2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316602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3,3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493454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4401623" y="4546156"/>
            <a:ext cx="2292642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12839" y="4636035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5632545" y="4636035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gular Pentagon 28"/>
          <p:cNvSpPr/>
          <p:nvPr/>
        </p:nvSpPr>
        <p:spPr>
          <a:xfrm>
            <a:off x="5099271" y="4656547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4548021" y="4636035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371732" y="3265411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21007" y="4064480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582651" y="407424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018132" y="407424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3,2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493454" y="408401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189392" y="5124655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626684" y="5111848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099271" y="5111848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548021" y="5117709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18532" y="4619426"/>
            <a:ext cx="155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Priority Queue</a:t>
            </a:r>
          </a:p>
        </p:txBody>
      </p:sp>
      <p:cxnSp>
        <p:nvCxnSpPr>
          <p:cNvPr id="50" name="Elbow Connector 49"/>
          <p:cNvCxnSpPr/>
          <p:nvPr/>
        </p:nvCxnSpPr>
        <p:spPr>
          <a:xfrm>
            <a:off x="2637300" y="4064480"/>
            <a:ext cx="1514231" cy="851933"/>
          </a:xfrm>
          <a:prstGeom prst="bentConnector3">
            <a:avLst>
              <a:gd name="adj1" fmla="val -968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818532" y="3348449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525585" y="141424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Utility Function Based </a:t>
            </a:r>
          </a:p>
          <a:p>
            <a:r>
              <a:rPr lang="en-US" dirty="0">
                <a:solidFill>
                  <a:schemeClr val="bg1"/>
                </a:solidFill>
              </a:rPr>
              <a:t>Batch Scheduling Method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1904" y="2279147"/>
            <a:ext cx="1250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G</a:t>
            </a:r>
            <a:r>
              <a:rPr lang="en-US" sz="2000" baseline="-25000" dirty="0" err="1"/>
              <a:t>video</a:t>
            </a:r>
            <a:r>
              <a:rPr lang="en-US" sz="2000" baseline="-25000" dirty="0"/>
              <a:t>#,GOP#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287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  <p:bldP spid="27" grpId="0" animBg="1"/>
      <p:bldP spid="28" grpId="0" animBg="1"/>
      <p:bldP spid="29" grpId="0" animBg="1"/>
      <p:bldP spid="30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940625" y="251693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GPU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940625" y="3214700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Memory</a:t>
            </a:r>
          </a:p>
          <a:p>
            <a:pPr algn="ctr"/>
            <a:r>
              <a:rPr lang="en-US" sz="1600" dirty="0"/>
              <a:t>Optimized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940625" y="1623376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CPU</a:t>
            </a:r>
          </a:p>
          <a:p>
            <a:pPr algn="ctr"/>
            <a:r>
              <a:rPr lang="en-US" sz="1600" dirty="0"/>
              <a:t>Optimized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89030" y="1997486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789030" y="551659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770741" y="3556672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gular Pentagon 15"/>
          <p:cNvSpPr/>
          <p:nvPr/>
        </p:nvSpPr>
        <p:spPr>
          <a:xfrm>
            <a:off x="6437078" y="364752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mming Junction 20"/>
          <p:cNvSpPr/>
          <p:nvPr/>
        </p:nvSpPr>
        <p:spPr>
          <a:xfrm>
            <a:off x="3351398" y="1976893"/>
            <a:ext cx="612648" cy="612648"/>
          </a:xfrm>
          <a:prstGeom prst="flowChartSummingJuncti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473031" y="645444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951012" y="2094672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/>
          <p:cNvSpPr/>
          <p:nvPr/>
        </p:nvSpPr>
        <p:spPr>
          <a:xfrm>
            <a:off x="6437078" y="211380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Diamond 24"/>
          <p:cNvSpPr/>
          <p:nvPr/>
        </p:nvSpPr>
        <p:spPr>
          <a:xfrm>
            <a:off x="5898256" y="364752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5978112" y="645444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21" idx="6"/>
            <a:endCxn id="12" idx="1"/>
          </p:cNvCxnSpPr>
          <p:nvPr/>
        </p:nvCxnSpPr>
        <p:spPr>
          <a:xfrm flipV="1">
            <a:off x="3964046" y="830083"/>
            <a:ext cx="1824984" cy="145313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1" idx="6"/>
            <a:endCxn id="15" idx="1"/>
          </p:cNvCxnSpPr>
          <p:nvPr/>
        </p:nvCxnSpPr>
        <p:spPr>
          <a:xfrm>
            <a:off x="3964046" y="2283217"/>
            <a:ext cx="1806695" cy="155187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6"/>
            <a:endCxn id="9" idx="1"/>
          </p:cNvCxnSpPr>
          <p:nvPr/>
        </p:nvCxnSpPr>
        <p:spPr>
          <a:xfrm flipV="1">
            <a:off x="3964046" y="2275910"/>
            <a:ext cx="1824984" cy="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30681" y="4591493"/>
            <a:ext cx="798167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MM: Minimum completion time, Minimum completion time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MSD: Minimum completion time, Shortest Deadline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MMU: Minimum completion time, Minimum utility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43659" y="5894684"/>
            <a:ext cx="3365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MMUT, MSDUT, MMUUT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89117" y="2063003"/>
            <a:ext cx="2292642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800333" y="2152882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2220039" y="2152882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gular Pentagon 33"/>
          <p:cNvSpPr/>
          <p:nvPr/>
        </p:nvSpPr>
        <p:spPr>
          <a:xfrm>
            <a:off x="1686765" y="2173394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1135515" y="2152882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708501" y="1581327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170145" y="159109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605626" y="159109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3,2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080948" y="160086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776886" y="2641502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0.3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214178" y="2628695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686765" y="2628695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0.8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35515" y="2634556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1.0</a:t>
            </a:r>
          </a:p>
        </p:txBody>
      </p:sp>
      <p:cxnSp>
        <p:nvCxnSpPr>
          <p:cNvPr id="17" name="Straight Arrow Connector 16"/>
          <p:cNvCxnSpPr>
            <a:stCxn id="31" idx="4"/>
          </p:cNvCxnSpPr>
          <p:nvPr/>
        </p:nvCxnSpPr>
        <p:spPr>
          <a:xfrm>
            <a:off x="2988878" y="2529972"/>
            <a:ext cx="292881" cy="8794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Left Brace 43"/>
          <p:cNvSpPr/>
          <p:nvPr/>
        </p:nvSpPr>
        <p:spPr>
          <a:xfrm>
            <a:off x="3351398" y="2846407"/>
            <a:ext cx="173975" cy="11026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525373" y="2864819"/>
            <a:ext cx="1035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GPU: 10s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25373" y="322479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CPU: 20s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525373" y="357976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Memory: 25s</a:t>
            </a:r>
          </a:p>
        </p:txBody>
      </p:sp>
      <p:sp>
        <p:nvSpPr>
          <p:cNvPr id="49" name="Left Brace 48"/>
          <p:cNvSpPr/>
          <p:nvPr/>
        </p:nvSpPr>
        <p:spPr>
          <a:xfrm rot="16200000">
            <a:off x="6814824" y="291034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431689" y="1438710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15s</a:t>
            </a:r>
          </a:p>
        </p:txBody>
      </p:sp>
      <p:sp>
        <p:nvSpPr>
          <p:cNvPr id="51" name="Left Brace 50"/>
          <p:cNvSpPr/>
          <p:nvPr/>
        </p:nvSpPr>
        <p:spPr>
          <a:xfrm rot="16200000">
            <a:off x="6808144" y="1624072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6551278" y="2858698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612456" y="4406827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20s</a:t>
            </a:r>
          </a:p>
        </p:txBody>
      </p:sp>
      <p:sp>
        <p:nvSpPr>
          <p:cNvPr id="55" name="Left Brace 54"/>
          <p:cNvSpPr/>
          <p:nvPr/>
        </p:nvSpPr>
        <p:spPr>
          <a:xfrm rot="16200000">
            <a:off x="6814824" y="3144892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40923" y="157257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89132" y="182327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30s</a:t>
            </a:r>
          </a:p>
        </p:txBody>
      </p:sp>
    </p:spTree>
    <p:extLst>
      <p:ext uri="{BB962C8B-B14F-4D97-AF65-F5344CB8AC3E}">
        <p14:creationId xmlns:p14="http://schemas.microsoft.com/office/powerpoint/2010/main" val="6034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9.62963E-6 C -0.00243 -0.06852 -0.00486 -0.13681 0.03525 -0.17385 C 0.07535 -0.21088 0.20139 -0.21713 0.24045 -0.22223 " pathEditMode="relative" ptsTypes="aaA"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C 0.04583 -0.04838 0.09166 -0.09676 0.14097 -0.09977 C 0.19028 -0.10278 0.26996 -0.03194 0.29583 -0.01852 " pathEditMode="relative" rAng="0" ptsTypes="aaA">
                                      <p:cBhvr>
                                        <p:cTn id="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C 0.03819 0.11343 0.07638 0.22686 0.13559 0.26227 C 0.19479 0.29769 0.27517 0.25487 0.35573 0.21227 " pathEditMode="relative" ptsTypes="aaA">
                                      <p:cBhvr>
                                        <p:cTn id="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8.88889E-6 C 0.03837 -0.10416 0.07673 -0.2081 0.13559 -0.24629 C 0.19444 -0.28448 0.31649 -0.23217 0.3526 -0.22939 " pathEditMode="relative" ptsTypes="a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 animBg="1"/>
      <p:bldP spid="33" grpId="0" animBg="1"/>
      <p:bldP spid="34" grpId="0" animBg="1"/>
      <p:bldP spid="35" grpId="0" animBg="1"/>
      <p:bldP spid="44" grpId="0" animBg="1"/>
      <p:bldP spid="44" grpId="1" animBg="1"/>
      <p:bldP spid="46" grpId="0"/>
      <p:bldP spid="46" grpId="1"/>
      <p:bldP spid="47" grpId="0"/>
      <p:bldP spid="47" grpId="1"/>
      <p:bldP spid="48" grpId="0"/>
      <p:bldP spid="48" grpId="1"/>
      <p:bldP spid="49" grpId="0" animBg="1"/>
      <p:bldP spid="49" grpId="1" animBg="1"/>
      <p:bldP spid="50" grpId="0"/>
      <p:bldP spid="50" grpId="1"/>
      <p:bldP spid="51" grpId="0" animBg="1"/>
      <p:bldP spid="51" grpId="1" animBg="1"/>
      <p:bldP spid="53" grpId="0"/>
      <p:bldP spid="53" grpId="1"/>
      <p:bldP spid="54" grpId="0"/>
      <p:bldP spid="54" grpId="1"/>
      <p:bldP spid="55" grpId="0" animBg="1"/>
      <p:bldP spid="55" grpId="1" animBg="1"/>
      <p:bldP spid="56" grpId="0"/>
      <p:bldP spid="5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BE249-D197-4ACA-BE66-80B24239C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Provisioner Goal is to maintain a robust QoS while minimizing the cost</a:t>
            </a:r>
          </a:p>
          <a:p>
            <a:pPr lvl="1"/>
            <a:r>
              <a:rPr lang="en-US" dirty="0"/>
              <a:t>To achieve robustness we assure to keep QoS in a predefined range</a:t>
            </a:r>
          </a:p>
          <a:p>
            <a:endParaRPr lang="en-US" sz="1900" dirty="0"/>
          </a:p>
          <a:p>
            <a:r>
              <a:rPr lang="en-US" dirty="0"/>
              <a:t>Homogeneous elastic provisioning: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/>
              <a:t>When to provision VMs?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/>
              <a:t>How many VMs to provision?</a:t>
            </a:r>
          </a:p>
          <a:p>
            <a:endParaRPr lang="en-US" sz="1700" dirty="0"/>
          </a:p>
          <a:p>
            <a:r>
              <a:rPr lang="en-US" dirty="0"/>
              <a:t>Heterogeneous provisioning:</a:t>
            </a:r>
          </a:p>
          <a:p>
            <a:pPr marL="914400" lvl="1" indent="-514350">
              <a:buFont typeface="+mj-lt"/>
              <a:buAutoNum type="arabicPeriod" startAt="3"/>
            </a:pPr>
            <a:r>
              <a:rPr lang="en-US" i="1" dirty="0"/>
              <a:t> </a:t>
            </a:r>
            <a:r>
              <a:rPr lang="en-US" i="1" dirty="0">
                <a:solidFill>
                  <a:srgbClr val="FF0000"/>
                </a:solidFill>
              </a:rPr>
              <a:t>What type of VM(s)</a:t>
            </a:r>
            <a:r>
              <a:rPr lang="en-US" i="1" dirty="0"/>
              <a:t> to provision?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7BCB6-C986-4985-95D8-87D4454DC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2028" y="6355443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880782-4573-49FF-AA77-B49AB598A721}"/>
              </a:ext>
            </a:extLst>
          </p:cNvPr>
          <p:cNvSpPr txBox="1">
            <a:spLocks/>
          </p:cNvSpPr>
          <p:nvPr/>
        </p:nvSpPr>
        <p:spPr>
          <a:xfrm>
            <a:off x="122252" y="209743"/>
            <a:ext cx="88994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600" dirty="0"/>
              <a:t>Elastic Heterogeneous VM Provisioning</a:t>
            </a:r>
          </a:p>
        </p:txBody>
      </p:sp>
    </p:spTree>
    <p:extLst>
      <p:ext uri="{BB962C8B-B14F-4D97-AF65-F5344CB8AC3E}">
        <p14:creationId xmlns:p14="http://schemas.microsoft.com/office/powerpoint/2010/main" val="188467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6394890" y="5624513"/>
            <a:ext cx="2057400" cy="198882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8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537" y="1728524"/>
            <a:ext cx="3608428" cy="2706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90" y="1778530"/>
            <a:ext cx="3608428" cy="27063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10537" y="4666959"/>
            <a:ext cx="4154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Streaming subscribers </a:t>
            </a:r>
            <a:r>
              <a:rPr lang="en-US" b="1" dirty="0">
                <a:solidFill>
                  <a:srgbClr val="D5257C"/>
                </a:solidFill>
              </a:rPr>
              <a:t>&gt;</a:t>
            </a:r>
            <a:r>
              <a:rPr lang="en-US" dirty="0">
                <a:solidFill>
                  <a:srgbClr val="D5257C"/>
                </a:solidFill>
              </a:rPr>
              <a:t> </a:t>
            </a:r>
            <a:r>
              <a:rPr lang="en-US" dirty="0"/>
              <a:t>Cable subscribers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3837" y="4666959"/>
            <a:ext cx="410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accounts for </a:t>
            </a:r>
            <a:r>
              <a:rPr lang="en-US" dirty="0">
                <a:solidFill>
                  <a:schemeClr val="accent3"/>
                </a:solidFill>
              </a:rPr>
              <a:t>70-80%</a:t>
            </a:r>
            <a:r>
              <a:rPr lang="en-US" dirty="0"/>
              <a:t> Internet traffic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113E22-76C2-4BAD-93B2-51B76AB6198B}"/>
              </a:ext>
            </a:extLst>
          </p:cNvPr>
          <p:cNvSpPr txBox="1">
            <a:spLocks/>
          </p:cNvSpPr>
          <p:nvPr/>
        </p:nvSpPr>
        <p:spPr>
          <a:xfrm>
            <a:off x="377169" y="338862"/>
            <a:ext cx="8430499" cy="743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>
              <a:spcBef>
                <a:spcPct val="0"/>
              </a:spcBef>
              <a:buNone/>
              <a:defRPr sz="4400" b="0" i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4000" dirty="0"/>
              <a:t>Current Status of the Video Streaming World</a:t>
            </a:r>
          </a:p>
        </p:txBody>
      </p:sp>
    </p:spTree>
    <p:extLst>
      <p:ext uri="{BB962C8B-B14F-4D97-AF65-F5344CB8AC3E}">
        <p14:creationId xmlns:p14="http://schemas.microsoft.com/office/powerpoint/2010/main" val="340044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52" y="209743"/>
            <a:ext cx="8899496" cy="1143000"/>
          </a:xfrm>
        </p:spPr>
        <p:txBody>
          <a:bodyPr>
            <a:noAutofit/>
          </a:bodyPr>
          <a:lstStyle/>
          <a:p>
            <a:r>
              <a:rPr lang="en-US" sz="3600" dirty="0"/>
              <a:t>Elastic Heterogeneous VM Allocation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676" y="1358470"/>
            <a:ext cx="8229600" cy="4525963"/>
          </a:xfrm>
        </p:spPr>
        <p:txBody>
          <a:bodyPr/>
          <a:lstStyle/>
          <a:p>
            <a:r>
              <a:rPr lang="en-US" dirty="0"/>
              <a:t>When to allocate? </a:t>
            </a:r>
          </a:p>
          <a:p>
            <a:r>
              <a:rPr lang="en-US" dirty="0"/>
              <a:t>What type of VM?</a:t>
            </a:r>
          </a:p>
          <a:p>
            <a:pPr lvl="1"/>
            <a:r>
              <a:rPr lang="en-US" sz="2400" dirty="0"/>
              <a:t>Consider past and future</a:t>
            </a:r>
            <a:br>
              <a:rPr lang="en-US" sz="2400" dirty="0"/>
            </a:br>
            <a:r>
              <a:rPr lang="en-US" sz="2400" dirty="0"/>
              <a:t>of each type</a:t>
            </a:r>
          </a:p>
          <a:p>
            <a:pPr lvl="1"/>
            <a:r>
              <a:rPr lang="en-US" sz="2000" dirty="0"/>
              <a:t>Weight is the linear </a:t>
            </a:r>
            <a:br>
              <a:rPr lang="en-US" sz="2000" dirty="0"/>
            </a:br>
            <a:r>
              <a:rPr lang="en-US" sz="2000" dirty="0"/>
              <a:t>combination of the two factors</a:t>
            </a:r>
            <a:endParaRPr lang="en-US" sz="2400" dirty="0"/>
          </a:p>
          <a:p>
            <a:r>
              <a:rPr lang="en-US" dirty="0"/>
              <a:t>How many VMs?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80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0554" y="5551126"/>
            <a:ext cx="384907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372554" y="4710972"/>
            <a:ext cx="671" cy="161192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0400" y="5025486"/>
            <a:ext cx="122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Last Period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84785" y="4710972"/>
            <a:ext cx="0" cy="161192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1087" y="5849322"/>
            <a:ext cx="17280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Deadline miss rate</a:t>
            </a:r>
          </a:p>
          <a:p>
            <a:r>
              <a:rPr lang="en-US" sz="1600" dirty="0"/>
              <a:t>GPU: 20%</a:t>
            </a:r>
          </a:p>
          <a:p>
            <a:r>
              <a:rPr lang="en-US" sz="1600" dirty="0"/>
              <a:t>CPU:  50%</a:t>
            </a:r>
          </a:p>
          <a:p>
            <a:r>
              <a:rPr lang="en-US" sz="1600" dirty="0"/>
              <a:t>Memory:30%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1708" y="5014768"/>
            <a:ext cx="80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19789" y="5849322"/>
            <a:ext cx="2329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Portion in the bath queue</a:t>
            </a:r>
          </a:p>
          <a:p>
            <a:r>
              <a:rPr lang="en-US" sz="1600" dirty="0"/>
              <a:t>GPU: 60%</a:t>
            </a:r>
          </a:p>
          <a:p>
            <a:r>
              <a:rPr lang="en-US" sz="1600" dirty="0"/>
              <a:t>CPU:  20%</a:t>
            </a:r>
          </a:p>
          <a:p>
            <a:r>
              <a:rPr lang="en-US" sz="1600" dirty="0"/>
              <a:t>Memory:20%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630" y="1600200"/>
            <a:ext cx="4226856" cy="379763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34122" y="2037390"/>
            <a:ext cx="2169427" cy="224907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589194" y="3539231"/>
            <a:ext cx="3432554" cy="641388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713485" y="4401186"/>
            <a:ext cx="1223334" cy="224907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21" idx="1"/>
          </p:cNvCxnSpPr>
          <p:nvPr/>
        </p:nvCxnSpPr>
        <p:spPr>
          <a:xfrm flipH="1">
            <a:off x="4338853" y="3859925"/>
            <a:ext cx="1250341" cy="766168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1891740" y="5501579"/>
            <a:ext cx="1144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Current Time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086522" y="2979212"/>
            <a:ext cx="2169427" cy="320878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llout: Line with Border and Accent Bar 14">
            <a:extLst>
              <a:ext uri="{FF2B5EF4-FFF2-40B4-BE49-F238E27FC236}">
                <a16:creationId xmlns:a16="http://schemas.microsoft.com/office/drawing/2014/main" id="{B59466C3-DA49-4B8E-9E17-264BDC8AE6EA}"/>
              </a:ext>
            </a:extLst>
          </p:cNvPr>
          <p:cNvSpPr/>
          <p:nvPr/>
        </p:nvSpPr>
        <p:spPr>
          <a:xfrm>
            <a:off x="6705600" y="5394818"/>
            <a:ext cx="2329985" cy="1431885"/>
          </a:xfrm>
          <a:prstGeom prst="accentBorderCallout1">
            <a:avLst>
              <a:gd name="adj1" fmla="val 18750"/>
              <a:gd name="adj2" fmla="val -8333"/>
              <a:gd name="adj3" fmla="val -53804"/>
              <a:gd name="adj4" fmla="val -25069"/>
            </a:avLst>
          </a:prstGeom>
          <a:solidFill>
            <a:schemeClr val="bg1"/>
          </a:solidFill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far is the weight from </a:t>
            </a:r>
            <a:r>
              <a:rPr lang="en-US" i="1" dirty="0"/>
              <a:t>w</a:t>
            </a:r>
            <a:r>
              <a:rPr lang="en-US" i="1" baseline="-25000" dirty="0"/>
              <a:t>th</a:t>
            </a:r>
          </a:p>
          <a:p>
            <a:endParaRPr lang="en-US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Arrival rate of task type</a:t>
            </a:r>
          </a:p>
        </p:txBody>
      </p:sp>
    </p:spTree>
    <p:extLst>
      <p:ext uri="{BB962C8B-B14F-4D97-AF65-F5344CB8AC3E}">
        <p14:creationId xmlns:p14="http://schemas.microsoft.com/office/powerpoint/2010/main" val="355690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9" grpId="0" animBg="1"/>
      <p:bldP spid="21" grpId="0" animBg="1"/>
      <p:bldP spid="22" grpId="0" animBg="1"/>
      <p:bldP spid="17" grpId="0"/>
      <p:bldP spid="19" grpId="0" animBg="1"/>
      <p:bldP spid="1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BE249-D197-4ACA-BE66-80B24239C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31" y="1600200"/>
            <a:ext cx="8729517" cy="4525963"/>
          </a:xfrm>
        </p:spPr>
        <p:txBody>
          <a:bodyPr>
            <a:normAutofit/>
          </a:bodyPr>
          <a:lstStyle/>
          <a:p>
            <a:r>
              <a:rPr lang="en-US" dirty="0"/>
              <a:t>Should the one with minimum utilization be deallocated?</a:t>
            </a:r>
          </a:p>
          <a:p>
            <a:pPr lvl="1"/>
            <a:r>
              <a:rPr lang="en-US" dirty="0"/>
              <a:t>When the system tends to homogeneous configuration, VMs tend to have identical and high utilization (scheduler does not discriminate)</a:t>
            </a:r>
          </a:p>
          <a:p>
            <a:r>
              <a:rPr lang="en-US" dirty="0"/>
              <a:t>We need to measure </a:t>
            </a:r>
            <a:r>
              <a:rPr lang="en-US" i="1" dirty="0"/>
              <a:t>degree of heterogeneity</a:t>
            </a:r>
            <a:r>
              <a:rPr lang="en-US" dirty="0"/>
              <a:t> in a VM cluster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7BCB6-C986-4985-95D8-87D4454DC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1076" y="6447254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880782-4573-49FF-AA77-B49AB598A721}"/>
              </a:ext>
            </a:extLst>
          </p:cNvPr>
          <p:cNvSpPr txBox="1">
            <a:spLocks/>
          </p:cNvSpPr>
          <p:nvPr/>
        </p:nvSpPr>
        <p:spPr>
          <a:xfrm>
            <a:off x="122252" y="209743"/>
            <a:ext cx="88994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600" dirty="0"/>
              <a:t>Which VM to Deallocate in a Heterogeneous VM Cluster?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0C6ABC-DF72-437E-85DA-1B9A276CB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52" y="5260181"/>
            <a:ext cx="2590800" cy="981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CFEC7D-B893-4251-A9D3-BC055763F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876" y="5397418"/>
            <a:ext cx="1828800" cy="504825"/>
          </a:xfrm>
          <a:prstGeom prst="rect">
            <a:avLst/>
          </a:prstGeom>
        </p:spPr>
      </p:pic>
      <p:sp>
        <p:nvSpPr>
          <p:cNvPr id="6" name="Callout: Bent Line with No Border 5">
            <a:extLst>
              <a:ext uri="{FF2B5EF4-FFF2-40B4-BE49-F238E27FC236}">
                <a16:creationId xmlns:a16="http://schemas.microsoft.com/office/drawing/2014/main" id="{AEF59660-500D-4A7C-BEB3-A82D47B645B1}"/>
              </a:ext>
            </a:extLst>
          </p:cNvPr>
          <p:cNvSpPr/>
          <p:nvPr/>
        </p:nvSpPr>
        <p:spPr>
          <a:xfrm>
            <a:off x="688428" y="5991977"/>
            <a:ext cx="945931" cy="728745"/>
          </a:xfrm>
          <a:prstGeom prst="callout2">
            <a:avLst>
              <a:gd name="adj1" fmla="val 44711"/>
              <a:gd name="adj2" fmla="val 100556"/>
              <a:gd name="adj3" fmla="val 49037"/>
              <a:gd name="adj4" fmla="val 105555"/>
              <a:gd name="adj5" fmla="val -73551"/>
              <a:gd name="adj6" fmla="val 183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VM types</a:t>
            </a:r>
          </a:p>
        </p:txBody>
      </p:sp>
      <p:sp>
        <p:nvSpPr>
          <p:cNvPr id="10" name="Callout: Bent Line with No Border 9">
            <a:extLst>
              <a:ext uri="{FF2B5EF4-FFF2-40B4-BE49-F238E27FC236}">
                <a16:creationId xmlns:a16="http://schemas.microsoft.com/office/drawing/2014/main" id="{CBE9A2AB-83B6-4722-9582-B7F742A2AE32}"/>
              </a:ext>
            </a:extLst>
          </p:cNvPr>
          <p:cNvSpPr/>
          <p:nvPr/>
        </p:nvSpPr>
        <p:spPr>
          <a:xfrm>
            <a:off x="3195145" y="6265444"/>
            <a:ext cx="1713186" cy="546935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6216"/>
              <a:gd name="adj6" fmla="val -183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Ratio of type </a:t>
            </a:r>
            <a:r>
              <a:rPr lang="en-US" dirty="0" err="1"/>
              <a:t>i</a:t>
            </a:r>
            <a:r>
              <a:rPr lang="en-US" dirty="0"/>
              <a:t> to all types</a:t>
            </a:r>
          </a:p>
        </p:txBody>
      </p:sp>
    </p:spTree>
    <p:extLst>
      <p:ext uri="{BB962C8B-B14F-4D97-AF65-F5344CB8AC3E}">
        <p14:creationId xmlns:p14="http://schemas.microsoft.com/office/powerpoint/2010/main" val="6932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613"/>
            <a:ext cx="8229600" cy="5081861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When?</a:t>
            </a:r>
          </a:p>
          <a:p>
            <a:pPr lvl="1"/>
            <a:r>
              <a:rPr lang="en-US" dirty="0"/>
              <a:t>Which one?</a:t>
            </a:r>
          </a:p>
          <a:p>
            <a:pPr marL="1371600" lvl="2" indent="-457200">
              <a:buFont typeface="+mj-ea"/>
              <a:buAutoNum type="circleNumDbPlain"/>
            </a:pPr>
            <a:r>
              <a:rPr lang="en-US" dirty="0"/>
              <a:t>Find the minimum utilization VMs </a:t>
            </a:r>
          </a:p>
          <a:p>
            <a:pPr marL="914400" lvl="2" indent="0">
              <a:buNone/>
            </a:pPr>
            <a:r>
              <a:rPr lang="en-US" dirty="0"/>
              <a:t>                     </a:t>
            </a:r>
          </a:p>
          <a:p>
            <a:pPr marL="1371600" lvl="2" indent="-457200">
              <a:buFont typeface="+mj-ea"/>
              <a:buAutoNum type="circleNumDbPlain" startAt="2"/>
            </a:pPr>
            <a:r>
              <a:rPr lang="en-US" dirty="0"/>
              <a:t>Find the lowest cost ones (least powerful ones)</a:t>
            </a:r>
          </a:p>
          <a:p>
            <a:pPr marL="914400" lvl="2" indent="0">
              <a:buNone/>
            </a:pPr>
            <a:endParaRPr lang="en-US" dirty="0"/>
          </a:p>
          <a:p>
            <a:pPr marL="1371600" lvl="2" indent="-457200">
              <a:buFont typeface="+mj-ea"/>
              <a:buAutoNum type="circleNumDbPlain" startAt="3"/>
            </a:pPr>
            <a:r>
              <a:rPr lang="en-US" dirty="0"/>
              <a:t>Find the minimum remaining time VM</a:t>
            </a:r>
          </a:p>
          <a:p>
            <a:pPr marL="1371600" lvl="2" indent="-457200">
              <a:buFont typeface="+mj-ea"/>
              <a:buAutoNum type="circleNumDbPlain" startAt="3"/>
            </a:pPr>
            <a:endParaRPr lang="en-US" dirty="0"/>
          </a:p>
          <a:p>
            <a:pPr marL="1371600" lvl="2" indent="-457200">
              <a:buFont typeface="+mj-ea"/>
              <a:buAutoNum type="circleNumDbPlain" startAt="3"/>
            </a:pPr>
            <a:r>
              <a:rPr lang="en-US" dirty="0"/>
              <a:t>If T2’s minimum utilization &lt; 0.2</a:t>
            </a:r>
          </a:p>
          <a:p>
            <a:pPr marL="914400" lvl="2" indent="0">
              <a:buNone/>
            </a:pPr>
            <a:r>
              <a:rPr lang="en-US" dirty="0"/>
              <a:t>                               </a:t>
            </a:r>
            <a:r>
              <a:rPr lang="en-US" dirty="0" err="1"/>
              <a:t>Deallocate</a:t>
            </a:r>
            <a:endParaRPr lang="en-US" dirty="0"/>
          </a:p>
          <a:p>
            <a:pPr marL="914400" lvl="2" indent="0">
              <a:buNone/>
            </a:pPr>
            <a:r>
              <a:rPr lang="en-US" dirty="0"/>
              <a:t>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6330364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2929417" y="3111016"/>
            <a:ext cx="2159982" cy="4171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T2, T2, C4, R3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365122" y="3988706"/>
            <a:ext cx="1473979" cy="4171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T2, T2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65718" y="4864906"/>
            <a:ext cx="648922" cy="4171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24" y="1712546"/>
            <a:ext cx="5610188" cy="4570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14F8A7-D061-4961-81C0-CFE5FEBBD744}"/>
              </a:ext>
            </a:extLst>
          </p:cNvPr>
          <p:cNvSpPr txBox="1"/>
          <p:nvPr/>
        </p:nvSpPr>
        <p:spPr>
          <a:xfrm>
            <a:off x="1738225" y="362244"/>
            <a:ext cx="49039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VM Deallocation Policy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45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060"/>
            <a:ext cx="8229600" cy="1143000"/>
          </a:xfrm>
        </p:spPr>
        <p:txBody>
          <a:bodyPr/>
          <a:lstStyle/>
          <a:p>
            <a:r>
              <a:rPr lang="en-US" altLang="zh-CN" dirty="0"/>
              <a:t>Early GOP Completion Time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085" y="1884447"/>
            <a:ext cx="4338298" cy="35640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60" y="293660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/>
              <a:t>The impact of utility based scheduling on minimizing completion/buffer time of GOPs, especially those in the beginning of the stream</a:t>
            </a:r>
          </a:p>
        </p:txBody>
      </p:sp>
    </p:spTree>
    <p:extLst>
      <p:ext uri="{BB962C8B-B14F-4D97-AF65-F5344CB8AC3E}">
        <p14:creationId xmlns:p14="http://schemas.microsoft.com/office/powerpoint/2010/main" val="11671412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ditional_scheduling_dynamic_s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1481268"/>
            <a:ext cx="3141026" cy="23673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2455" y="274638"/>
            <a:ext cx="880918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Scheduling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with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Dynamic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Provisioning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traditional_scheduling_dynamic_dmr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955" y="1481268"/>
            <a:ext cx="3141026" cy="2367375"/>
          </a:xfrm>
          <a:prstGeom prst="rect">
            <a:avLst/>
          </a:prstGeom>
        </p:spPr>
      </p:pic>
      <p:pic>
        <p:nvPicPr>
          <p:cNvPr id="7" name="Picture 6" descr="traditional_scheduling_dynamic_cost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34" y="1481268"/>
            <a:ext cx="3048662" cy="2297761"/>
          </a:xfrm>
          <a:prstGeom prst="rect">
            <a:avLst/>
          </a:prstGeom>
        </p:spPr>
      </p:pic>
      <p:pic>
        <p:nvPicPr>
          <p:cNvPr id="8" name="Picture 7" descr="proposed_scheduling_dynamic_st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8" y="4186927"/>
            <a:ext cx="3179584" cy="2396435"/>
          </a:xfrm>
          <a:prstGeom prst="rect">
            <a:avLst/>
          </a:prstGeom>
        </p:spPr>
      </p:pic>
      <p:pic>
        <p:nvPicPr>
          <p:cNvPr id="9" name="Picture 8" descr="proposed_scheduling_dynamic_dmr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45" y="4186927"/>
            <a:ext cx="3179583" cy="2396435"/>
          </a:xfrm>
          <a:prstGeom prst="rect">
            <a:avLst/>
          </a:prstGeom>
        </p:spPr>
      </p:pic>
      <p:pic>
        <p:nvPicPr>
          <p:cNvPr id="10" name="Picture 9" descr="proposed_scheduling_dynamic_cost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38" y="4186926"/>
            <a:ext cx="3048661" cy="229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5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Static GPU vs. Dynamic Heterogeneous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012687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31800" y="4437538"/>
            <a:ext cx="74045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Low and stable Startup time 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Low and stable deadline miss rate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Save up to 85% cost when system is not oversubscribed</a:t>
            </a:r>
          </a:p>
        </p:txBody>
      </p:sp>
      <p:pic>
        <p:nvPicPr>
          <p:cNvPr id="4" name="Picture 3" descr="heterogeneous_vs_static_homogeneous_s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48" y="1511641"/>
            <a:ext cx="3409682" cy="2569859"/>
          </a:xfrm>
          <a:prstGeom prst="rect">
            <a:avLst/>
          </a:prstGeom>
        </p:spPr>
      </p:pic>
      <p:pic>
        <p:nvPicPr>
          <p:cNvPr id="5" name="Picture 4" descr="heterogeneous_vs_static_homogeneous_dmr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33" y="1482219"/>
            <a:ext cx="3448719" cy="2599281"/>
          </a:xfrm>
          <a:prstGeom prst="rect">
            <a:avLst/>
          </a:prstGeom>
        </p:spPr>
      </p:pic>
      <p:pic>
        <p:nvPicPr>
          <p:cNvPr id="8" name="Picture 7" descr="heterogeneous_vs_static_homogeneous_cost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57" y="1511641"/>
            <a:ext cx="3287007" cy="247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0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422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1800" dirty="0"/>
          </a:p>
          <a:p>
            <a:pPr algn="just">
              <a:buFont typeface="+mj-lt"/>
              <a:buAutoNum type="arabicPeriod"/>
            </a:pPr>
            <a:endParaRPr lang="en-US" sz="1800" b="1" dirty="0"/>
          </a:p>
          <a:p>
            <a:pPr algn="just"/>
            <a:r>
              <a:rPr lang="en-US" sz="1800" b="1" dirty="0" err="1"/>
              <a:t>Xiangbo</a:t>
            </a:r>
            <a:r>
              <a:rPr lang="en-US" sz="1800" b="1" dirty="0"/>
              <a:t> Li</a:t>
            </a:r>
            <a:r>
              <a:rPr lang="en-US" sz="1800" dirty="0"/>
              <a:t>, Mohsen Amini Salehi, Magdy </a:t>
            </a:r>
            <a:r>
              <a:rPr lang="en-US" sz="1800" dirty="0" err="1"/>
              <a:t>Bayoumi</a:t>
            </a:r>
            <a:r>
              <a:rPr lang="en-US" sz="1800" dirty="0"/>
              <a:t>, </a:t>
            </a:r>
            <a:r>
              <a:rPr lang="en-US" sz="1800" dirty="0" err="1"/>
              <a:t>Nian</a:t>
            </a:r>
            <a:r>
              <a:rPr lang="en-US" sz="1800" dirty="0"/>
              <a:t>-Feng </a:t>
            </a:r>
            <a:r>
              <a:rPr lang="en-US" sz="1800" dirty="0" err="1"/>
              <a:t>Tzeng</a:t>
            </a:r>
            <a:r>
              <a:rPr lang="en-US" sz="1800" dirty="0"/>
              <a:t> and Rajkumar Buyya, “</a:t>
            </a:r>
            <a:r>
              <a:rPr lang="en-US" sz="1800" dirty="0">
                <a:solidFill>
                  <a:schemeClr val="accent1"/>
                </a:solidFill>
              </a:rPr>
              <a:t>Cost-Efficient and Robust On-Demand Video Transcoding Using Heterogeneous Cloud Services</a:t>
            </a:r>
            <a:r>
              <a:rPr lang="en-US" sz="1800" dirty="0"/>
              <a:t>”, in </a:t>
            </a:r>
            <a:r>
              <a:rPr lang="en-US" sz="1800" b="1" i="1" dirty="0"/>
              <a:t>IEEE Transaction on Parallel and Distributed Systems (TPDS)</a:t>
            </a:r>
            <a:r>
              <a:rPr lang="en-US" sz="1800" dirty="0"/>
              <a:t>,  Aug. 2016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 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7050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2050" name="Picture 2" descr="http://wwww.afghanpoem.com/bookstore/data/thumbnails/88/Robaiyat_Hatef_Esfahan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6"/>
          <a:stretch/>
        </p:blipFill>
        <p:spPr bwMode="auto">
          <a:xfrm>
            <a:off x="0" y="7937"/>
            <a:ext cx="2675886" cy="239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75886" y="1491002"/>
            <a:ext cx="58352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mprint MT Shadow" panose="04020605060303030202" pitchFamily="82" charset="0"/>
              </a:rPr>
              <a:t>Hatef</a:t>
            </a:r>
            <a:r>
              <a:rPr lang="en-US" sz="2800" dirty="0">
                <a:latin typeface="Imprint MT Shadow" panose="04020605060303030202" pitchFamily="82" charset="0"/>
              </a:rPr>
              <a:t> </a:t>
            </a:r>
            <a:r>
              <a:rPr lang="en-US" sz="2800" dirty="0" err="1">
                <a:latin typeface="Imprint MT Shadow" panose="04020605060303030202" pitchFamily="82" charset="0"/>
              </a:rPr>
              <a:t>Esfahani</a:t>
            </a:r>
            <a:r>
              <a:rPr lang="en-US" sz="2800" dirty="0">
                <a:latin typeface="Imprint MT Shadow" panose="04020605060303030202" pitchFamily="82" charset="0"/>
              </a:rPr>
              <a:t> (18</a:t>
            </a:r>
            <a:r>
              <a:rPr lang="en-US" sz="2800" baseline="30000" dirty="0">
                <a:latin typeface="Imprint MT Shadow" panose="04020605060303030202" pitchFamily="82" charset="0"/>
              </a:rPr>
              <a:t>th</a:t>
            </a:r>
            <a:r>
              <a:rPr lang="en-US" sz="2800" dirty="0">
                <a:latin typeface="Imprint MT Shadow" panose="04020605060303030202" pitchFamily="82" charset="0"/>
              </a:rPr>
              <a:t> Century):</a:t>
            </a:r>
          </a:p>
          <a:p>
            <a:endParaRPr lang="en-US" sz="1200" dirty="0">
              <a:latin typeface="Imprint MT Shadow" panose="04020605060303030202" pitchFamily="82" charset="0"/>
            </a:endParaRPr>
          </a:p>
          <a:p>
            <a:r>
              <a:rPr lang="en-US" sz="2800" dirty="0">
                <a:latin typeface="Imprint MT Shadow" panose="04020605060303030202" pitchFamily="82" charset="0"/>
              </a:rPr>
              <a:t>When you </a:t>
            </a:r>
            <a:r>
              <a:rPr lang="en-US" sz="2800" dirty="0">
                <a:solidFill>
                  <a:srgbClr val="FF0000"/>
                </a:solidFill>
                <a:latin typeface="Imprint MT Shadow" panose="04020605060303030202" pitchFamily="82" charset="0"/>
              </a:rPr>
              <a:t>pierce deep</a:t>
            </a:r>
            <a:r>
              <a:rPr lang="en-US" sz="2800" dirty="0">
                <a:latin typeface="Imprint MT Shadow" panose="04020605060303030202" pitchFamily="82" charset="0"/>
              </a:rPr>
              <a:t> in any particle</a:t>
            </a:r>
          </a:p>
          <a:p>
            <a:r>
              <a:rPr lang="en-US" sz="2800" dirty="0">
                <a:latin typeface="Imprint MT Shadow" panose="04020605060303030202" pitchFamily="82" charset="0"/>
              </a:rPr>
              <a:t>You will see a </a:t>
            </a:r>
            <a:r>
              <a:rPr lang="en-US" sz="2800" dirty="0">
                <a:solidFill>
                  <a:srgbClr val="CC9B00"/>
                </a:solidFill>
                <a:latin typeface="Imprint MT Shadow" panose="04020605060303030202" pitchFamily="82" charset="0"/>
              </a:rPr>
              <a:t>sun shining</a:t>
            </a:r>
            <a:r>
              <a:rPr lang="en-US" sz="2800" dirty="0">
                <a:latin typeface="Imprint MT Shadow" panose="04020605060303030202" pitchFamily="82" charset="0"/>
              </a:rPr>
              <a:t> there…</a:t>
            </a:r>
          </a:p>
        </p:txBody>
      </p:sp>
      <p:sp>
        <p:nvSpPr>
          <p:cNvPr id="2" name="AutoShape 2" descr="Image result for â«Ø¯Ù ÙØ± Ø°Ø±Ù Ø±Ø§ Ú©Ù Ø¨Ø´Ú©Ø§ÙÛâ¬â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â«Ø¯Ù ÙØ± Ø°Ø±Ù Ø±Ø§ Ú©Ù Ø¨Ø´Ú©Ø§ÙÛâ¬â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Image result for â«Ø¯Ù ÙØ± Ø°Ø±Ù Ø±Ø§ Ú©Ù Ø¨Ø´Ú©Ø§ÙÛâ¬â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662" y="3268372"/>
            <a:ext cx="4792337" cy="358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A6F425-DD0B-4EDA-B65E-C1C92F0DA200}"/>
              </a:ext>
            </a:extLst>
          </p:cNvPr>
          <p:cNvSpPr txBox="1"/>
          <p:nvPr/>
        </p:nvSpPr>
        <p:spPr>
          <a:xfrm>
            <a:off x="612775" y="4015819"/>
            <a:ext cx="358944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</a:t>
            </a: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دل هر ذره را که بشکافی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آفتابیش در میان بینی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هاتف اصفهانی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813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3419201" y="6492875"/>
            <a:ext cx="2057400" cy="365125"/>
          </a:xfrm>
        </p:spPr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88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087" y="1903644"/>
            <a:ext cx="6785629" cy="27839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Computational </a:t>
            </a:r>
            <a:r>
              <a:rPr lang="en-US" dirty="0">
                <a:solidFill>
                  <a:srgbClr val="FF0000"/>
                </a:solidFill>
              </a:rPr>
              <a:t>Reuse</a:t>
            </a:r>
            <a:r>
              <a:rPr lang="en-US" dirty="0">
                <a:solidFill>
                  <a:schemeClr val="bg1"/>
                </a:solidFill>
              </a:rPr>
              <a:t> to Achieve </a:t>
            </a:r>
            <a:r>
              <a:rPr lang="en-US" u="sng" dirty="0">
                <a:solidFill>
                  <a:schemeClr val="bg1"/>
                </a:solidFill>
              </a:rPr>
              <a:t>Cost-efficiency</a:t>
            </a:r>
            <a:r>
              <a:rPr lang="en-US" dirty="0">
                <a:solidFill>
                  <a:schemeClr val="bg1"/>
                </a:solidFill>
              </a:rPr>
              <a:t> and Performance</a:t>
            </a:r>
          </a:p>
        </p:txBody>
      </p:sp>
    </p:spTree>
    <p:extLst>
      <p:ext uri="{BB962C8B-B14F-4D97-AF65-F5344CB8AC3E}">
        <p14:creationId xmlns:p14="http://schemas.microsoft.com/office/powerpoint/2010/main" val="34745289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61942" y="3416444"/>
            <a:ext cx="1369955" cy="113323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0" y="3941249"/>
            <a:ext cx="1524000" cy="1127317"/>
          </a:xfrm>
          <a:prstGeom prst="wedgeRoundRectCallout">
            <a:avLst>
              <a:gd name="adj1" fmla="val 88482"/>
              <a:gd name="adj2" fmla="val -1787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Reusing via Admission Control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776935" y="597581"/>
            <a:ext cx="7251084" cy="5759115"/>
            <a:chOff x="766049" y="1348715"/>
            <a:chExt cx="7251084" cy="5759115"/>
          </a:xfrm>
        </p:grpSpPr>
        <p:grpSp>
          <p:nvGrpSpPr>
            <p:cNvPr id="63" name="Group 62"/>
            <p:cNvGrpSpPr/>
            <p:nvPr/>
          </p:nvGrpSpPr>
          <p:grpSpPr>
            <a:xfrm>
              <a:off x="766049" y="1348715"/>
              <a:ext cx="7251084" cy="5759115"/>
              <a:chOff x="766049" y="1348715"/>
              <a:chExt cx="7251084" cy="5759115"/>
            </a:xfrm>
          </p:grpSpPr>
          <p:sp>
            <p:nvSpPr>
              <p:cNvPr id="66" name="Rounded Rectangle 3">
                <a:extLst>
                  <a:ext uri="{FF2B5EF4-FFF2-40B4-BE49-F238E27FC236}">
                    <a16:creationId xmlns:a16="http://schemas.microsoft.com/office/drawing/2014/main" id="{9F6230AC-FDF0-4507-A9D6-49316A4777E8}"/>
                  </a:ext>
                </a:extLst>
              </p:cNvPr>
              <p:cNvSpPr/>
              <p:nvPr/>
            </p:nvSpPr>
            <p:spPr>
              <a:xfrm>
                <a:off x="1608561" y="3268405"/>
                <a:ext cx="6275695" cy="3491786"/>
              </a:xfrm>
              <a:prstGeom prst="roundRect">
                <a:avLst>
                  <a:gd name="adj" fmla="val 9818"/>
                </a:avLst>
              </a:prstGeom>
              <a:noFill/>
              <a:ln w="19050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 dirty="0">
                  <a:solidFill>
                    <a:schemeClr val="tx1"/>
                  </a:solidFill>
                  <a:latin typeface="Helvetica Neue"/>
                  <a:cs typeface="Helvetica Neue"/>
                </a:endParaRPr>
              </a:p>
            </p:txBody>
          </p:sp>
          <p:pic>
            <p:nvPicPr>
              <p:cNvPr id="67" name="Shape 301" descr="devices-2015.jpg">
                <a:extLst>
                  <a:ext uri="{FF2B5EF4-FFF2-40B4-BE49-F238E27FC236}">
                    <a16:creationId xmlns:a16="http://schemas.microsoft.com/office/drawing/2014/main" id="{B78BA0EF-F501-4A38-8661-67C7F1A6BA16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>
                <a:off x="3300334" y="1348715"/>
                <a:ext cx="1969774" cy="9755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8" name="Rounded Rectangle 5">
                <a:extLst>
                  <a:ext uri="{FF2B5EF4-FFF2-40B4-BE49-F238E27FC236}">
                    <a16:creationId xmlns:a16="http://schemas.microsoft.com/office/drawing/2014/main" id="{D66C27D9-2FC3-436F-BFB9-9253C6CD64C9}"/>
                  </a:ext>
                </a:extLst>
              </p:cNvPr>
              <p:cNvSpPr/>
              <p:nvPr/>
            </p:nvSpPr>
            <p:spPr>
              <a:xfrm>
                <a:off x="4307549" y="2535984"/>
                <a:ext cx="2484095" cy="45398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schemeClr val="tx1"/>
                    </a:solidFill>
                  </a:rPr>
                  <a:t>Video Streaming Distribution System</a:t>
                </a:r>
              </a:p>
            </p:txBody>
          </p:sp>
          <p:pic>
            <p:nvPicPr>
              <p:cNvPr id="69" name="Picture 68" descr="S3-Bucket.png">
                <a:extLst>
                  <a:ext uri="{FF2B5EF4-FFF2-40B4-BE49-F238E27FC236}">
                    <a16:creationId xmlns:a16="http://schemas.microsoft.com/office/drawing/2014/main" id="{A9C19287-EA35-4661-BE08-E783EE182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4362" y="3462947"/>
                <a:ext cx="665746" cy="665747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53741A1-707C-4E90-8547-7CDCCE5D2C8C}"/>
                  </a:ext>
                </a:extLst>
              </p:cNvPr>
              <p:cNvSpPr txBox="1"/>
              <p:nvPr/>
            </p:nvSpPr>
            <p:spPr>
              <a:xfrm>
                <a:off x="4166554" y="4078164"/>
                <a:ext cx="155053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Video Repository</a:t>
                </a:r>
              </a:p>
            </p:txBody>
          </p:sp>
          <p:pic>
            <p:nvPicPr>
              <p:cNvPr id="71" name="Picture 70" descr="Storage &amp; Content Delivery-17.eps">
                <a:extLst>
                  <a:ext uri="{FF2B5EF4-FFF2-40B4-BE49-F238E27FC236}">
                    <a16:creationId xmlns:a16="http://schemas.microsoft.com/office/drawing/2014/main" id="{B7A7F81E-CC3D-47C8-9076-261E633EA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6949" y="3398168"/>
                <a:ext cx="754237" cy="754237"/>
              </a:xfrm>
              <a:prstGeom prst="rect">
                <a:avLst/>
              </a:prstGeom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95C3C8C-87FC-4EA6-BA23-C5D89FF01593}"/>
                  </a:ext>
                </a:extLst>
              </p:cNvPr>
              <p:cNvSpPr txBox="1"/>
              <p:nvPr/>
            </p:nvSpPr>
            <p:spPr>
              <a:xfrm>
                <a:off x="5473095" y="4050613"/>
                <a:ext cx="1132644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Caching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5E6F433-FB7E-4BE4-8E55-20ACBC77ABDD}"/>
                  </a:ext>
                </a:extLst>
              </p:cNvPr>
              <p:cNvSpPr txBox="1"/>
              <p:nvPr/>
            </p:nvSpPr>
            <p:spPr>
              <a:xfrm>
                <a:off x="2032803" y="3968961"/>
                <a:ext cx="183778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Service repository</a:t>
                </a:r>
              </a:p>
            </p:txBody>
          </p:sp>
          <p:pic>
            <p:nvPicPr>
              <p:cNvPr id="74" name="Picture 73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A8B4BEBD-A9DB-4C49-B034-4B5F0AFF7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4525" y="4527259"/>
                <a:ext cx="640343" cy="353293"/>
              </a:xfrm>
              <a:prstGeom prst="rect">
                <a:avLst/>
              </a:prstGeom>
            </p:spPr>
          </p:pic>
          <p:pic>
            <p:nvPicPr>
              <p:cNvPr id="75" name="Picture 74" descr="SQS-Queque.png">
                <a:extLst>
                  <a:ext uri="{FF2B5EF4-FFF2-40B4-BE49-F238E27FC236}">
                    <a16:creationId xmlns:a16="http://schemas.microsoft.com/office/drawing/2014/main" id="{B8D6A94B-F573-43BD-852E-15433FB46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6180" y="5695027"/>
                <a:ext cx="839578" cy="420188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7309C4D-C53F-405E-B020-135E2E5F04E6}"/>
                  </a:ext>
                </a:extLst>
              </p:cNvPr>
              <p:cNvSpPr txBox="1"/>
              <p:nvPr/>
            </p:nvSpPr>
            <p:spPr>
              <a:xfrm>
                <a:off x="1901040" y="6043383"/>
                <a:ext cx="16787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Streaming tasks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594DFBD-6AD2-4184-81BB-F405B60F7326}"/>
                  </a:ext>
                </a:extLst>
              </p:cNvPr>
              <p:cNvSpPr txBox="1"/>
              <p:nvPr/>
            </p:nvSpPr>
            <p:spPr>
              <a:xfrm>
                <a:off x="1608561" y="4444800"/>
                <a:ext cx="878848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75" dirty="0"/>
                  <a:t>Admission</a:t>
                </a:r>
                <a:br>
                  <a:rPr lang="en-US" sz="1275" dirty="0"/>
                </a:br>
                <a:r>
                  <a:rPr lang="en-US" sz="1275" dirty="0"/>
                  <a:t> Control</a:t>
                </a:r>
              </a:p>
            </p:txBody>
          </p:sp>
          <p:pic>
            <p:nvPicPr>
              <p:cNvPr id="78" name="Picture 77" descr="Amazon-CloudSearch-SDF-metadata.png">
                <a:extLst>
                  <a:ext uri="{FF2B5EF4-FFF2-40B4-BE49-F238E27FC236}">
                    <a16:creationId xmlns:a16="http://schemas.microsoft.com/office/drawing/2014/main" id="{6ECBBFCE-AA83-41C4-9683-62F99554F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7424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ACBFD0A8-D867-45CD-9E0B-6F4930B23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0181" y="4287854"/>
                <a:ext cx="533945" cy="533945"/>
              </a:xfrm>
              <a:prstGeom prst="rect">
                <a:avLst/>
              </a:prstGeom>
            </p:spPr>
          </p:pic>
          <p:pic>
            <p:nvPicPr>
              <p:cNvPr id="80" name="Picture 79" descr="Amazon-CloudSearch-SDF-metadata.png">
                <a:extLst>
                  <a:ext uri="{FF2B5EF4-FFF2-40B4-BE49-F238E27FC236}">
                    <a16:creationId xmlns:a16="http://schemas.microsoft.com/office/drawing/2014/main" id="{EFEBFE04-8B91-49A6-9E35-3B2E4A2AF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4603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81" name="Picture 80" descr="Amazon-CloudSearch-SDF-metadata.png">
                <a:extLst>
                  <a:ext uri="{FF2B5EF4-FFF2-40B4-BE49-F238E27FC236}">
                    <a16:creationId xmlns:a16="http://schemas.microsoft.com/office/drawing/2014/main" id="{D3D4AAC3-7CEF-4462-BDCF-42D3987E19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9163" y="4675632"/>
                <a:ext cx="385866" cy="609719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73D9DB83-D5B9-43F5-96C4-EB8056EDD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7549" y="4767655"/>
                <a:ext cx="401020" cy="422504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359B172B-6040-48A2-8054-16812B335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1909" y="5691497"/>
                <a:ext cx="407729" cy="423719"/>
              </a:xfrm>
              <a:prstGeom prst="rect">
                <a:avLst/>
              </a:prstGeom>
            </p:spPr>
          </p:pic>
          <p:pic>
            <p:nvPicPr>
              <p:cNvPr id="84" name="Picture 83" descr="A close up of a sign&#10;&#10;Description generated with very high confidence">
                <a:extLst>
                  <a:ext uri="{FF2B5EF4-FFF2-40B4-BE49-F238E27FC236}">
                    <a16:creationId xmlns:a16="http://schemas.microsoft.com/office/drawing/2014/main" id="{AAD20D94-FDF6-456F-B553-2B514C0D0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7017" y="5473458"/>
                <a:ext cx="435253" cy="901595"/>
              </a:xfrm>
              <a:prstGeom prst="rect">
                <a:avLst/>
              </a:prstGeom>
            </p:spPr>
          </p:pic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47D50CF9-3897-425F-91B2-8BC803402B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5686" y="3826233"/>
                <a:ext cx="1484995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2EF94B76-1001-45C0-AC77-4A898E76751F}"/>
                  </a:ext>
                </a:extLst>
              </p:cNvPr>
              <p:cNvCxnSpPr>
                <a:cxnSpLocks/>
                <a:endCxn id="74" idx="0"/>
              </p:cNvCxnSpPr>
              <p:nvPr/>
            </p:nvCxnSpPr>
            <p:spPr>
              <a:xfrm>
                <a:off x="2704696" y="4244047"/>
                <a:ext cx="1" cy="283213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A6B7DB70-2A05-441E-9C7C-86760A02D3BB}"/>
                  </a:ext>
                </a:extLst>
              </p:cNvPr>
              <p:cNvCxnSpPr>
                <a:cxnSpLocks/>
                <a:stCxn id="74" idx="2"/>
                <a:endCxn id="75" idx="0"/>
              </p:cNvCxnSpPr>
              <p:nvPr/>
            </p:nvCxnSpPr>
            <p:spPr>
              <a:xfrm>
                <a:off x="2704697" y="4880552"/>
                <a:ext cx="11272" cy="81447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10A53A3F-1E92-4948-97C8-7D570CCD61E5}"/>
                  </a:ext>
                </a:extLst>
              </p:cNvPr>
              <p:cNvCxnSpPr>
                <a:stCxn id="75" idx="3"/>
              </p:cNvCxnSpPr>
              <p:nvPr/>
            </p:nvCxnSpPr>
            <p:spPr>
              <a:xfrm>
                <a:off x="3135757" y="5905122"/>
                <a:ext cx="545002" cy="4145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017A2F81-A35E-48EF-A0E6-7227D510353A}"/>
                  </a:ext>
                </a:extLst>
              </p:cNvPr>
              <p:cNvSpPr txBox="1"/>
              <p:nvPr/>
            </p:nvSpPr>
            <p:spPr>
              <a:xfrm>
                <a:off x="4417134" y="6383572"/>
                <a:ext cx="1424555" cy="28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75" dirty="0"/>
                  <a:t>Compute Engine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AC4B7DF-A937-4DC6-B356-23F94A36AC6C}"/>
                  </a:ext>
                </a:extLst>
              </p:cNvPr>
              <p:cNvSpPr txBox="1"/>
              <p:nvPr/>
            </p:nvSpPr>
            <p:spPr>
              <a:xfrm>
                <a:off x="3719571" y="4323958"/>
                <a:ext cx="1550537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Resource Provisioner</a:t>
                </a:r>
              </a:p>
            </p:txBody>
          </p: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5B1DC46F-E766-4F0F-BE7E-8C3E65C4E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3373" y="4777035"/>
                <a:ext cx="408586" cy="431285"/>
              </a:xfrm>
              <a:prstGeom prst="rect">
                <a:avLst/>
              </a:prstGeom>
            </p:spPr>
          </p:pic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1C9B4DE5-2D09-4324-A868-4F0FBCA82371}"/>
                  </a:ext>
                </a:extLst>
              </p:cNvPr>
              <p:cNvSpPr txBox="1"/>
              <p:nvPr/>
            </p:nvSpPr>
            <p:spPr>
              <a:xfrm>
                <a:off x="2899483" y="4309168"/>
                <a:ext cx="1118902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Time Estimator</a:t>
                </a:r>
              </a:p>
            </p:txBody>
          </p:sp>
          <p:cxnSp>
            <p:nvCxnSpPr>
              <p:cNvPr id="93" name="Elbow Connector 61">
                <a:extLst>
                  <a:ext uri="{FF2B5EF4-FFF2-40B4-BE49-F238E27FC236}">
                    <a16:creationId xmlns:a16="http://schemas.microsoft.com/office/drawing/2014/main" id="{AAB52544-83AA-4B19-96BC-2AC8062A954E}"/>
                  </a:ext>
                </a:extLst>
              </p:cNvPr>
              <p:cNvCxnSpPr>
                <a:cxnSpLocks/>
                <a:stCxn id="82" idx="1"/>
              </p:cNvCxnSpPr>
              <p:nvPr/>
            </p:nvCxnSpPr>
            <p:spPr>
              <a:xfrm rot="10800000" flipV="1">
                <a:off x="3976831" y="4978907"/>
                <a:ext cx="330718" cy="659140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Elbow Connector 72">
                <a:extLst>
                  <a:ext uri="{FF2B5EF4-FFF2-40B4-BE49-F238E27FC236}">
                    <a16:creationId xmlns:a16="http://schemas.microsoft.com/office/drawing/2014/main" id="{E50123AC-B7C1-46B5-A398-4A44528D9C22}"/>
                  </a:ext>
                </a:extLst>
              </p:cNvPr>
              <p:cNvCxnSpPr>
                <a:cxnSpLocks/>
                <a:stCxn id="82" idx="3"/>
                <a:endCxn id="98" idx="0"/>
              </p:cNvCxnSpPr>
              <p:nvPr/>
            </p:nvCxnSpPr>
            <p:spPr>
              <a:xfrm>
                <a:off x="4708569" y="4978907"/>
                <a:ext cx="252080" cy="403469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Elbow Connector 74">
                <a:extLst>
                  <a:ext uri="{FF2B5EF4-FFF2-40B4-BE49-F238E27FC236}">
                    <a16:creationId xmlns:a16="http://schemas.microsoft.com/office/drawing/2014/main" id="{4601F922-4A26-4CB2-B15F-0EFD5385E912}"/>
                  </a:ext>
                </a:extLst>
              </p:cNvPr>
              <p:cNvCxnSpPr>
                <a:stCxn id="83" idx="3"/>
              </p:cNvCxnSpPr>
              <p:nvPr/>
            </p:nvCxnSpPr>
            <p:spPr>
              <a:xfrm flipV="1">
                <a:off x="4159639" y="5569723"/>
                <a:ext cx="351638" cy="333633"/>
              </a:xfrm>
              <a:prstGeom prst="bentConnector3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Elbow Connector 76">
                <a:extLst>
                  <a:ext uri="{FF2B5EF4-FFF2-40B4-BE49-F238E27FC236}">
                    <a16:creationId xmlns:a16="http://schemas.microsoft.com/office/drawing/2014/main" id="{A6A177B2-AE13-40EA-B19F-3DD7B942BE55}"/>
                  </a:ext>
                </a:extLst>
              </p:cNvPr>
              <p:cNvCxnSpPr>
                <a:stCxn id="83" idx="3"/>
              </p:cNvCxnSpPr>
              <p:nvPr/>
            </p:nvCxnSpPr>
            <p:spPr>
              <a:xfrm>
                <a:off x="4159639" y="5903356"/>
                <a:ext cx="351638" cy="309329"/>
              </a:xfrm>
              <a:prstGeom prst="bentConnector3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92A4F317-F0E9-4792-BD7D-91BEAF57C8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8451" y="5903452"/>
                <a:ext cx="272229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8" name="Rounded Rectangle 81">
                <a:extLst>
                  <a:ext uri="{FF2B5EF4-FFF2-40B4-BE49-F238E27FC236}">
                    <a16:creationId xmlns:a16="http://schemas.microsoft.com/office/drawing/2014/main" id="{54CCFF9E-2EE4-4494-87CE-EA03A85FAA76}"/>
                  </a:ext>
                </a:extLst>
              </p:cNvPr>
              <p:cNvSpPr/>
              <p:nvPr/>
            </p:nvSpPr>
            <p:spPr>
              <a:xfrm>
                <a:off x="4629114" y="5382376"/>
                <a:ext cx="663070" cy="1014119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  <a:prstDash val="lgDash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55A14FA8-D46B-4D92-816A-36738B0390F9}"/>
                  </a:ext>
                </a:extLst>
              </p:cNvPr>
              <p:cNvSpPr txBox="1"/>
              <p:nvPr/>
            </p:nvSpPr>
            <p:spPr>
              <a:xfrm>
                <a:off x="3188907" y="6157663"/>
                <a:ext cx="14245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Task Scheduler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2AF191F4-C174-4041-8411-0267ACCC0304}"/>
                  </a:ext>
                </a:extLst>
              </p:cNvPr>
              <p:cNvSpPr txBox="1"/>
              <p:nvPr/>
            </p:nvSpPr>
            <p:spPr>
              <a:xfrm>
                <a:off x="7005282" y="4400407"/>
                <a:ext cx="101185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Video </a:t>
                </a:r>
                <a:br>
                  <a:rPr lang="en-US" sz="1200" dirty="0"/>
                </a:br>
                <a:r>
                  <a:rPr lang="en-US" sz="1200" dirty="0"/>
                  <a:t>Merger &amp;</a:t>
                </a:r>
                <a:br>
                  <a:rPr lang="en-US" sz="1200" dirty="0"/>
                </a:br>
                <a:r>
                  <a:rPr lang="en-US" sz="1200" dirty="0"/>
                  <a:t>Output</a:t>
                </a:r>
                <a:br>
                  <a:rPr lang="en-US" sz="1200" dirty="0"/>
                </a:br>
                <a:r>
                  <a:rPr lang="en-US" sz="1200" dirty="0"/>
                  <a:t>Windows </a:t>
                </a:r>
              </a:p>
            </p:txBody>
          </p:sp>
          <p:cxnSp>
            <p:nvCxnSpPr>
              <p:cNvPr id="101" name="Elbow Connector 104">
                <a:extLst>
                  <a:ext uri="{FF2B5EF4-FFF2-40B4-BE49-F238E27FC236}">
                    <a16:creationId xmlns:a16="http://schemas.microsoft.com/office/drawing/2014/main" id="{0A07CB58-004B-4EC3-99E8-E601FD56918F}"/>
                  </a:ext>
                </a:extLst>
              </p:cNvPr>
              <p:cNvCxnSpPr>
                <a:cxnSpLocks/>
                <a:endCxn id="80" idx="2"/>
              </p:cNvCxnSpPr>
              <p:nvPr/>
            </p:nvCxnSpPr>
            <p:spPr>
              <a:xfrm flipV="1">
                <a:off x="5431234" y="5285351"/>
                <a:ext cx="1326302" cy="609719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Elbow Connector 107">
                <a:extLst>
                  <a:ext uri="{FF2B5EF4-FFF2-40B4-BE49-F238E27FC236}">
                    <a16:creationId xmlns:a16="http://schemas.microsoft.com/office/drawing/2014/main" id="{C5F9F47C-4824-478F-A9C4-D1C484D0EC54}"/>
                  </a:ext>
                </a:extLst>
              </p:cNvPr>
              <p:cNvCxnSpPr>
                <a:cxnSpLocks/>
                <a:stCxn id="79" idx="0"/>
                <a:endCxn id="71" idx="3"/>
              </p:cNvCxnSpPr>
              <p:nvPr/>
            </p:nvCxnSpPr>
            <p:spPr>
              <a:xfrm rot="16200000" flipV="1">
                <a:off x="6342887" y="3883587"/>
                <a:ext cx="512567" cy="295968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91540AB5-C46D-4049-B46E-BFD740DDB5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62812" y="3022624"/>
                <a:ext cx="0" cy="53825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2C4D5CCE-0C26-4C96-BB92-6D8D3F02C5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24643" y="3020385"/>
                <a:ext cx="1706" cy="540489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DED0FE2-5255-40C0-BAE3-78B0018C4F69}"/>
                  </a:ext>
                </a:extLst>
              </p:cNvPr>
              <p:cNvSpPr txBox="1"/>
              <p:nvPr/>
            </p:nvSpPr>
            <p:spPr>
              <a:xfrm>
                <a:off x="4844577" y="1582537"/>
                <a:ext cx="134710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Viewers’ devices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DED0FE2-5255-40C0-BAE3-78B0018C4F69}"/>
                  </a:ext>
                </a:extLst>
              </p:cNvPr>
              <p:cNvSpPr txBox="1"/>
              <p:nvPr/>
            </p:nvSpPr>
            <p:spPr>
              <a:xfrm>
                <a:off x="766049" y="2516589"/>
                <a:ext cx="153013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Streaming provider</a:t>
                </a:r>
              </a:p>
            </p:txBody>
          </p: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3B1265FB-9B26-4DC7-BE7A-51E8144802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73982" y="2940880"/>
                <a:ext cx="1472" cy="615002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5F8C9BF5-CD9A-460F-BA3A-F84656AD5D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13414" y="3036261"/>
                <a:ext cx="4770" cy="476077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5CD81C3-CAD3-47A6-8F6B-E53EED49CEA9}"/>
                  </a:ext>
                </a:extLst>
              </p:cNvPr>
              <p:cNvSpPr txBox="1"/>
              <p:nvPr/>
            </p:nvSpPr>
            <p:spPr>
              <a:xfrm>
                <a:off x="903515" y="3010952"/>
                <a:ext cx="1844726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Extended video processing service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EBD55389-E722-4FC5-9434-EE77E71F0882}"/>
                  </a:ext>
                </a:extLst>
              </p:cNvPr>
              <p:cNvSpPr txBox="1"/>
              <p:nvPr/>
            </p:nvSpPr>
            <p:spPr>
              <a:xfrm>
                <a:off x="2866603" y="3009499"/>
                <a:ext cx="123204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CVSE services</a:t>
                </a:r>
              </a:p>
            </p:txBody>
          </p:sp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DFC41C96-4D75-45CC-A893-681788510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707" y="3446540"/>
                <a:ext cx="721979" cy="721979"/>
              </a:xfrm>
              <a:prstGeom prst="rect">
                <a:avLst/>
              </a:prstGeom>
            </p:spPr>
          </p:pic>
          <p:cxnSp>
            <p:nvCxnSpPr>
              <p:cNvPr id="112" name="Connector: Elbow 88">
                <a:extLst>
                  <a:ext uri="{FF2B5EF4-FFF2-40B4-BE49-F238E27FC236}">
                    <a16:creationId xmlns:a16="http://schemas.microsoft.com/office/drawing/2014/main" id="{E2273779-3390-46EE-9AE7-AFA5BF75553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460901" y="5272714"/>
                <a:ext cx="380888" cy="367360"/>
              </a:xfrm>
              <a:prstGeom prst="bentConnector3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pic>
            <p:nvPicPr>
              <p:cNvPr id="113" name="Picture 2" descr="Image result for video streaming  icon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9912" y="2467412"/>
                <a:ext cx="720842" cy="5638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720D2320-E642-4D3E-BCB6-4C44851CB89E}"/>
                  </a:ext>
                </a:extLst>
              </p:cNvPr>
              <p:cNvSpPr txBox="1"/>
              <p:nvPr/>
            </p:nvSpPr>
            <p:spPr>
              <a:xfrm>
                <a:off x="4285221" y="6738498"/>
                <a:ext cx="11469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CVSE Core</a:t>
                </a:r>
              </a:p>
            </p:txBody>
          </p:sp>
        </p:grpSp>
        <p:sp>
          <p:nvSpPr>
            <p:cNvPr id="64" name="Bent-Up Arrow 63"/>
            <p:cNvSpPr/>
            <p:nvPr/>
          </p:nvSpPr>
          <p:spPr>
            <a:xfrm rot="16200000">
              <a:off x="4911432" y="1965156"/>
              <a:ext cx="699482" cy="442174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Bent-Up Arrow 64"/>
            <p:cNvSpPr/>
            <p:nvPr/>
          </p:nvSpPr>
          <p:spPr>
            <a:xfrm rot="10800000">
              <a:off x="2575454" y="1851256"/>
              <a:ext cx="860082" cy="616156"/>
            </a:xfrm>
            <a:prstGeom prst="bentUpArrow">
              <a:avLst>
                <a:gd name="adj1" fmla="val 25000"/>
                <a:gd name="adj2" fmla="val 23073"/>
                <a:gd name="adj3" fmla="val 303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641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9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A true story...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0240999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94705-DFE6-4BA1-9024-C8AF21F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797E8-B36F-4F7C-8758-93AAE7CFB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cs typeface="Calibri"/>
              </a:rPr>
              <a:t>Heterogeneous tasks</a:t>
            </a:r>
          </a:p>
          <a:p>
            <a:r>
              <a:rPr lang="en-US" dirty="0">
                <a:cs typeface="Calibri"/>
              </a:rPr>
              <a:t>Homogeneous computing resources</a:t>
            </a:r>
          </a:p>
          <a:p>
            <a:r>
              <a:rPr lang="en-US" dirty="0">
                <a:cs typeface="Calibri"/>
              </a:rPr>
              <a:t>Identical or similar task exists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The goal is to:</a:t>
            </a:r>
          </a:p>
          <a:p>
            <a:pPr lvl="1"/>
            <a:r>
              <a:rPr lang="en-US" dirty="0">
                <a:cs typeface="Calibri"/>
              </a:rPr>
              <a:t>Reduce usage costs via task merging</a:t>
            </a:r>
          </a:p>
          <a:p>
            <a:pPr lvl="1"/>
            <a:r>
              <a:rPr lang="en-US" dirty="0">
                <a:cs typeface="Calibri"/>
              </a:rPr>
              <a:t>Coping with resource oversubscription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EAAB5-C539-4E25-99E6-D4F34DE29A4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46160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7D2751F7-D677-4CE9-B35A-C3CCA0CC8D94}" type="slidenum">
              <a:rPr lang="en-US" smtClean="0"/>
              <a:pPr defTabSz="914400"/>
              <a:t>90</a:t>
            </a:fld>
            <a:endParaRPr lang="en-US" dirty="0"/>
          </a:p>
        </p:txBody>
      </p:sp>
      <p:pic>
        <p:nvPicPr>
          <p:cNvPr id="5" name="Graphic 4" descr="Monitor">
            <a:extLst>
              <a:ext uri="{FF2B5EF4-FFF2-40B4-BE49-F238E27FC236}">
                <a16:creationId xmlns:a16="http://schemas.microsoft.com/office/drawing/2014/main" id="{358BC3F5-EAF2-442D-92AD-84A33CD03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12369" y="2658962"/>
            <a:ext cx="714622" cy="714622"/>
          </a:xfrm>
          <a:prstGeom prst="rect">
            <a:avLst/>
          </a:prstGeom>
        </p:spPr>
      </p:pic>
      <p:pic>
        <p:nvPicPr>
          <p:cNvPr id="6" name="Graphic 5" descr="Monitor">
            <a:extLst>
              <a:ext uri="{FF2B5EF4-FFF2-40B4-BE49-F238E27FC236}">
                <a16:creationId xmlns:a16="http://schemas.microsoft.com/office/drawing/2014/main" id="{77B7B74E-1E25-4F61-9C68-B1D1E76CB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7567" y="2658962"/>
            <a:ext cx="714622" cy="714622"/>
          </a:xfrm>
          <a:prstGeom prst="rect">
            <a:avLst/>
          </a:prstGeom>
        </p:spPr>
      </p:pic>
      <p:pic>
        <p:nvPicPr>
          <p:cNvPr id="7" name="Graphic 6" descr="Monitor">
            <a:extLst>
              <a:ext uri="{FF2B5EF4-FFF2-40B4-BE49-F238E27FC236}">
                <a16:creationId xmlns:a16="http://schemas.microsoft.com/office/drawing/2014/main" id="{AA847F3F-6B65-441B-91D2-8F8AAC7E1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2228" y="2658962"/>
            <a:ext cx="714622" cy="7146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B2720C-2770-4540-955E-DCCD420C0252}"/>
              </a:ext>
            </a:extLst>
          </p:cNvPr>
          <p:cNvSpPr txBox="1"/>
          <p:nvPr/>
        </p:nvSpPr>
        <p:spPr>
          <a:xfrm>
            <a:off x="8111270" y="2928336"/>
            <a:ext cx="229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FEDF27-E2A4-41EB-8DE2-2A4A0E732702}"/>
              </a:ext>
            </a:extLst>
          </p:cNvPr>
          <p:cNvSpPr/>
          <p:nvPr/>
        </p:nvSpPr>
        <p:spPr>
          <a:xfrm>
            <a:off x="5328962" y="1794520"/>
            <a:ext cx="430823" cy="40328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DD240C-738C-4415-9664-926766C861BC}"/>
              </a:ext>
            </a:extLst>
          </p:cNvPr>
          <p:cNvSpPr/>
          <p:nvPr/>
        </p:nvSpPr>
        <p:spPr>
          <a:xfrm>
            <a:off x="6004424" y="1754371"/>
            <a:ext cx="430823" cy="48357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1F2CD577-A04A-4E34-9657-9816A01C718B}"/>
              </a:ext>
            </a:extLst>
          </p:cNvPr>
          <p:cNvSpPr/>
          <p:nvPr/>
        </p:nvSpPr>
        <p:spPr>
          <a:xfrm>
            <a:off x="6699649" y="1918704"/>
            <a:ext cx="239606" cy="290924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Top Corners Snipped 11">
            <a:extLst>
              <a:ext uri="{FF2B5EF4-FFF2-40B4-BE49-F238E27FC236}">
                <a16:creationId xmlns:a16="http://schemas.microsoft.com/office/drawing/2014/main" id="{F412ECDC-729C-4397-832E-9ED0EA9C8986}"/>
              </a:ext>
            </a:extLst>
          </p:cNvPr>
          <p:cNvSpPr/>
          <p:nvPr/>
        </p:nvSpPr>
        <p:spPr>
          <a:xfrm>
            <a:off x="7965831" y="1748487"/>
            <a:ext cx="720969" cy="483577"/>
          </a:xfrm>
          <a:prstGeom prst="snip2Same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141F3E58-2EB6-4A7F-971B-027D1F9FF7E8}"/>
              </a:ext>
            </a:extLst>
          </p:cNvPr>
          <p:cNvSpPr/>
          <p:nvPr/>
        </p:nvSpPr>
        <p:spPr>
          <a:xfrm>
            <a:off x="7203657" y="1745134"/>
            <a:ext cx="430823" cy="483577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B8BC75C7-0326-4DE9-AB2B-79AF63822DE8}"/>
              </a:ext>
            </a:extLst>
          </p:cNvPr>
          <p:cNvSpPr/>
          <p:nvPr/>
        </p:nvSpPr>
        <p:spPr>
          <a:xfrm>
            <a:off x="3782570" y="3701237"/>
            <a:ext cx="2929799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77C458-6E46-43D7-9EC3-C83A13941CB3}"/>
              </a:ext>
            </a:extLst>
          </p:cNvPr>
          <p:cNvSpPr/>
          <p:nvPr/>
        </p:nvSpPr>
        <p:spPr>
          <a:xfrm>
            <a:off x="3782570" y="3762248"/>
            <a:ext cx="1607062" cy="423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071C056C-583D-4648-9DD0-80C3A6BA38AB}"/>
              </a:ext>
            </a:extLst>
          </p:cNvPr>
          <p:cNvSpPr/>
          <p:nvPr/>
        </p:nvSpPr>
        <p:spPr>
          <a:xfrm>
            <a:off x="5215249" y="3728032"/>
            <a:ext cx="430823" cy="483577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D4B2D5-26DB-4ED9-86D0-7A57ED4B81AA}"/>
              </a:ext>
            </a:extLst>
          </p:cNvPr>
          <p:cNvSpPr/>
          <p:nvPr/>
        </p:nvSpPr>
        <p:spPr>
          <a:xfrm>
            <a:off x="4472006" y="3766238"/>
            <a:ext cx="430823" cy="4032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AFCFC6-9243-4D30-A32E-2BF51753618F}"/>
              </a:ext>
            </a:extLst>
          </p:cNvPr>
          <p:cNvSpPr/>
          <p:nvPr/>
        </p:nvSpPr>
        <p:spPr>
          <a:xfrm>
            <a:off x="5958492" y="3789246"/>
            <a:ext cx="430823" cy="4032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44BC45BE-B4C9-4B4A-801A-4F50B29B593D}"/>
              </a:ext>
            </a:extLst>
          </p:cNvPr>
          <p:cNvSpPr/>
          <p:nvPr/>
        </p:nvSpPr>
        <p:spPr>
          <a:xfrm>
            <a:off x="4011956" y="3850885"/>
            <a:ext cx="239606" cy="290924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6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11111E-6 L 0.16284 0.0120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2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2.22222E-6 L 0.17569 -0.0046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5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15" grpId="0" animBg="1"/>
      <p:bldP spid="16" grpId="0" animBg="1"/>
      <p:bldP spid="16" grpId="1" animBg="1"/>
      <p:bldP spid="17" grpId="0" animBg="1"/>
      <p:bldP spid="14" grpId="0" animBg="1"/>
      <p:bldP spid="14" grpId="1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E4FC-FB44-4AA7-BD7A-226B93842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Merging 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06AAF-2D57-4C68-BD00-7E2D58D6183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505200" y="6065838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7D2751F7-D677-4CE9-B35A-C3CCA0CC8D94}" type="slidenum">
              <a:rPr lang="en-US" smtClean="0"/>
              <a:pPr defTabSz="914400"/>
              <a:t>91</a:t>
            </a:fld>
            <a:endParaRPr lang="en-US" dirty="0"/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51EECFA5-3E15-470B-9933-EAF586BED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24" y="2913291"/>
            <a:ext cx="853791" cy="471057"/>
          </a:xfrm>
          <a:prstGeom prst="rect">
            <a:avLst/>
          </a:prstGeom>
        </p:spPr>
      </p:pic>
      <p:sp>
        <p:nvSpPr>
          <p:cNvPr id="6" name="CustomShape 2">
            <a:extLst>
              <a:ext uri="{FF2B5EF4-FFF2-40B4-BE49-F238E27FC236}">
                <a16:creationId xmlns:a16="http://schemas.microsoft.com/office/drawing/2014/main" id="{FCEC5866-ABC4-4DA4-9007-F68FF18CED6D}"/>
              </a:ext>
            </a:extLst>
          </p:cNvPr>
          <p:cNvSpPr/>
          <p:nvPr/>
        </p:nvSpPr>
        <p:spPr>
          <a:xfrm>
            <a:off x="2972600" y="3429000"/>
            <a:ext cx="2943799" cy="1168378"/>
          </a:xfrm>
          <a:prstGeom prst="rect">
            <a:avLst/>
          </a:prstGeom>
          <a:solidFill>
            <a:srgbClr val="CC9900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234" dirty="0"/>
          </a:p>
        </p:txBody>
      </p:sp>
      <p:pic>
        <p:nvPicPr>
          <p:cNvPr id="7" name="Picture 44">
            <a:extLst>
              <a:ext uri="{FF2B5EF4-FFF2-40B4-BE49-F238E27FC236}">
                <a16:creationId xmlns:a16="http://schemas.microsoft.com/office/drawing/2014/main" id="{313F1BB2-DC26-40B5-B075-3985E6B0BCA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334183" y="3745980"/>
            <a:ext cx="513060" cy="533120"/>
          </a:xfrm>
          <a:prstGeom prst="rect">
            <a:avLst/>
          </a:prstGeom>
          <a:ln>
            <a:noFill/>
          </a:ln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6BD01EFF-6A33-4136-9E8B-DD9433DFC596}"/>
              </a:ext>
            </a:extLst>
          </p:cNvPr>
          <p:cNvSpPr/>
          <p:nvPr/>
        </p:nvSpPr>
        <p:spPr>
          <a:xfrm>
            <a:off x="4673853" y="3535046"/>
            <a:ext cx="386789" cy="922149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4">
            <a:extLst>
              <a:ext uri="{FF2B5EF4-FFF2-40B4-BE49-F238E27FC236}">
                <a16:creationId xmlns:a16="http://schemas.microsoft.com/office/drawing/2014/main" id="{78E631CA-71C1-40D6-8070-8A9E97645006}"/>
              </a:ext>
            </a:extLst>
          </p:cNvPr>
          <p:cNvSpPr/>
          <p:nvPr/>
        </p:nvSpPr>
        <p:spPr>
          <a:xfrm>
            <a:off x="4196739" y="3531446"/>
            <a:ext cx="386789" cy="925076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5">
            <a:extLst>
              <a:ext uri="{FF2B5EF4-FFF2-40B4-BE49-F238E27FC236}">
                <a16:creationId xmlns:a16="http://schemas.microsoft.com/office/drawing/2014/main" id="{726CB51C-9331-47C6-9D17-EE98CA12F7EE}"/>
              </a:ext>
            </a:extLst>
          </p:cNvPr>
          <p:cNvSpPr/>
          <p:nvPr/>
        </p:nvSpPr>
        <p:spPr>
          <a:xfrm>
            <a:off x="3295816" y="3552119"/>
            <a:ext cx="386789" cy="903864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6">
            <a:extLst>
              <a:ext uri="{FF2B5EF4-FFF2-40B4-BE49-F238E27FC236}">
                <a16:creationId xmlns:a16="http://schemas.microsoft.com/office/drawing/2014/main" id="{4B73C8E8-370E-456D-B972-289FF6F06716}"/>
              </a:ext>
            </a:extLst>
          </p:cNvPr>
          <p:cNvSpPr/>
          <p:nvPr/>
        </p:nvSpPr>
        <p:spPr>
          <a:xfrm>
            <a:off x="5151325" y="3530907"/>
            <a:ext cx="386789" cy="925076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TextShape 9">
            <a:extLst>
              <a:ext uri="{FF2B5EF4-FFF2-40B4-BE49-F238E27FC236}">
                <a16:creationId xmlns:a16="http://schemas.microsoft.com/office/drawing/2014/main" id="{34070A34-A89C-4995-9A25-5122F05DBE66}"/>
              </a:ext>
            </a:extLst>
          </p:cNvPr>
          <p:cNvSpPr txBox="1"/>
          <p:nvPr/>
        </p:nvSpPr>
        <p:spPr>
          <a:xfrm>
            <a:off x="3714873" y="3704409"/>
            <a:ext cx="427606" cy="341620"/>
          </a:xfrm>
          <a:prstGeom prst="rect">
            <a:avLst/>
          </a:prstGeom>
          <a:noFill/>
          <a:ln>
            <a:noFill/>
          </a:ln>
        </p:spPr>
        <p:txBody>
          <a:bodyPr lIns="85000" tIns="42500" rIns="85000" bIns="42500"/>
          <a:lstStyle/>
          <a:p>
            <a:r>
              <a:rPr lang="en-US" sz="2267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...</a:t>
            </a:r>
            <a:endParaRPr lang="en-US" sz="1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2CB6F9-DA1F-4E16-A832-7C2700FDC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14" y="2825925"/>
            <a:ext cx="660598" cy="6972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6F5EA4-9503-481D-8D6C-6EFFBF7E2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204" y="3609381"/>
            <a:ext cx="669638" cy="7068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BD44BB-052E-4682-96DB-EF4520065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204" y="4367052"/>
            <a:ext cx="664624" cy="7015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01B8AB-EDBB-488C-B4B5-F444406CC63D}"/>
              </a:ext>
            </a:extLst>
          </p:cNvPr>
          <p:cNvSpPr txBox="1"/>
          <p:nvPr/>
        </p:nvSpPr>
        <p:spPr>
          <a:xfrm>
            <a:off x="7592170" y="2451320"/>
            <a:ext cx="855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VMs</a:t>
            </a:r>
            <a:endParaRPr lang="en-US" sz="1422" dirty="0"/>
          </a:p>
        </p:txBody>
      </p:sp>
      <p:cxnSp>
        <p:nvCxnSpPr>
          <p:cNvPr id="17" name="Elbow Connector 27">
            <a:extLst>
              <a:ext uri="{FF2B5EF4-FFF2-40B4-BE49-F238E27FC236}">
                <a16:creationId xmlns:a16="http://schemas.microsoft.com/office/drawing/2014/main" id="{59E57458-B022-4776-B23C-304A9547E45B}"/>
              </a:ext>
            </a:extLst>
          </p:cNvPr>
          <p:cNvCxnSpPr>
            <a:cxnSpLocks/>
            <a:endCxn id="27" idx="1"/>
          </p:cNvCxnSpPr>
          <p:nvPr/>
        </p:nvCxnSpPr>
        <p:spPr>
          <a:xfrm rot="5400000" flipH="1" flipV="1">
            <a:off x="6770047" y="3481548"/>
            <a:ext cx="875501" cy="334742"/>
          </a:xfrm>
          <a:prstGeom prst="bentConnector2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2CF1BE-DD4D-4244-B458-F900793B8714}"/>
              </a:ext>
            </a:extLst>
          </p:cNvPr>
          <p:cNvCxnSpPr>
            <a:cxnSpLocks/>
            <a:stCxn id="7" idx="3"/>
            <a:endCxn id="28" idx="1"/>
          </p:cNvCxnSpPr>
          <p:nvPr/>
        </p:nvCxnSpPr>
        <p:spPr>
          <a:xfrm flipV="1">
            <a:off x="6847247" y="4010209"/>
            <a:ext cx="514617" cy="23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2C977F63-215C-489D-BAB1-23A45A1CE896}"/>
              </a:ext>
            </a:extLst>
          </p:cNvPr>
          <p:cNvSpPr/>
          <p:nvPr/>
        </p:nvSpPr>
        <p:spPr>
          <a:xfrm>
            <a:off x="4238419" y="4164070"/>
            <a:ext cx="302846" cy="232924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34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DA12248-1A18-45F0-9890-59EB6F0E2B4A}"/>
              </a:ext>
            </a:extLst>
          </p:cNvPr>
          <p:cNvSpPr/>
          <p:nvPr/>
        </p:nvSpPr>
        <p:spPr>
          <a:xfrm>
            <a:off x="813111" y="3077799"/>
            <a:ext cx="244707" cy="248069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34"/>
          </a:p>
        </p:txBody>
      </p:sp>
      <p:sp>
        <p:nvSpPr>
          <p:cNvPr id="21" name="Regular Pentagon 60">
            <a:extLst>
              <a:ext uri="{FF2B5EF4-FFF2-40B4-BE49-F238E27FC236}">
                <a16:creationId xmlns:a16="http://schemas.microsoft.com/office/drawing/2014/main" id="{899FFE95-0CDA-40FC-A01C-094C90696E9B}"/>
              </a:ext>
            </a:extLst>
          </p:cNvPr>
          <p:cNvSpPr/>
          <p:nvPr/>
        </p:nvSpPr>
        <p:spPr>
          <a:xfrm>
            <a:off x="4720213" y="4157508"/>
            <a:ext cx="284541" cy="232924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34"/>
          </a:p>
        </p:txBody>
      </p:sp>
      <p:sp>
        <p:nvSpPr>
          <p:cNvPr id="22" name="Regular Pentagon 84">
            <a:extLst>
              <a:ext uri="{FF2B5EF4-FFF2-40B4-BE49-F238E27FC236}">
                <a16:creationId xmlns:a16="http://schemas.microsoft.com/office/drawing/2014/main" id="{C5BBFC30-16D5-45B1-8AB8-A77D91AD41B0}"/>
              </a:ext>
            </a:extLst>
          </p:cNvPr>
          <p:cNvSpPr/>
          <p:nvPr/>
        </p:nvSpPr>
        <p:spPr>
          <a:xfrm>
            <a:off x="4720213" y="3863717"/>
            <a:ext cx="284541" cy="232924"/>
          </a:xfrm>
          <a:prstGeom prst="pentagon">
            <a:avLst/>
          </a:prstGeom>
          <a:solidFill>
            <a:schemeClr val="accent3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34"/>
          </a:p>
        </p:txBody>
      </p:sp>
      <p:sp>
        <p:nvSpPr>
          <p:cNvPr id="23" name="Regular Pentagon 85">
            <a:extLst>
              <a:ext uri="{FF2B5EF4-FFF2-40B4-BE49-F238E27FC236}">
                <a16:creationId xmlns:a16="http://schemas.microsoft.com/office/drawing/2014/main" id="{6A0C6340-C2F7-4E71-8BBE-A939A658758A}"/>
              </a:ext>
            </a:extLst>
          </p:cNvPr>
          <p:cNvSpPr/>
          <p:nvPr/>
        </p:nvSpPr>
        <p:spPr>
          <a:xfrm>
            <a:off x="4720215" y="3566650"/>
            <a:ext cx="276979" cy="237468"/>
          </a:xfrm>
          <a:prstGeom prst="pentagon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34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594B058-0FF1-4532-8D01-ACB3F9B7B25D}"/>
              </a:ext>
            </a:extLst>
          </p:cNvPr>
          <p:cNvSpPr/>
          <p:nvPr/>
        </p:nvSpPr>
        <p:spPr>
          <a:xfrm>
            <a:off x="5198053" y="4142393"/>
            <a:ext cx="259773" cy="24632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34"/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FC2FBC75-925A-4519-B27A-2D6CCD820BD8}"/>
              </a:ext>
            </a:extLst>
          </p:cNvPr>
          <p:cNvSpPr/>
          <p:nvPr/>
        </p:nvSpPr>
        <p:spPr>
          <a:xfrm>
            <a:off x="3327492" y="4123773"/>
            <a:ext cx="296116" cy="258448"/>
          </a:xfrm>
          <a:prstGeom prst="diamond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34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FB6C9C-A785-4707-B2C4-D421ED7B99F0}"/>
              </a:ext>
            </a:extLst>
          </p:cNvPr>
          <p:cNvSpPr txBox="1"/>
          <p:nvPr/>
        </p:nvSpPr>
        <p:spPr>
          <a:xfrm>
            <a:off x="3702500" y="4589112"/>
            <a:ext cx="1785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Batch Queue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2F896CB-B51A-4DAB-AD1C-9D4DB9821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164" y="3037134"/>
            <a:ext cx="400536" cy="3480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CBEC111-48D0-43C5-84F1-D9E418FD6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860" y="3836176"/>
            <a:ext cx="400536" cy="3480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BD522E-9D3F-4177-9F5D-B8B91EE9C1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860" y="4554934"/>
            <a:ext cx="400536" cy="348066"/>
          </a:xfrm>
          <a:prstGeom prst="rect">
            <a:avLst/>
          </a:prstGeom>
        </p:spPr>
      </p:pic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8661FF2D-FA68-4C3F-8D06-3BF3B0EFE286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2390515" y="3148819"/>
            <a:ext cx="582085" cy="864370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29">
            <a:extLst>
              <a:ext uri="{FF2B5EF4-FFF2-40B4-BE49-F238E27FC236}">
                <a16:creationId xmlns:a16="http://schemas.microsoft.com/office/drawing/2014/main" id="{3DCF6622-F088-457F-B170-B181932F54A6}"/>
              </a:ext>
            </a:extLst>
          </p:cNvPr>
          <p:cNvCxnSpPr>
            <a:cxnSpLocks/>
          </p:cNvCxnSpPr>
          <p:nvPr/>
        </p:nvCxnSpPr>
        <p:spPr>
          <a:xfrm>
            <a:off x="2641234" y="3144512"/>
            <a:ext cx="1748896" cy="793007"/>
          </a:xfrm>
          <a:prstGeom prst="bentConnector2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79714E3-30C8-4FEB-AAD3-80CC26A89194}"/>
              </a:ext>
            </a:extLst>
          </p:cNvPr>
          <p:cNvSpPr txBox="1"/>
          <p:nvPr/>
        </p:nvSpPr>
        <p:spPr>
          <a:xfrm>
            <a:off x="1279692" y="3363968"/>
            <a:ext cx="145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Merge-Aware Admission Control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E5B125F-4DF9-4356-83E4-D5EBE965FD00}"/>
              </a:ext>
            </a:extLst>
          </p:cNvPr>
          <p:cNvSpPr/>
          <p:nvPr/>
        </p:nvSpPr>
        <p:spPr>
          <a:xfrm>
            <a:off x="7210458" y="2751773"/>
            <a:ext cx="1350684" cy="2384559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4D77A7-25A5-4AF2-B795-B6C76CF48DF5}"/>
              </a:ext>
            </a:extLst>
          </p:cNvPr>
          <p:cNvSpPr txBox="1"/>
          <p:nvPr/>
        </p:nvSpPr>
        <p:spPr>
          <a:xfrm>
            <a:off x="5927832" y="4228120"/>
            <a:ext cx="1162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Scheduler</a:t>
            </a:r>
            <a:endParaRPr lang="en-US" sz="1422" dirty="0"/>
          </a:p>
        </p:txBody>
      </p:sp>
      <p:cxnSp>
        <p:nvCxnSpPr>
          <p:cNvPr id="35" name="Elbow Connector 27">
            <a:extLst>
              <a:ext uri="{FF2B5EF4-FFF2-40B4-BE49-F238E27FC236}">
                <a16:creationId xmlns:a16="http://schemas.microsoft.com/office/drawing/2014/main" id="{5A681ECF-4BDC-4A81-8972-5A5A334C3E5F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5916395" y="4012544"/>
            <a:ext cx="417788" cy="649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3B178CC-7CF0-4DE5-BE03-D2D208E30692}"/>
              </a:ext>
            </a:extLst>
          </p:cNvPr>
          <p:cNvSpPr txBox="1"/>
          <p:nvPr/>
        </p:nvSpPr>
        <p:spPr>
          <a:xfrm>
            <a:off x="4712753" y="2907420"/>
            <a:ext cx="1926585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dirty="0"/>
              <a:t>Merged Task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8972FF4-72AA-4FAF-BD70-504F9A9C243D}"/>
              </a:ext>
            </a:extLst>
          </p:cNvPr>
          <p:cNvCxnSpPr>
            <a:cxnSpLocks/>
          </p:cNvCxnSpPr>
          <p:nvPr/>
        </p:nvCxnSpPr>
        <p:spPr>
          <a:xfrm flipH="1">
            <a:off x="4855737" y="3141195"/>
            <a:ext cx="232934" cy="32829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31AE0D3A-2647-47A7-8071-27B0DB73A427}"/>
              </a:ext>
            </a:extLst>
          </p:cNvPr>
          <p:cNvSpPr/>
          <p:nvPr/>
        </p:nvSpPr>
        <p:spPr>
          <a:xfrm>
            <a:off x="4540793" y="3479064"/>
            <a:ext cx="599096" cy="10207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280" tIns="40640" rIns="81280" bIns="406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61"/>
          </a:p>
        </p:txBody>
      </p:sp>
      <p:cxnSp>
        <p:nvCxnSpPr>
          <p:cNvPr id="39" name="Elbow Connector 27">
            <a:extLst>
              <a:ext uri="{FF2B5EF4-FFF2-40B4-BE49-F238E27FC236}">
                <a16:creationId xmlns:a16="http://schemas.microsoft.com/office/drawing/2014/main" id="{32762268-8C26-4156-8E9B-E95D89BC63C3}"/>
              </a:ext>
            </a:extLst>
          </p:cNvPr>
          <p:cNvCxnSpPr>
            <a:cxnSpLocks/>
            <a:endCxn id="29" idx="1"/>
          </p:cNvCxnSpPr>
          <p:nvPr/>
        </p:nvCxnSpPr>
        <p:spPr>
          <a:xfrm rot="16200000" flipH="1">
            <a:off x="6751112" y="4118218"/>
            <a:ext cx="900060" cy="321438"/>
          </a:xfrm>
          <a:prstGeom prst="bentConnector2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FAFE0FA8-19F1-4387-B5A4-D1794AF3D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21" y="2434922"/>
            <a:ext cx="481887" cy="581100"/>
          </a:xfrm>
          <a:prstGeom prst="rect">
            <a:avLst/>
          </a:prstGeom>
        </p:spPr>
      </p:pic>
      <p:cxnSp>
        <p:nvCxnSpPr>
          <p:cNvPr id="41" name="Elbow Connector 27">
            <a:extLst>
              <a:ext uri="{FF2B5EF4-FFF2-40B4-BE49-F238E27FC236}">
                <a16:creationId xmlns:a16="http://schemas.microsoft.com/office/drawing/2014/main" id="{43499938-0ECE-4127-A5D9-9A9D28EE44E0}"/>
              </a:ext>
            </a:extLst>
          </p:cNvPr>
          <p:cNvCxnSpPr>
            <a:cxnSpLocks/>
            <a:endCxn id="7" idx="0"/>
          </p:cNvCxnSpPr>
          <p:nvPr/>
        </p:nvCxnSpPr>
        <p:spPr>
          <a:xfrm rot="5400000">
            <a:off x="6444809" y="3598752"/>
            <a:ext cx="293135" cy="1323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0311C71-51FE-490C-A2C9-94EE0E0D0AB6}"/>
              </a:ext>
            </a:extLst>
          </p:cNvPr>
          <p:cNvSpPr txBox="1"/>
          <p:nvPr/>
        </p:nvSpPr>
        <p:spPr>
          <a:xfrm>
            <a:off x="5987825" y="2926830"/>
            <a:ext cx="1126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Time Estimator</a:t>
            </a:r>
          </a:p>
        </p:txBody>
      </p:sp>
      <p:sp>
        <p:nvSpPr>
          <p:cNvPr id="43" name="CustomShape 7">
            <a:extLst>
              <a:ext uri="{FF2B5EF4-FFF2-40B4-BE49-F238E27FC236}">
                <a16:creationId xmlns:a16="http://schemas.microsoft.com/office/drawing/2014/main" id="{51CC4196-BED9-447E-9189-201D50C8300D}"/>
              </a:ext>
            </a:extLst>
          </p:cNvPr>
          <p:cNvSpPr/>
          <p:nvPr/>
        </p:nvSpPr>
        <p:spPr>
          <a:xfrm rot="5400000">
            <a:off x="5684023" y="3878541"/>
            <a:ext cx="110064" cy="246285"/>
          </a:xfrm>
          <a:custGeom>
            <a:avLst/>
            <a:gdLst/>
            <a:ahLst/>
            <a:cxnLst/>
            <a:rect l="0" t="0" r="r" b="b"/>
            <a:pathLst>
              <a:path w="510" h="1143">
                <a:moveTo>
                  <a:pt x="265" y="0"/>
                </a:moveTo>
                <a:lnTo>
                  <a:pt x="509" y="1142"/>
                </a:lnTo>
                <a:lnTo>
                  <a:pt x="0" y="1142"/>
                </a:lnTo>
                <a:lnTo>
                  <a:pt x="265" y="0"/>
                </a:lnTo>
              </a:path>
            </a:pathLst>
          </a:cu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7">
            <a:extLst>
              <a:ext uri="{FF2B5EF4-FFF2-40B4-BE49-F238E27FC236}">
                <a16:creationId xmlns:a16="http://schemas.microsoft.com/office/drawing/2014/main" id="{093EA0BE-D91B-44C8-A3C5-C4DED76C68A8}"/>
              </a:ext>
            </a:extLst>
          </p:cNvPr>
          <p:cNvSpPr/>
          <p:nvPr/>
        </p:nvSpPr>
        <p:spPr>
          <a:xfrm rot="5400000">
            <a:off x="3102521" y="3872978"/>
            <a:ext cx="110064" cy="246285"/>
          </a:xfrm>
          <a:custGeom>
            <a:avLst/>
            <a:gdLst/>
            <a:ahLst/>
            <a:cxnLst/>
            <a:rect l="0" t="0" r="r" b="b"/>
            <a:pathLst>
              <a:path w="510" h="1143">
                <a:moveTo>
                  <a:pt x="265" y="0"/>
                </a:moveTo>
                <a:lnTo>
                  <a:pt x="509" y="1142"/>
                </a:lnTo>
                <a:lnTo>
                  <a:pt x="0" y="1142"/>
                </a:lnTo>
                <a:lnTo>
                  <a:pt x="265" y="0"/>
                </a:lnTo>
              </a:path>
            </a:pathLst>
          </a:cu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45" name="Elbow Connector 27">
            <a:extLst>
              <a:ext uri="{FF2B5EF4-FFF2-40B4-BE49-F238E27FC236}">
                <a16:creationId xmlns:a16="http://schemas.microsoft.com/office/drawing/2014/main" id="{D999414C-6761-465C-AD67-D5ABBB1A926B}"/>
              </a:ext>
            </a:extLst>
          </p:cNvPr>
          <p:cNvCxnSpPr>
            <a:cxnSpLocks/>
          </p:cNvCxnSpPr>
          <p:nvPr/>
        </p:nvCxnSpPr>
        <p:spPr>
          <a:xfrm flipV="1">
            <a:off x="1077546" y="3192414"/>
            <a:ext cx="417788" cy="649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0162916-9829-4803-ABBC-121E3F2E51DB}"/>
              </a:ext>
            </a:extLst>
          </p:cNvPr>
          <p:cNvSpPr txBox="1"/>
          <p:nvPr/>
        </p:nvSpPr>
        <p:spPr>
          <a:xfrm rot="5400000">
            <a:off x="171859" y="3833167"/>
            <a:ext cx="1578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Arriving Task</a:t>
            </a:r>
          </a:p>
        </p:txBody>
      </p:sp>
    </p:spTree>
    <p:extLst>
      <p:ext uri="{BB962C8B-B14F-4D97-AF65-F5344CB8AC3E}">
        <p14:creationId xmlns:p14="http://schemas.microsoft.com/office/powerpoint/2010/main" val="38429370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2BB99-2859-4BDF-8AD8-06E4D784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Tasks’ Similarity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1813A-3720-4B2B-A603-F1CEAF558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Task-Level Similarity</a:t>
            </a:r>
          </a:p>
          <a:p>
            <a:pPr lvl="1"/>
            <a:r>
              <a:rPr lang="en-US" dirty="0"/>
              <a:t>Same GOP, same process, same parameters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Operation-Level Similarity</a:t>
            </a:r>
          </a:p>
          <a:p>
            <a:pPr lvl="1"/>
            <a:r>
              <a:rPr lang="en-US" dirty="0"/>
              <a:t>Same GOP, same Process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Data-Level Similarity</a:t>
            </a:r>
          </a:p>
          <a:p>
            <a:pPr lvl="1"/>
            <a:r>
              <a:rPr lang="en-US" dirty="0"/>
              <a:t>Same GOP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5AA868-DB15-4A83-A1FA-751A5A801350}"/>
              </a:ext>
            </a:extLst>
          </p:cNvPr>
          <p:cNvSpPr/>
          <p:nvPr/>
        </p:nvSpPr>
        <p:spPr>
          <a:xfrm>
            <a:off x="5718915" y="1761947"/>
            <a:ext cx="430823" cy="4032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6F07FD-60C7-4CCE-9B60-3FA0990FA015}"/>
              </a:ext>
            </a:extLst>
          </p:cNvPr>
          <p:cNvSpPr/>
          <p:nvPr/>
        </p:nvSpPr>
        <p:spPr>
          <a:xfrm>
            <a:off x="7205401" y="1784955"/>
            <a:ext cx="430823" cy="4032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F75960-5A01-477D-AD65-850DC5236A4E}"/>
              </a:ext>
            </a:extLst>
          </p:cNvPr>
          <p:cNvSpPr/>
          <p:nvPr/>
        </p:nvSpPr>
        <p:spPr>
          <a:xfrm>
            <a:off x="7205401" y="4115334"/>
            <a:ext cx="430823" cy="4032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2459BB-6E04-4445-B153-B47A274C6F50}"/>
              </a:ext>
            </a:extLst>
          </p:cNvPr>
          <p:cNvSpPr/>
          <p:nvPr/>
        </p:nvSpPr>
        <p:spPr>
          <a:xfrm>
            <a:off x="5707998" y="5645307"/>
            <a:ext cx="430823" cy="4032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4E7832-D4E2-4846-B3A4-B8C3B4D40206}"/>
              </a:ext>
            </a:extLst>
          </p:cNvPr>
          <p:cNvSpPr/>
          <p:nvPr/>
        </p:nvSpPr>
        <p:spPr>
          <a:xfrm>
            <a:off x="7194484" y="5668315"/>
            <a:ext cx="430823" cy="4032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9353E-7F8A-4BC1-83B5-923DEBFA9F16}"/>
              </a:ext>
            </a:extLst>
          </p:cNvPr>
          <p:cNvSpPr txBox="1"/>
          <p:nvPr/>
        </p:nvSpPr>
        <p:spPr>
          <a:xfrm>
            <a:off x="5564977" y="1301867"/>
            <a:ext cx="7168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9C0809-ADAA-4F55-8954-89417111DF9C}"/>
              </a:ext>
            </a:extLst>
          </p:cNvPr>
          <p:cNvSpPr/>
          <p:nvPr/>
        </p:nvSpPr>
        <p:spPr>
          <a:xfrm>
            <a:off x="5806625" y="4339854"/>
            <a:ext cx="192283" cy="2475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3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0.17569 -0.0046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5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6 L 0.1757 -0.0046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5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7" grpId="0" animBg="1"/>
      <p:bldP spid="8" grpId="0" animBg="1"/>
      <p:bldP spid="8" grpId="1" animBg="1"/>
      <p:bldP spid="9" grpId="0" animBg="1"/>
      <p:bldP spid="6" grpId="0" animBg="1"/>
      <p:bldP spid="6" grpId="1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  <a:cs typeface="Arial"/>
              </a:rPr>
              <a:t>Steps of Achieving Computational Reuse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cs typeface="Calibri"/>
              </a:rPr>
              <a:t>Find </a:t>
            </a:r>
            <a:r>
              <a:rPr lang="en-US" dirty="0" err="1">
                <a:cs typeface="Calibri"/>
              </a:rPr>
              <a:t>mergeable</a:t>
            </a:r>
            <a:r>
              <a:rPr lang="en-US" dirty="0">
                <a:cs typeface="Calibri"/>
              </a:rPr>
              <a:t> task pairs 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cs typeface="Calibri"/>
              </a:rPr>
              <a:t>Determine merge appropriateness</a:t>
            </a:r>
          </a:p>
          <a:p>
            <a:pPr lvl="1"/>
            <a:r>
              <a:rPr lang="en-US" dirty="0">
                <a:cs typeface="Calibri"/>
              </a:rPr>
              <a:t>(optional) determine position to place merged task back to the queue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cs typeface="Calibri"/>
              </a:rPr>
              <a:t>Perform task merging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2769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0D44A5F-3DCF-4F23-9B05-E5E5A99FF4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291349"/>
              </p:ext>
            </p:extLst>
          </p:nvPr>
        </p:nvGraphicFramePr>
        <p:xfrm>
          <a:off x="6427163" y="2228519"/>
          <a:ext cx="220056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520">
                  <a:extLst>
                    <a:ext uri="{9D8B030D-6E8A-4147-A177-3AD203B41FA5}">
                      <a16:colId xmlns:a16="http://schemas.microsoft.com/office/drawing/2014/main" val="3972165154"/>
                    </a:ext>
                  </a:extLst>
                </a:gridCol>
                <a:gridCol w="733520">
                  <a:extLst>
                    <a:ext uri="{9D8B030D-6E8A-4147-A177-3AD203B41FA5}">
                      <a16:colId xmlns:a16="http://schemas.microsoft.com/office/drawing/2014/main" val="2611700636"/>
                    </a:ext>
                  </a:extLst>
                </a:gridCol>
                <a:gridCol w="733520">
                  <a:extLst>
                    <a:ext uri="{9D8B030D-6E8A-4147-A177-3AD203B41FA5}">
                      <a16:colId xmlns:a16="http://schemas.microsoft.com/office/drawing/2014/main" val="1674987878"/>
                    </a:ext>
                  </a:extLst>
                </a:gridCol>
              </a:tblGrid>
              <a:tr h="2769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774054"/>
                  </a:ext>
                </a:extLst>
              </a:tr>
              <a:tr h="2769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932613"/>
                  </a:ext>
                </a:extLst>
              </a:tr>
              <a:tr h="2769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703736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15A085E-6ED3-4689-A29E-A0BD5C3AB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185773"/>
              </p:ext>
            </p:extLst>
          </p:nvPr>
        </p:nvGraphicFramePr>
        <p:xfrm>
          <a:off x="6128712" y="2360862"/>
          <a:ext cx="220056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520">
                  <a:extLst>
                    <a:ext uri="{9D8B030D-6E8A-4147-A177-3AD203B41FA5}">
                      <a16:colId xmlns:a16="http://schemas.microsoft.com/office/drawing/2014/main" val="3972165154"/>
                    </a:ext>
                  </a:extLst>
                </a:gridCol>
                <a:gridCol w="733520">
                  <a:extLst>
                    <a:ext uri="{9D8B030D-6E8A-4147-A177-3AD203B41FA5}">
                      <a16:colId xmlns:a16="http://schemas.microsoft.com/office/drawing/2014/main" val="2611700636"/>
                    </a:ext>
                  </a:extLst>
                </a:gridCol>
                <a:gridCol w="733520">
                  <a:extLst>
                    <a:ext uri="{9D8B030D-6E8A-4147-A177-3AD203B41FA5}">
                      <a16:colId xmlns:a16="http://schemas.microsoft.com/office/drawing/2014/main" val="1674987878"/>
                    </a:ext>
                  </a:extLst>
                </a:gridCol>
              </a:tblGrid>
              <a:tr h="2769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774054"/>
                  </a:ext>
                </a:extLst>
              </a:tr>
              <a:tr h="2769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932613"/>
                  </a:ext>
                </a:extLst>
              </a:tr>
              <a:tr h="2769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70373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cs typeface="Arial"/>
              </a:rPr>
              <a:t>Detecting Mergeable Tasks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94130" y="2241224"/>
            <a:ext cx="4401127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Using three hash tables with keys queued tasks </a:t>
            </a:r>
          </a:p>
          <a:p>
            <a:endParaRPr lang="en-US" dirty="0"/>
          </a:p>
          <a:p>
            <a:r>
              <a:rPr lang="en-US" dirty="0"/>
              <a:t>Merge upon arrival to Admission Control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300FBD-DF3E-400D-AB9D-4BB5525C9462}"/>
              </a:ext>
            </a:extLst>
          </p:cNvPr>
          <p:cNvGrpSpPr/>
          <p:nvPr/>
        </p:nvGrpSpPr>
        <p:grpSpPr>
          <a:xfrm>
            <a:off x="6186142" y="4573096"/>
            <a:ext cx="2929799" cy="556847"/>
            <a:chOff x="6091661" y="3407982"/>
            <a:chExt cx="2929799" cy="556847"/>
          </a:xfrm>
        </p:grpSpPr>
        <p:sp>
          <p:nvSpPr>
            <p:cNvPr id="4" name="Rounded Rectangle 8">
              <a:extLst>
                <a:ext uri="{FF2B5EF4-FFF2-40B4-BE49-F238E27FC236}">
                  <a16:creationId xmlns:a16="http://schemas.microsoft.com/office/drawing/2014/main" id="{C1024266-572E-4CEE-9ACE-13F65312F9C1}"/>
                </a:ext>
              </a:extLst>
            </p:cNvPr>
            <p:cNvSpPr/>
            <p:nvPr/>
          </p:nvSpPr>
          <p:spPr>
            <a:xfrm>
              <a:off x="6091661" y="3407982"/>
              <a:ext cx="2929799" cy="55684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41048A9-72A5-400A-8F45-0F1F309EC9A7}"/>
                </a:ext>
              </a:extLst>
            </p:cNvPr>
            <p:cNvSpPr/>
            <p:nvPr/>
          </p:nvSpPr>
          <p:spPr>
            <a:xfrm>
              <a:off x="6091661" y="3468993"/>
              <a:ext cx="1607062" cy="4232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B7CA584-74A4-4F92-B62A-59170D86E570}"/>
              </a:ext>
            </a:extLst>
          </p:cNvPr>
          <p:cNvSpPr/>
          <p:nvPr/>
        </p:nvSpPr>
        <p:spPr>
          <a:xfrm>
            <a:off x="6552895" y="4699337"/>
            <a:ext cx="322878" cy="29281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3EA6BB-CDAE-43D9-8D63-0ACD63B16803}"/>
              </a:ext>
            </a:extLst>
          </p:cNvPr>
          <p:cNvSpPr/>
          <p:nvPr/>
        </p:nvSpPr>
        <p:spPr>
          <a:xfrm>
            <a:off x="7147447" y="4693017"/>
            <a:ext cx="322878" cy="351118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25813CD3-5AE6-4F3A-A202-09EB7E8F2CD0}"/>
              </a:ext>
            </a:extLst>
          </p:cNvPr>
          <p:cNvSpPr/>
          <p:nvPr/>
        </p:nvSpPr>
        <p:spPr>
          <a:xfrm>
            <a:off x="8388577" y="4646366"/>
            <a:ext cx="540327" cy="351118"/>
          </a:xfrm>
          <a:prstGeom prst="snip2Same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D92B8580-1640-464E-A9DB-DA1FF7BB545F}"/>
              </a:ext>
            </a:extLst>
          </p:cNvPr>
          <p:cNvSpPr/>
          <p:nvPr/>
        </p:nvSpPr>
        <p:spPr>
          <a:xfrm>
            <a:off x="7768012" y="4670186"/>
            <a:ext cx="322878" cy="351118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25A7B5-1A5B-4867-B0D6-FA8D999734AD}"/>
              </a:ext>
            </a:extLst>
          </p:cNvPr>
          <p:cNvSpPr txBox="1"/>
          <p:nvPr/>
        </p:nvSpPr>
        <p:spPr>
          <a:xfrm>
            <a:off x="6875773" y="5188853"/>
            <a:ext cx="136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4775E4-2D28-4AC7-9351-BE22C4B57808}"/>
              </a:ext>
            </a:extLst>
          </p:cNvPr>
          <p:cNvGrpSpPr/>
          <p:nvPr/>
        </p:nvGrpSpPr>
        <p:grpSpPr>
          <a:xfrm>
            <a:off x="4675212" y="3932259"/>
            <a:ext cx="1453500" cy="1281674"/>
            <a:chOff x="4601295" y="4302162"/>
            <a:chExt cx="1453500" cy="1281674"/>
          </a:xfrm>
        </p:grpSpPr>
        <p:pic>
          <p:nvPicPr>
            <p:cNvPr id="12" name="Picture 11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0FDAFF08-FC28-422E-9DC0-833460E17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327" y="4302162"/>
              <a:ext cx="853791" cy="47105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94AB52-D547-4D6B-9CB9-5F74419153E3}"/>
                </a:ext>
              </a:extLst>
            </p:cNvPr>
            <p:cNvSpPr txBox="1"/>
            <p:nvPr/>
          </p:nvSpPr>
          <p:spPr>
            <a:xfrm>
              <a:off x="4601295" y="4752839"/>
              <a:ext cx="1453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Merge-Aware Admission Control</a:t>
              </a:r>
            </a:p>
          </p:txBody>
        </p:sp>
      </p:grp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AA49967E-EDCC-41A9-A233-CC2876734CE0}"/>
              </a:ext>
            </a:extLst>
          </p:cNvPr>
          <p:cNvSpPr/>
          <p:nvPr/>
        </p:nvSpPr>
        <p:spPr>
          <a:xfrm>
            <a:off x="-529030" y="4143509"/>
            <a:ext cx="322878" cy="351118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E77AB4D-3CCF-4CA7-A138-E32CA4887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49260"/>
              </p:ext>
            </p:extLst>
          </p:nvPr>
        </p:nvGraphicFramePr>
        <p:xfrm>
          <a:off x="5890330" y="2511678"/>
          <a:ext cx="220056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520">
                  <a:extLst>
                    <a:ext uri="{9D8B030D-6E8A-4147-A177-3AD203B41FA5}">
                      <a16:colId xmlns:a16="http://schemas.microsoft.com/office/drawing/2014/main" val="3972165154"/>
                    </a:ext>
                  </a:extLst>
                </a:gridCol>
                <a:gridCol w="733520">
                  <a:extLst>
                    <a:ext uri="{9D8B030D-6E8A-4147-A177-3AD203B41FA5}">
                      <a16:colId xmlns:a16="http://schemas.microsoft.com/office/drawing/2014/main" val="2611700636"/>
                    </a:ext>
                  </a:extLst>
                </a:gridCol>
                <a:gridCol w="733520">
                  <a:extLst>
                    <a:ext uri="{9D8B030D-6E8A-4147-A177-3AD203B41FA5}">
                      <a16:colId xmlns:a16="http://schemas.microsoft.com/office/drawing/2014/main" val="1674987878"/>
                    </a:ext>
                  </a:extLst>
                </a:gridCol>
              </a:tblGrid>
              <a:tr h="2769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774054"/>
                  </a:ext>
                </a:extLst>
              </a:tr>
              <a:tr h="2769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932613"/>
                  </a:ext>
                </a:extLst>
              </a:tr>
              <a:tr h="2769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703736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BCBF8E3-A0C4-43C4-BC23-4CDA39DEBF83}"/>
              </a:ext>
            </a:extLst>
          </p:cNvPr>
          <p:cNvCxnSpPr>
            <a:stCxn id="12" idx="3"/>
          </p:cNvCxnSpPr>
          <p:nvPr/>
        </p:nvCxnSpPr>
        <p:spPr>
          <a:xfrm flipV="1">
            <a:off x="5786035" y="3458142"/>
            <a:ext cx="1089738" cy="709646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E25D7EA-0607-453C-9E77-ADD7E61408B2}"/>
              </a:ext>
            </a:extLst>
          </p:cNvPr>
          <p:cNvCxnSpPr>
            <a:cxnSpLocks/>
          </p:cNvCxnSpPr>
          <p:nvPr/>
        </p:nvCxnSpPr>
        <p:spPr>
          <a:xfrm>
            <a:off x="6875773" y="3487295"/>
            <a:ext cx="917431" cy="1213122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969AAF5-9EAA-47C3-92E8-C8DAA80F3A3A}"/>
              </a:ext>
            </a:extLst>
          </p:cNvPr>
          <p:cNvCxnSpPr>
            <a:cxnSpLocks/>
          </p:cNvCxnSpPr>
          <p:nvPr/>
        </p:nvCxnSpPr>
        <p:spPr>
          <a:xfrm flipH="1" flipV="1">
            <a:off x="7147447" y="3458142"/>
            <a:ext cx="771068" cy="1175966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5D26214-85EC-48BA-AFFE-86265A07B02F}"/>
              </a:ext>
            </a:extLst>
          </p:cNvPr>
          <p:cNvSpPr txBox="1"/>
          <p:nvPr/>
        </p:nvSpPr>
        <p:spPr>
          <a:xfrm>
            <a:off x="7596743" y="3774177"/>
            <a:ext cx="94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UPDATE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72CCD6D-5AC0-475E-AE78-B19824211343}"/>
              </a:ext>
            </a:extLst>
          </p:cNvPr>
          <p:cNvCxnSpPr>
            <a:cxnSpLocks/>
          </p:cNvCxnSpPr>
          <p:nvPr/>
        </p:nvCxnSpPr>
        <p:spPr>
          <a:xfrm>
            <a:off x="3702524" y="2591609"/>
            <a:ext cx="508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DE98CB5-29B3-4555-8E9E-5793FF845EDD}"/>
              </a:ext>
            </a:extLst>
          </p:cNvPr>
          <p:cNvSpPr txBox="1"/>
          <p:nvPr/>
        </p:nvSpPr>
        <p:spPr>
          <a:xfrm>
            <a:off x="4198105" y="240694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O(1)</a:t>
            </a:r>
          </a:p>
        </p:txBody>
      </p:sp>
    </p:spTree>
    <p:extLst>
      <p:ext uri="{BB962C8B-B14F-4D97-AF65-F5344CB8AC3E}">
        <p14:creationId xmlns:p14="http://schemas.microsoft.com/office/powerpoint/2010/main" val="306167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2882 0.03727 " pathEditMode="fixed" rAng="0" ptsTypes="AA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41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882 0.03727 L 0.91441 0.069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6" grpId="0" animBg="1"/>
      <p:bldP spid="16" grpId="1" animBg="1"/>
      <p:bldP spid="28" grpId="0"/>
      <p:bldP spid="31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603B-F82B-4C23-8DF0-4E369A5AB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Merge Module Architecture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BCB9A8-10B9-4847-96FF-D75EBE473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978" y="1722437"/>
            <a:ext cx="7180043" cy="4525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FA3EF-5BB1-4110-B5A9-EB7CD10009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505200" y="6479506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defTabSz="914400"/>
            <a:fld id="{7D2751F7-D677-4CE9-B35A-C3CCA0CC8D94}" type="slidenum"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pPr algn="ctr" defTabSz="914400"/>
              <a:t>95</a:t>
            </a:fld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900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AF671-0991-4B7A-AD6C-E2C53CA7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Finder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86A84-A97E-4ACC-B579-0542783FF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to place merged tasks in batch queue?</a:t>
            </a:r>
          </a:p>
          <a:p>
            <a:endParaRPr lang="en-US" dirty="0"/>
          </a:p>
          <a:p>
            <a:r>
              <a:rPr lang="en-US" dirty="0"/>
              <a:t>Does scheduling policy restricts task positioning in batch queue?</a:t>
            </a:r>
          </a:p>
          <a:p>
            <a:pPr lvl="1"/>
            <a:r>
              <a:rPr lang="en-US" dirty="0"/>
              <a:t>Example:  Pool based </a:t>
            </a:r>
            <a:r>
              <a:rPr lang="en-US" dirty="0">
                <a:solidFill>
                  <a:srgbClr val="FF0000"/>
                </a:solidFill>
              </a:rPr>
              <a:t> X </a:t>
            </a:r>
            <a:r>
              <a:rPr lang="en-US" dirty="0">
                <a:solidFill>
                  <a:srgbClr val="00B050"/>
                </a:solidFill>
              </a:rPr>
              <a:t>	</a:t>
            </a:r>
            <a:r>
              <a:rPr lang="en-US" dirty="0"/>
              <a:t>Shortest-Job-First</a:t>
            </a:r>
            <a:r>
              <a:rPr lang="en-US" dirty="0">
                <a:solidFill>
                  <a:srgbClr val="00B050"/>
                </a:solidFill>
              </a:rPr>
              <a:t> ✔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C950B-EE81-4487-B890-8F182772A4C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505200" y="649004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7D2751F7-D677-4CE9-B35A-C3CCA0CC8D94}" type="slidenum">
              <a:rPr lang="en-US" smtClean="0"/>
              <a:pPr defTabSz="91440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57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AF671-0991-4B7A-AD6C-E2C53CA7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86A84-A97E-4ACC-B579-0542783FF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30" y="1861457"/>
            <a:ext cx="7609114" cy="426470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Merge in the position of existing task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Merge in the position of new task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Finding a new position</a:t>
            </a:r>
          </a:p>
          <a:p>
            <a:pPr lvl="1"/>
            <a:r>
              <a:rPr lang="en-US" dirty="0"/>
              <a:t>Logarithmic search</a:t>
            </a:r>
          </a:p>
          <a:p>
            <a:pPr lvl="1"/>
            <a:r>
              <a:rPr lang="en-US" dirty="0"/>
              <a:t>Linear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C950B-EE81-4487-B890-8F182772A4C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477987" y="6509657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7D2751F7-D677-4CE9-B35A-C3CCA0CC8D94}" type="slidenum">
              <a:rPr lang="en-US" smtClean="0"/>
              <a:pPr defTabSz="91440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00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22C9B9-6EFF-4D0B-9A30-D34B3A31B20E}"/>
              </a:ext>
            </a:extLst>
          </p:cNvPr>
          <p:cNvGrpSpPr/>
          <p:nvPr/>
        </p:nvGrpSpPr>
        <p:grpSpPr>
          <a:xfrm>
            <a:off x="766618" y="3500468"/>
            <a:ext cx="7801981" cy="985982"/>
            <a:chOff x="6091661" y="3407982"/>
            <a:chExt cx="2929799" cy="556847"/>
          </a:xfrm>
        </p:grpSpPr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15731428-C000-463B-BBF5-6E421BC6CE3A}"/>
                </a:ext>
              </a:extLst>
            </p:cNvPr>
            <p:cNvSpPr/>
            <p:nvPr/>
          </p:nvSpPr>
          <p:spPr>
            <a:xfrm>
              <a:off x="6091661" y="3407982"/>
              <a:ext cx="2929799" cy="55684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5550D0-0C24-416B-9B7E-D6F1F15740E9}"/>
                </a:ext>
              </a:extLst>
            </p:cNvPr>
            <p:cNvSpPr/>
            <p:nvPr/>
          </p:nvSpPr>
          <p:spPr>
            <a:xfrm>
              <a:off x="6091661" y="3468993"/>
              <a:ext cx="1607062" cy="4232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600183-F0F5-4B37-96FA-DFF80C27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Task Positioning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176B9-64BB-4A22-97E8-14F9FC7C9B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505200" y="6446848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defTabSz="914400"/>
            <a:fld id="{7D2751F7-D677-4CE9-B35A-C3CCA0CC8D94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algn="ctr" defTabSz="914400"/>
              <a:t>98</a:t>
            </a:fld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E30CAD-45F8-49A5-8B07-44B005989ABA}"/>
              </a:ext>
            </a:extLst>
          </p:cNvPr>
          <p:cNvSpPr/>
          <p:nvPr/>
        </p:nvSpPr>
        <p:spPr>
          <a:xfrm>
            <a:off x="961208" y="3831684"/>
            <a:ext cx="430823" cy="40328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899477-F9B9-42CD-A28D-DD982DFC8E2A}"/>
              </a:ext>
            </a:extLst>
          </p:cNvPr>
          <p:cNvSpPr/>
          <p:nvPr/>
        </p:nvSpPr>
        <p:spPr>
          <a:xfrm>
            <a:off x="1920996" y="3791535"/>
            <a:ext cx="430823" cy="48357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Top Corners Snipped 6">
            <a:extLst>
              <a:ext uri="{FF2B5EF4-FFF2-40B4-BE49-F238E27FC236}">
                <a16:creationId xmlns:a16="http://schemas.microsoft.com/office/drawing/2014/main" id="{8AB68965-4D61-4A72-96DE-9D74912577DC}"/>
              </a:ext>
            </a:extLst>
          </p:cNvPr>
          <p:cNvSpPr/>
          <p:nvPr/>
        </p:nvSpPr>
        <p:spPr>
          <a:xfrm>
            <a:off x="3792198" y="3763215"/>
            <a:ext cx="720969" cy="483577"/>
          </a:xfrm>
          <a:prstGeom prst="snip2Same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466E350F-A1EA-4A49-80FB-9A7B54921234}"/>
              </a:ext>
            </a:extLst>
          </p:cNvPr>
          <p:cNvSpPr/>
          <p:nvPr/>
        </p:nvSpPr>
        <p:spPr>
          <a:xfrm>
            <a:off x="3003696" y="3713948"/>
            <a:ext cx="430823" cy="483577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0B78F9A-0B64-41CB-AFBD-AAAE5E2CB71B}"/>
              </a:ext>
            </a:extLst>
          </p:cNvPr>
          <p:cNvSpPr/>
          <p:nvPr/>
        </p:nvSpPr>
        <p:spPr>
          <a:xfrm>
            <a:off x="2880784" y="3791534"/>
            <a:ext cx="430823" cy="483577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73784D-2BC9-48F6-8EB5-306373DC9C06}"/>
              </a:ext>
            </a:extLst>
          </p:cNvPr>
          <p:cNvSpPr/>
          <p:nvPr/>
        </p:nvSpPr>
        <p:spPr>
          <a:xfrm>
            <a:off x="4879843" y="3786130"/>
            <a:ext cx="430823" cy="48357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6DE49F8-7A29-4E0C-BCCE-A614EB6E3AFF}"/>
              </a:ext>
            </a:extLst>
          </p:cNvPr>
          <p:cNvSpPr/>
          <p:nvPr/>
        </p:nvSpPr>
        <p:spPr>
          <a:xfrm>
            <a:off x="7712000" y="3751670"/>
            <a:ext cx="430823" cy="48357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B6F313-9069-4535-9AF5-7F1907DD1553}"/>
              </a:ext>
            </a:extLst>
          </p:cNvPr>
          <p:cNvSpPr/>
          <p:nvPr/>
        </p:nvSpPr>
        <p:spPr>
          <a:xfrm>
            <a:off x="5816027" y="3826278"/>
            <a:ext cx="430823" cy="40328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E35263-B9BB-4890-A2D1-C42B37FEA2B3}"/>
              </a:ext>
            </a:extLst>
          </p:cNvPr>
          <p:cNvSpPr txBox="1"/>
          <p:nvPr/>
        </p:nvSpPr>
        <p:spPr>
          <a:xfrm>
            <a:off x="3832596" y="4648421"/>
            <a:ext cx="136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3D2D88D-0AB1-48D1-9C92-4A31C4B15256}"/>
              </a:ext>
            </a:extLst>
          </p:cNvPr>
          <p:cNvSpPr/>
          <p:nvPr/>
        </p:nvSpPr>
        <p:spPr>
          <a:xfrm>
            <a:off x="6719837" y="3811638"/>
            <a:ext cx="430823" cy="4835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022649F-FF44-4FAB-86C6-F8FA2A20F123}"/>
              </a:ext>
            </a:extLst>
          </p:cNvPr>
          <p:cNvCxnSpPr/>
          <p:nvPr/>
        </p:nvCxnSpPr>
        <p:spPr>
          <a:xfrm>
            <a:off x="766618" y="3149984"/>
            <a:ext cx="7801981" cy="0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3F615E8-19D5-48CB-A635-360F496ACDD4}"/>
              </a:ext>
            </a:extLst>
          </p:cNvPr>
          <p:cNvSpPr txBox="1"/>
          <p:nvPr/>
        </p:nvSpPr>
        <p:spPr>
          <a:xfrm>
            <a:off x="90907" y="2337384"/>
            <a:ext cx="3741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Merged task starts execution later,</a:t>
            </a:r>
          </a:p>
          <a:p>
            <a:r>
              <a:rPr lang="en-US" dirty="0"/>
              <a:t>Delay less number of other tasks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34B0A4-77DB-4501-B0EE-09D89B70CC12}"/>
              </a:ext>
            </a:extLst>
          </p:cNvPr>
          <p:cNvSpPr txBox="1"/>
          <p:nvPr/>
        </p:nvSpPr>
        <p:spPr>
          <a:xfrm>
            <a:off x="5480325" y="2306090"/>
            <a:ext cx="3741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Merged task starts its execution earlier, delay execution of more tasks</a:t>
            </a:r>
          </a:p>
        </p:txBody>
      </p:sp>
    </p:spTree>
    <p:extLst>
      <p:ext uri="{BB962C8B-B14F-4D97-AF65-F5344CB8AC3E}">
        <p14:creationId xmlns:p14="http://schemas.microsoft.com/office/powerpoint/2010/main" val="9775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22C9B9-6EFF-4D0B-9A30-D34B3A31B20E}"/>
              </a:ext>
            </a:extLst>
          </p:cNvPr>
          <p:cNvGrpSpPr/>
          <p:nvPr/>
        </p:nvGrpSpPr>
        <p:grpSpPr>
          <a:xfrm>
            <a:off x="766618" y="4103774"/>
            <a:ext cx="7801981" cy="985982"/>
            <a:chOff x="6091661" y="3407982"/>
            <a:chExt cx="2929799" cy="556847"/>
          </a:xfrm>
        </p:grpSpPr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15731428-C000-463B-BBF5-6E421BC6CE3A}"/>
                </a:ext>
              </a:extLst>
            </p:cNvPr>
            <p:cNvSpPr/>
            <p:nvPr/>
          </p:nvSpPr>
          <p:spPr>
            <a:xfrm>
              <a:off x="6091661" y="3407982"/>
              <a:ext cx="2929799" cy="55684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5550D0-0C24-416B-9B7E-D6F1F15740E9}"/>
                </a:ext>
              </a:extLst>
            </p:cNvPr>
            <p:cNvSpPr/>
            <p:nvPr/>
          </p:nvSpPr>
          <p:spPr>
            <a:xfrm>
              <a:off x="6091661" y="3468993"/>
              <a:ext cx="1607062" cy="4232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600183-F0F5-4B37-96FA-DFF80C27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Logarithmic Probe for Positioning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176B9-64BB-4A22-97E8-14F9FC7C9B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11607" y="6487864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7D2751F7-D677-4CE9-B35A-C3CCA0CC8D94}" type="slidenum">
              <a:rPr lang="en-US" smtClean="0"/>
              <a:pPr defTabSz="914400"/>
              <a:t>99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E30CAD-45F8-49A5-8B07-44B005989ABA}"/>
              </a:ext>
            </a:extLst>
          </p:cNvPr>
          <p:cNvSpPr/>
          <p:nvPr/>
        </p:nvSpPr>
        <p:spPr>
          <a:xfrm>
            <a:off x="961208" y="4434990"/>
            <a:ext cx="430823" cy="40328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899477-F9B9-42CD-A28D-DD982DFC8E2A}"/>
              </a:ext>
            </a:extLst>
          </p:cNvPr>
          <p:cNvSpPr/>
          <p:nvPr/>
        </p:nvSpPr>
        <p:spPr>
          <a:xfrm>
            <a:off x="1920996" y="4394841"/>
            <a:ext cx="430823" cy="48357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Top Corners Snipped 6">
            <a:extLst>
              <a:ext uri="{FF2B5EF4-FFF2-40B4-BE49-F238E27FC236}">
                <a16:creationId xmlns:a16="http://schemas.microsoft.com/office/drawing/2014/main" id="{8AB68965-4D61-4A72-96DE-9D74912577DC}"/>
              </a:ext>
            </a:extLst>
          </p:cNvPr>
          <p:cNvSpPr/>
          <p:nvPr/>
        </p:nvSpPr>
        <p:spPr>
          <a:xfrm>
            <a:off x="3792198" y="4366521"/>
            <a:ext cx="720969" cy="483577"/>
          </a:xfrm>
          <a:prstGeom prst="snip2Same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466E350F-A1EA-4A49-80FB-9A7B54921234}"/>
              </a:ext>
            </a:extLst>
          </p:cNvPr>
          <p:cNvSpPr/>
          <p:nvPr/>
        </p:nvSpPr>
        <p:spPr>
          <a:xfrm>
            <a:off x="3003696" y="4317254"/>
            <a:ext cx="430823" cy="483577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0B78F9A-0B64-41CB-AFBD-AAAE5E2CB71B}"/>
              </a:ext>
            </a:extLst>
          </p:cNvPr>
          <p:cNvSpPr/>
          <p:nvPr/>
        </p:nvSpPr>
        <p:spPr>
          <a:xfrm>
            <a:off x="2880784" y="4394840"/>
            <a:ext cx="430823" cy="483577"/>
          </a:xfrm>
          <a:prstGeom prst="triangl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73784D-2BC9-48F6-8EB5-306373DC9C06}"/>
              </a:ext>
            </a:extLst>
          </p:cNvPr>
          <p:cNvSpPr/>
          <p:nvPr/>
        </p:nvSpPr>
        <p:spPr>
          <a:xfrm>
            <a:off x="4879843" y="4389436"/>
            <a:ext cx="430823" cy="48357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6DE49F8-7A29-4E0C-BCCE-A614EB6E3AFF}"/>
              </a:ext>
            </a:extLst>
          </p:cNvPr>
          <p:cNvSpPr/>
          <p:nvPr/>
        </p:nvSpPr>
        <p:spPr>
          <a:xfrm>
            <a:off x="7712000" y="4354976"/>
            <a:ext cx="430823" cy="48357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B6F313-9069-4535-9AF5-7F1907DD1553}"/>
              </a:ext>
            </a:extLst>
          </p:cNvPr>
          <p:cNvSpPr/>
          <p:nvPr/>
        </p:nvSpPr>
        <p:spPr>
          <a:xfrm>
            <a:off x="5816027" y="4429584"/>
            <a:ext cx="430823" cy="40328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E35263-B9BB-4890-A2D1-C42B37FEA2B3}"/>
              </a:ext>
            </a:extLst>
          </p:cNvPr>
          <p:cNvSpPr txBox="1"/>
          <p:nvPr/>
        </p:nvSpPr>
        <p:spPr>
          <a:xfrm>
            <a:off x="3832596" y="5082041"/>
            <a:ext cx="137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Batch queue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3D2D88D-0AB1-48D1-9C92-4A31C4B15256}"/>
              </a:ext>
            </a:extLst>
          </p:cNvPr>
          <p:cNvSpPr/>
          <p:nvPr/>
        </p:nvSpPr>
        <p:spPr>
          <a:xfrm>
            <a:off x="6719837" y="4414944"/>
            <a:ext cx="430823" cy="4835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A73D1E-97B5-4A59-AD89-BCFECDBDEABD}"/>
              </a:ext>
            </a:extLst>
          </p:cNvPr>
          <p:cNvGrpSpPr/>
          <p:nvPr/>
        </p:nvGrpSpPr>
        <p:grpSpPr>
          <a:xfrm>
            <a:off x="785103" y="2782135"/>
            <a:ext cx="7583045" cy="1148938"/>
            <a:chOff x="785103" y="2215391"/>
            <a:chExt cx="7583045" cy="1148938"/>
          </a:xfrm>
        </p:grpSpPr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2881E721-8790-4079-80D9-0BE93AF4319B}"/>
                </a:ext>
              </a:extLst>
            </p:cNvPr>
            <p:cNvSpPr/>
            <p:nvPr/>
          </p:nvSpPr>
          <p:spPr>
            <a:xfrm rot="16200000">
              <a:off x="4204378" y="-799442"/>
              <a:ext cx="744496" cy="7583045"/>
            </a:xfrm>
            <a:prstGeom prst="rightBrace">
              <a:avLst>
                <a:gd name="adj1" fmla="val 8333"/>
                <a:gd name="adj2" fmla="val 4839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D8EA29C-1469-4B06-B654-0B4F29D9E025}"/>
                </a:ext>
              </a:extLst>
            </p:cNvPr>
            <p:cNvSpPr txBox="1"/>
            <p:nvPr/>
          </p:nvSpPr>
          <p:spPr>
            <a:xfrm>
              <a:off x="3792198" y="2215391"/>
              <a:ext cx="14686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Consider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83B15A-A21F-4CED-8541-5407D3508CE4}"/>
              </a:ext>
            </a:extLst>
          </p:cNvPr>
          <p:cNvGrpSpPr/>
          <p:nvPr/>
        </p:nvGrpSpPr>
        <p:grpSpPr>
          <a:xfrm>
            <a:off x="4334317" y="2926217"/>
            <a:ext cx="1065163" cy="1078906"/>
            <a:chOff x="4334317" y="2359473"/>
            <a:chExt cx="1065163" cy="1078906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BCD7B1A-1B69-4112-851D-119298B89F3D}"/>
                </a:ext>
              </a:extLst>
            </p:cNvPr>
            <p:cNvCxnSpPr>
              <a:cxnSpLocks/>
            </p:cNvCxnSpPr>
            <p:nvPr/>
          </p:nvCxnSpPr>
          <p:spPr>
            <a:xfrm>
              <a:off x="4750735" y="2709204"/>
              <a:ext cx="1" cy="7291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137B3A-48D8-47E9-96F1-C934D6E7CE49}"/>
                </a:ext>
              </a:extLst>
            </p:cNvPr>
            <p:cNvSpPr txBox="1"/>
            <p:nvPr/>
          </p:nvSpPr>
          <p:spPr>
            <a:xfrm>
              <a:off x="4334317" y="2359473"/>
              <a:ext cx="10651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Probe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CB86A0-1E0D-48EF-9671-0E6E0A6C0E68}"/>
              </a:ext>
            </a:extLst>
          </p:cNvPr>
          <p:cNvGrpSpPr/>
          <p:nvPr/>
        </p:nvGrpSpPr>
        <p:grpSpPr>
          <a:xfrm>
            <a:off x="937504" y="2948886"/>
            <a:ext cx="3813232" cy="1134587"/>
            <a:chOff x="785103" y="2229742"/>
            <a:chExt cx="7583045" cy="1134587"/>
          </a:xfrm>
        </p:grpSpPr>
        <p:sp>
          <p:nvSpPr>
            <p:cNvPr id="26" name="Right Brace 25">
              <a:extLst>
                <a:ext uri="{FF2B5EF4-FFF2-40B4-BE49-F238E27FC236}">
                  <a16:creationId xmlns:a16="http://schemas.microsoft.com/office/drawing/2014/main" id="{33D01892-D484-4F53-97E2-96D963AA2767}"/>
                </a:ext>
              </a:extLst>
            </p:cNvPr>
            <p:cNvSpPr/>
            <p:nvPr/>
          </p:nvSpPr>
          <p:spPr>
            <a:xfrm rot="16200000">
              <a:off x="4204378" y="-799442"/>
              <a:ext cx="744496" cy="7583045"/>
            </a:xfrm>
            <a:prstGeom prst="rightBrace">
              <a:avLst>
                <a:gd name="adj1" fmla="val 8333"/>
                <a:gd name="adj2" fmla="val 4839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AE57A8-0C50-44CA-9E63-A4E8D0CC06E0}"/>
                </a:ext>
              </a:extLst>
            </p:cNvPr>
            <p:cNvSpPr txBox="1"/>
            <p:nvPr/>
          </p:nvSpPr>
          <p:spPr>
            <a:xfrm>
              <a:off x="3231806" y="2229742"/>
              <a:ext cx="14686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Consider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A15FD13-62F9-45FD-A6D5-CE5FEFE55502}"/>
              </a:ext>
            </a:extLst>
          </p:cNvPr>
          <p:cNvGrpSpPr/>
          <p:nvPr/>
        </p:nvGrpSpPr>
        <p:grpSpPr>
          <a:xfrm>
            <a:off x="2311538" y="2996893"/>
            <a:ext cx="1065163" cy="1078906"/>
            <a:chOff x="4334317" y="2359473"/>
            <a:chExt cx="1065163" cy="1078906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4C6D83F-15D8-4812-912C-DC5C8804D8C2}"/>
                </a:ext>
              </a:extLst>
            </p:cNvPr>
            <p:cNvCxnSpPr>
              <a:cxnSpLocks/>
            </p:cNvCxnSpPr>
            <p:nvPr/>
          </p:nvCxnSpPr>
          <p:spPr>
            <a:xfrm>
              <a:off x="4750735" y="2709204"/>
              <a:ext cx="1" cy="7291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2914E9-B9EA-422F-B635-59FCF0B89F81}"/>
                </a:ext>
              </a:extLst>
            </p:cNvPr>
            <p:cNvSpPr txBox="1"/>
            <p:nvPr/>
          </p:nvSpPr>
          <p:spPr>
            <a:xfrm>
              <a:off x="4334317" y="2359473"/>
              <a:ext cx="10651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Probe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DA18D6D-EC38-4568-9A4A-42259B234F08}"/>
              </a:ext>
            </a:extLst>
          </p:cNvPr>
          <p:cNvGrpSpPr/>
          <p:nvPr/>
        </p:nvGrpSpPr>
        <p:grpSpPr>
          <a:xfrm>
            <a:off x="2644832" y="2935038"/>
            <a:ext cx="2175180" cy="1134587"/>
            <a:chOff x="785103" y="2229742"/>
            <a:chExt cx="7583045" cy="1134587"/>
          </a:xfrm>
        </p:grpSpPr>
        <p:sp>
          <p:nvSpPr>
            <p:cNvPr id="32" name="Right Brace 31">
              <a:extLst>
                <a:ext uri="{FF2B5EF4-FFF2-40B4-BE49-F238E27FC236}">
                  <a16:creationId xmlns:a16="http://schemas.microsoft.com/office/drawing/2014/main" id="{67C82DE5-986A-4574-8FD9-83342AD540BA}"/>
                </a:ext>
              </a:extLst>
            </p:cNvPr>
            <p:cNvSpPr/>
            <p:nvPr/>
          </p:nvSpPr>
          <p:spPr>
            <a:xfrm rot="16200000">
              <a:off x="4204378" y="-799442"/>
              <a:ext cx="744496" cy="7583045"/>
            </a:xfrm>
            <a:prstGeom prst="rightBrace">
              <a:avLst>
                <a:gd name="adj1" fmla="val 8333"/>
                <a:gd name="adj2" fmla="val 4839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82F5BA7-563B-43DC-B837-ECEEA53ED631}"/>
                </a:ext>
              </a:extLst>
            </p:cNvPr>
            <p:cNvSpPr txBox="1"/>
            <p:nvPr/>
          </p:nvSpPr>
          <p:spPr>
            <a:xfrm>
              <a:off x="3231806" y="2229742"/>
              <a:ext cx="14686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Consider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859C97-8DFB-4F2D-AD49-2D6C9EECD860}"/>
              </a:ext>
            </a:extLst>
          </p:cNvPr>
          <p:cNvGrpSpPr/>
          <p:nvPr/>
        </p:nvGrpSpPr>
        <p:grpSpPr>
          <a:xfrm>
            <a:off x="3259616" y="2983045"/>
            <a:ext cx="1065163" cy="1078906"/>
            <a:chOff x="4334317" y="2359473"/>
            <a:chExt cx="1065163" cy="1078906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7B969EF-2365-4607-8C65-6F0F4E2F90F9}"/>
                </a:ext>
              </a:extLst>
            </p:cNvPr>
            <p:cNvCxnSpPr>
              <a:cxnSpLocks/>
            </p:cNvCxnSpPr>
            <p:nvPr/>
          </p:nvCxnSpPr>
          <p:spPr>
            <a:xfrm>
              <a:off x="4750735" y="2709204"/>
              <a:ext cx="1" cy="7291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3C1BF75-2302-492E-9E79-B5DDD7E36A53}"/>
                </a:ext>
              </a:extLst>
            </p:cNvPr>
            <p:cNvSpPr txBox="1"/>
            <p:nvPr/>
          </p:nvSpPr>
          <p:spPr>
            <a:xfrm>
              <a:off x="4334317" y="2359473"/>
              <a:ext cx="10651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Probe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778C507-B2EF-4FC3-94AF-B35E0B9863E9}"/>
              </a:ext>
            </a:extLst>
          </p:cNvPr>
          <p:cNvSpPr txBox="1"/>
          <p:nvPr/>
        </p:nvSpPr>
        <p:spPr>
          <a:xfrm>
            <a:off x="1650122" y="1568885"/>
            <a:ext cx="6459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Merged tasks is on time, miss# is not high -&gt; found a position</a:t>
            </a:r>
          </a:p>
          <a:p>
            <a:r>
              <a:rPr lang="en-US" dirty="0"/>
              <a:t>Merged tasks miss, miss# is not high -&gt; Consider Right half</a:t>
            </a:r>
          </a:p>
          <a:p>
            <a:r>
              <a:rPr lang="en-US" dirty="0"/>
              <a:t>Merged tasks is on time, miss # is too high -&gt; Consider Left half</a:t>
            </a:r>
          </a:p>
          <a:p>
            <a:r>
              <a:rPr lang="en-US" dirty="0"/>
              <a:t>Merged tasks miss, miss# is too high -&gt; inappropriate merging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33BDDF-EADC-4E1E-B43A-7D3D8F5FB3E3}"/>
              </a:ext>
            </a:extLst>
          </p:cNvPr>
          <p:cNvSpPr/>
          <p:nvPr/>
        </p:nvSpPr>
        <p:spPr>
          <a:xfrm>
            <a:off x="2191043" y="5694681"/>
            <a:ext cx="5710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Cost= </a:t>
            </a:r>
            <a:r>
              <a:rPr lang="en-US" sz="2800" i="1" dirty="0"/>
              <a:t>log(n)</a:t>
            </a:r>
            <a:r>
              <a:rPr lang="fa-IR" sz="2800" i="1" dirty="0"/>
              <a:t>×</a:t>
            </a:r>
            <a:r>
              <a:rPr lang="en-US" sz="2800" i="1" dirty="0"/>
              <a:t>complexity of scheduling</a:t>
            </a:r>
          </a:p>
        </p:txBody>
      </p:sp>
    </p:spTree>
    <p:extLst>
      <p:ext uri="{BB962C8B-B14F-4D97-AF65-F5344CB8AC3E}">
        <p14:creationId xmlns:p14="http://schemas.microsoft.com/office/powerpoint/2010/main" val="403455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rightcove 2017">
  <a:themeElements>
    <a:clrScheme name="Custom 5">
      <a:dk1>
        <a:srgbClr val="8F8F90"/>
      </a:dk1>
      <a:lt1>
        <a:srgbClr val="FFFFFF"/>
      </a:lt1>
      <a:dk2>
        <a:srgbClr val="3F4140"/>
      </a:dk2>
      <a:lt2>
        <a:srgbClr val="EFEFF0"/>
      </a:lt2>
      <a:accent1>
        <a:srgbClr val="95C039"/>
      </a:accent1>
      <a:accent2>
        <a:srgbClr val="EF6C2A"/>
      </a:accent2>
      <a:accent3>
        <a:srgbClr val="D5257C"/>
      </a:accent3>
      <a:accent4>
        <a:srgbClr val="1BB9D5"/>
      </a:accent4>
      <a:accent5>
        <a:srgbClr val="0051AD"/>
      </a:accent5>
      <a:accent6>
        <a:srgbClr val="FDC534"/>
      </a:accent6>
      <a:hlink>
        <a:srgbClr val="1BB9D5"/>
      </a:hlink>
      <a:folHlink>
        <a:srgbClr val="337D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15659</TotalTime>
  <Words>5720</Words>
  <Application>Microsoft Office PowerPoint</Application>
  <PresentationFormat>On-screen Show (4:3)</PresentationFormat>
  <Paragraphs>1465</Paragraphs>
  <Slides>192</Slides>
  <Notes>45</Notes>
  <HiddenSlides>3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192</vt:i4>
      </vt:variant>
    </vt:vector>
  </HeadingPairs>
  <TitlesOfParts>
    <vt:vector size="204" baseType="lpstr">
      <vt:lpstr>Arial</vt:lpstr>
      <vt:lpstr>Calibri</vt:lpstr>
      <vt:lpstr>Calibri Light</vt:lpstr>
      <vt:lpstr>Cambria Math</vt:lpstr>
      <vt:lpstr>Courier New</vt:lpstr>
      <vt:lpstr>Helvetica Neue</vt:lpstr>
      <vt:lpstr>Imprint MT Shadow</vt:lpstr>
      <vt:lpstr>Wingdings</vt:lpstr>
      <vt:lpstr>1_Office Theme</vt:lpstr>
      <vt:lpstr>Custom Design</vt:lpstr>
      <vt:lpstr>Brightcove 2017</vt:lpstr>
      <vt:lpstr>Equation</vt:lpstr>
      <vt:lpstr>Tutorial: Interactive Video Streaming Via Special Purpose Serverless Cloud </vt:lpstr>
      <vt:lpstr>University of Louisiana Lafayette</vt:lpstr>
      <vt:lpstr>PowerPoint Presentation</vt:lpstr>
      <vt:lpstr>Acknowledgement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Segment Video?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Video Streaming Works?</vt:lpstr>
      <vt:lpstr>Video transcoding is computationally complex and time-consuming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Video Streaming Work?</vt:lpstr>
      <vt:lpstr>PowerPoint Presentation</vt:lpstr>
      <vt:lpstr>PowerPoint Presentation</vt:lpstr>
      <vt:lpstr>PowerPoint Presentation</vt:lpstr>
      <vt:lpstr>PowerPoint Presentation</vt:lpstr>
      <vt:lpstr>How Does Video Streaming Work?</vt:lpstr>
      <vt:lpstr>PowerPoint Presentation</vt:lpstr>
      <vt:lpstr>PowerPoint Presentation</vt:lpstr>
      <vt:lpstr>PowerPoint Presentation</vt:lpstr>
      <vt:lpstr>PowerPoint Presentation</vt:lpstr>
      <vt:lpstr>What is Interactive Video Streaming?</vt:lpstr>
      <vt:lpstr>Long-Tail Property of Video Streaming</vt:lpstr>
      <vt:lpstr>Challenges of Interactive Video Streaming</vt:lpstr>
      <vt:lpstr>On-Demand Video Processing Challenges</vt:lpstr>
      <vt:lpstr>Special-Purpose Cloud for Interactive Video Streaming: CVSE </vt:lpstr>
      <vt:lpstr>CVSE Architecture</vt:lpstr>
      <vt:lpstr>PowerPoint Presentation</vt:lpstr>
      <vt:lpstr>On-Demand Video Processing Challenges</vt:lpstr>
      <vt:lpstr>PowerPoint Presentation</vt:lpstr>
      <vt:lpstr>PowerPoint Presentation</vt:lpstr>
      <vt:lpstr>On-Demand Video Transcoding Challenges</vt:lpstr>
      <vt:lpstr>Dynamic Cost-Efficient Provisioning Policy </vt:lpstr>
      <vt:lpstr>PowerPoint Presentation</vt:lpstr>
      <vt:lpstr>Performance Evaluation</vt:lpstr>
      <vt:lpstr>PowerPoint Presentation</vt:lpstr>
      <vt:lpstr>PowerPoint Presentation</vt:lpstr>
      <vt:lpstr>Publications</vt:lpstr>
      <vt:lpstr>PowerPoint Presentation</vt:lpstr>
      <vt:lpstr>Heterogeneous EC2 VMs</vt:lpstr>
      <vt:lpstr>PowerPoint Presentation</vt:lpstr>
      <vt:lpstr>PowerPoint Presentation</vt:lpstr>
      <vt:lpstr>What’s the Affinity of Video Processing Operations on Heterogeneous VMs?</vt:lpstr>
      <vt:lpstr>Analyzing the Execution Time of Different Video Transcoding Operations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Solution:  Suitability Matrix</vt:lpstr>
      <vt:lpstr>Handling Trade-off Based on the Performance Gap</vt:lpstr>
      <vt:lpstr>GOP Suitability Matrix</vt:lpstr>
      <vt:lpstr>PowerPoint Presentation</vt:lpstr>
      <vt:lpstr>Publications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Elastic Heterogeneous VM Allocation</vt:lpstr>
      <vt:lpstr>PowerPoint Presentation</vt:lpstr>
      <vt:lpstr>PowerPoint Presentation</vt:lpstr>
      <vt:lpstr>Early GOP Completion Time</vt:lpstr>
      <vt:lpstr>PowerPoint Presentation</vt:lpstr>
      <vt:lpstr>Static GPU vs. Dynamic Heterogeneous</vt:lpstr>
      <vt:lpstr>Publications</vt:lpstr>
      <vt:lpstr>PowerPoint Presentation</vt:lpstr>
      <vt:lpstr>PowerPoint Presentation</vt:lpstr>
      <vt:lpstr>PowerPoint Presentation</vt:lpstr>
      <vt:lpstr>Goals and Assumptions</vt:lpstr>
      <vt:lpstr>How Merging Works</vt:lpstr>
      <vt:lpstr>Tasks’ Similarity Levels</vt:lpstr>
      <vt:lpstr>Steps of Achieving Computational Reuse</vt:lpstr>
      <vt:lpstr>Detecting Mergeable Tasks</vt:lpstr>
      <vt:lpstr>Merge Module Architecture</vt:lpstr>
      <vt:lpstr>Position Finder</vt:lpstr>
      <vt:lpstr>Position Choices</vt:lpstr>
      <vt:lpstr>Impact of Task Positioning</vt:lpstr>
      <vt:lpstr>Logarithmic Probe for Positioning </vt:lpstr>
      <vt:lpstr>Linear Probe for Task Positioning</vt:lpstr>
      <vt:lpstr>Merging Aggressiveness Factor</vt:lpstr>
      <vt:lpstr>Usage of Aggressiveness Factor</vt:lpstr>
      <vt:lpstr>Impact of Merging on Resource Usage Time</vt:lpstr>
      <vt:lpstr>Impact of Merging on QoE</vt:lpstr>
      <vt:lpstr>PowerPoint Presentation</vt:lpstr>
      <vt:lpstr>PowerPoint Presentation</vt:lpstr>
      <vt:lpstr>Recap on Definitions</vt:lpstr>
      <vt:lpstr>Intuitive Solutions</vt:lpstr>
      <vt:lpstr>Definition of Hot Video Stream </vt:lpstr>
      <vt:lpstr>Quantifying Hotness of GOP</vt:lpstr>
      <vt:lpstr>Access Pattern to Video Streams</vt:lpstr>
      <vt:lpstr>Cost of Pre-processing of a Video Stream Service</vt:lpstr>
      <vt:lpstr>Cost of Re-Processing of a Video Stream Service </vt:lpstr>
      <vt:lpstr>Video Stream Access Pattern –  non Long Tail</vt:lpstr>
      <vt:lpstr>GOP-Based Hotness Heuristic (GBH)</vt:lpstr>
      <vt:lpstr>Pre-Processing Heuristics</vt:lpstr>
      <vt:lpstr>Impact of Changing Percentage of Hot Videos in a Repository</vt:lpstr>
      <vt:lpstr>Impact of Increasing Non-Long-Tail Video Streams in a Repository</vt:lpstr>
      <vt:lpstr>Publications</vt:lpstr>
      <vt:lpstr>PowerPoint Presentation</vt:lpstr>
      <vt:lpstr>Concerns When Using Clouds for Interactive Video Streaming</vt:lpstr>
      <vt:lpstr>Netflix CDN Infrastructure</vt:lpstr>
      <vt:lpstr>Limitations of Existing CDN Platforms</vt:lpstr>
      <vt:lpstr>Federated: Fog Delivery Networks</vt:lpstr>
      <vt:lpstr>High Level of F-FDN</vt:lpstr>
      <vt:lpstr>F-FDN Architecture</vt:lpstr>
      <vt:lpstr>Streaming Decisions</vt:lpstr>
      <vt:lpstr>On-demand Processing in Local FDN</vt:lpstr>
      <vt:lpstr>Retrieved from Neighboring FDN then streamed from Local FDN</vt:lpstr>
      <vt:lpstr>Evaluating F-FDN: Alternative Streaming Methods</vt:lpstr>
      <vt:lpstr>Evaluating F-FDN: Suitable Cache Size for FDNs</vt:lpstr>
      <vt:lpstr>Evaluating F-FDN: Impact of Oversubscription</vt:lpstr>
      <vt:lpstr>Evaluating F-FDN: Impact of Network Latency</vt:lpstr>
      <vt:lpstr>PowerPoint Presentation</vt:lpstr>
      <vt:lpstr>CVSE Stack</vt:lpstr>
      <vt:lpstr>Video Processing Layer: FFmpeg</vt:lpstr>
      <vt:lpstr>Example of FFmpeg Command line</vt:lpstr>
      <vt:lpstr>Video Processing Engine</vt:lpstr>
      <vt:lpstr>CVSE Architecture</vt:lpstr>
      <vt:lpstr>Extensibility of CVSE</vt:lpstr>
      <vt:lpstr>Analyzing Worker Node Cluster Size</vt:lpstr>
      <vt:lpstr>Web Interface</vt:lpstr>
      <vt:lpstr>Examples of Video Processing</vt:lpstr>
      <vt:lpstr>Examples of Video Processing</vt:lpstr>
      <vt:lpstr>Demo</vt:lpstr>
      <vt:lpstr>Questions</vt:lpstr>
      <vt:lpstr>Future Directions</vt:lpstr>
      <vt:lpstr>Heterogeneous Container Types</vt:lpstr>
      <vt:lpstr>On-demand Processing of 360 degree videos</vt:lpstr>
      <vt:lpstr>Dynamic Billing</vt:lpstr>
      <vt:lpstr>Multi-Tier F-FDN Platform</vt:lpstr>
      <vt:lpstr>PowerPoint Presentation</vt:lpstr>
      <vt:lpstr>PowerPoint Presentation</vt:lpstr>
      <vt:lpstr>PowerPoint Presentation</vt:lpstr>
      <vt:lpstr>Architecture for On-Demand Transcoding of Live-Stream Videos</vt:lpstr>
      <vt:lpstr>Transcoding Time Prediction Model</vt:lpstr>
      <vt:lpstr>PowerPoint Presentation</vt:lpstr>
      <vt:lpstr>PowerPoint Presentation</vt:lpstr>
      <vt:lpstr>Robust Dynamic Resource Allocation via Probabilistic Task Pruning in Heterogeneous Computing Systems</vt:lpstr>
      <vt:lpstr>Why to Prune Tasks?</vt:lpstr>
      <vt:lpstr>Pruning Mechanism</vt:lpstr>
      <vt:lpstr>Pruning = Deferring + Dropping</vt:lpstr>
      <vt:lpstr>Why Task Dropping Works?  The Art of Saying NO!</vt:lpstr>
      <vt:lpstr>Why Task Deferring Works? The Art of Saying: Not Now!</vt:lpstr>
      <vt:lpstr>Three Questions about Pruning</vt:lpstr>
      <vt:lpstr>PowerPoint Presentation</vt:lpstr>
      <vt:lpstr>1. Determining Dynamic  Per-Task Dropping Threshold</vt:lpstr>
      <vt:lpstr>Per-task Dropping Threshold:  The Impact of Skewness</vt:lpstr>
      <vt:lpstr>1. Determining Dynamic  Per-Task Dropping Threshold (Cont.)</vt:lpstr>
      <vt:lpstr>Results: Decoupling Dropping and Deferring Threshold</vt:lpstr>
      <vt:lpstr>2. When Transition to Aggressive Dropping Mode?</vt:lpstr>
      <vt:lpstr>3. How to Establish Fairness in Task Pruning</vt:lpstr>
      <vt:lpstr>Impact of Pruning on Robustness</vt:lpstr>
      <vt:lpstr>Cost benefit Analysis of Pruning</vt:lpstr>
      <vt:lpstr>Conclusion</vt:lpstr>
      <vt:lpstr>Publications</vt:lpstr>
      <vt:lpstr>PowerPoint Presentation</vt:lpstr>
      <vt:lpstr>Appendix</vt:lpstr>
      <vt:lpstr>Experiment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 Setup</vt:lpstr>
      <vt:lpstr>Merge Appropriateness Evaluation</vt:lpstr>
      <vt:lpstr>ICSOC18 Merge Appropriateness Evaluation</vt:lpstr>
      <vt:lpstr>GOP-based Threshold algorithm (GBTh)</vt:lpstr>
      <vt:lpstr>Video-based hotness algorithm (VBH)</vt:lpstr>
    </vt:vector>
  </TitlesOfParts>
  <Company>4n6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RESeED</dc:title>
  <dc:creator>4n6 4n6</dc:creator>
  <cp:lastModifiedBy>Mohsen Amini</cp:lastModifiedBy>
  <cp:revision>877</cp:revision>
  <dcterms:created xsi:type="dcterms:W3CDTF">2014-07-23T09:35:07Z</dcterms:created>
  <dcterms:modified xsi:type="dcterms:W3CDTF">2019-05-15T23:58:40Z</dcterms:modified>
</cp:coreProperties>
</file>