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8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PlaceHolder 1"/>
          <p:cNvSpPr>
            <a:spLocks noGrp="1" noRot="1" noChangeAspect="1"/>
          </p:cNvSpPr>
          <p:nvPr>
            <p:ph type="sldImg"/>
          </p:nvPr>
        </p:nvSpPr>
        <p:spPr>
          <a:xfrm>
            <a:off x="0" y="764280"/>
            <a:ext cx="0" cy="0"/>
          </a:xfrm>
          <a:prstGeom prst="rect">
            <a:avLst/>
          </a:prstGeom>
          <a:noFill/>
          <a:ln w="0">
            <a:noFill/>
          </a:ln>
        </p:spPr>
        <p:txBody>
          <a:bodyPr lIns="0" tIns="0" rIns="0" bIns="0" anchor="ctr">
            <a:noAutofit/>
          </a:bodyPr>
          <a:lstStyle/>
          <a:p>
            <a:pPr algn="ctr"/>
            <a:r>
              <a:rPr lang="en-US" sz="4400" b="0" u="none" strike="noStrike">
                <a:solidFill>
                  <a:schemeClr val="lt1"/>
                </a:solidFill>
                <a:effectLst/>
                <a:uFillTx/>
                <a:latin typeface="Arial"/>
              </a:rPr>
              <a:t>Click to move the slide</a:t>
            </a:r>
          </a:p>
        </p:txBody>
      </p:sp>
      <p:sp>
        <p:nvSpPr>
          <p:cNvPr id="15"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indent="0" algn="l">
              <a:buNone/>
            </a:pPr>
            <a:r>
              <a:rPr lang="en-US" sz="2000" b="0" u="none" strike="noStrike">
                <a:solidFill>
                  <a:srgbClr val="000000"/>
                </a:solidFill>
                <a:effectLst/>
                <a:uFillTx/>
                <a:latin typeface="Arial"/>
              </a:rPr>
              <a:t>Click to edit the notes format</a:t>
            </a:r>
          </a:p>
        </p:txBody>
      </p:sp>
      <p:sp>
        <p:nvSpPr>
          <p:cNvPr id="16"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lgn="l">
              <a:buNone/>
            </a:pPr>
            <a:r>
              <a:rPr lang="en-US" sz="1400" b="0" u="none" strike="noStrike">
                <a:solidFill>
                  <a:srgbClr val="000000"/>
                </a:solidFill>
                <a:effectLst/>
                <a:uFillTx/>
                <a:latin typeface="Times New Roman"/>
              </a:rPr>
              <a:t> </a:t>
            </a:r>
          </a:p>
        </p:txBody>
      </p:sp>
      <p:sp>
        <p:nvSpPr>
          <p:cNvPr id="17" name="PlaceHolder 4"/>
          <p:cNvSpPr>
            <a:spLocks noGrp="1"/>
          </p:cNvSpPr>
          <p:nvPr>
            <p:ph type="dt" idx="3"/>
          </p:nvPr>
        </p:nvSpPr>
        <p:spPr>
          <a:xfrm>
            <a:off x="4399200" y="0"/>
            <a:ext cx="3372840" cy="50256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 </a:t>
            </a:r>
          </a:p>
        </p:txBody>
      </p:sp>
      <p:sp>
        <p:nvSpPr>
          <p:cNvPr id="18" name="PlaceHolder 5"/>
          <p:cNvSpPr>
            <a:spLocks noGrp="1"/>
          </p:cNvSpPr>
          <p:nvPr>
            <p:ph type="ftr" idx="4"/>
          </p:nvPr>
        </p:nvSpPr>
        <p:spPr>
          <a:xfrm>
            <a:off x="0" y="9555480"/>
            <a:ext cx="3372840" cy="50256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 </a:t>
            </a:r>
          </a:p>
        </p:txBody>
      </p:sp>
      <p:sp>
        <p:nvSpPr>
          <p:cNvPr id="19" name="PlaceHolder 6"/>
          <p:cNvSpPr>
            <a:spLocks noGrp="1"/>
          </p:cNvSpPr>
          <p:nvPr>
            <p:ph type="sldNum" idx="5"/>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052D309E-2BD7-4E01-BC50-91D92C436F2D}" type="slidenum">
              <a:rPr lang="en-US" sz="1400" b="0" u="none" strike="noStrike">
                <a:solidFill>
                  <a:srgbClr val="000000"/>
                </a:solidFill>
                <a:effectLst/>
                <a:uFillTx/>
                <a:latin typeface="Times New Roman"/>
              </a:rPr>
              <a:t>‹#›</a:t>
            </a:fld>
            <a:endParaRPr lang="en-US"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noRot="1" noChangeAspect="1"/>
          </p:cNvSpPr>
          <p:nvPr>
            <p:ph type="sldImg"/>
          </p:nvPr>
        </p:nvSpPr>
        <p:spPr>
          <a:xfrm>
            <a:off x="0" y="0"/>
            <a:ext cx="0" cy="0"/>
          </a:xfrm>
          <a:prstGeom prst="rect">
            <a:avLst/>
          </a:prstGeom>
          <a:ln w="0">
            <a:noFill/>
          </a:ln>
        </p:spPr>
      </p:sp>
      <p:sp>
        <p:nvSpPr>
          <p:cNvPr id="664"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0:45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Good afternoon. I will present work by Pawissanutt Lertpongrujikorn, Hai Duc Nguyen, and Mohsen Amini Salehi.</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Applications now span cloud data centers, edge sites, and devices. Systems research has made those components faster and more capable, but practitioners must still compose compute, state, networking, identity, deployment, and observability.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paper asks which barriers appear first in that full lifecycle. Its central claim is deliberately narrower than saying performance is unimportant: within these interviews, infrastructure complexity was the more frequently reported barrier to adoption and productive use.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talk therefore begins with the empirical results, then explains how those findings motivate the architectural directions we propose.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First, why was an interview study needed?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say that performance is irrelevant or that the finding is universal beyond this sample.</a:t>
            </a:r>
          </a:p>
        </p:txBody>
      </p:sp>
      <p:sp>
        <p:nvSpPr>
          <p:cNvPr id="665"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0" y="0"/>
            <a:ext cx="0" cy="0"/>
          </a:xfrm>
          <a:prstGeom prst="rect">
            <a:avLst/>
          </a:prstGeom>
          <a:ln w="0">
            <a:noFill/>
          </a:ln>
        </p:spPr>
      </p:sp>
      <p:sp>
        <p:nvSpPr>
          <p:cNvPr id="691"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1:35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The interviews do not select an architecture, but they do identify responsibilities that a useful platform must absorb.</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First, fragmented tooling and configuration sprawl suggest one application description for logic, state, workflow, and policy. The evaluation signal is concrete: how many tools and configuration files must a developer touch for one change?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Second, deployment and onboarding difficulty suggest a self-service deployment path with safe defaults. We should measure time to first deployment and the time required for a new engineer to become productive.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Third, manual orchestration and glue code suggest integrated identity, telemetry, and failure handling. We should measure cross-tool handoffs, manual interventions, and diagnosis time.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This mapping stays close to the evidence. It does not claim that the interviews chose a particular implementation. Specific technologies discussed in the paper—such as object abstractions, developer platforms, model-serving systems, or WebAssembly—are possible mechanisms, not findings. They belong in the backup discussion rather than the main empirical narrative.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shared design goal is to move coordination work into the platform while keeping application intent, policy, and failures visible.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Higher-level abstraction is useful only if it remains production-operable.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imply that interviewees chose a specific implementation or that the study measured its benefits.</a:t>
            </a:r>
          </a:p>
        </p:txBody>
      </p:sp>
      <p:sp>
        <p:nvSpPr>
          <p:cNvPr id="692" name="PlaceHolder 3"/>
          <p:cNvSpPr>
            <a:spLocks noGrp="1"/>
          </p:cNvSpPr>
          <p:nvPr>
            <p:ph type="sldNum" idx="15"/>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0" y="0"/>
            <a:ext cx="0" cy="0"/>
          </a:xfrm>
          <a:prstGeom prst="rect">
            <a:avLst/>
          </a:prstGeom>
          <a:ln w="0">
            <a:noFill/>
          </a:ln>
        </p:spPr>
      </p:sp>
      <p:sp>
        <p:nvSpPr>
          <p:cNvPr id="694"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1:05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Across the qualitative findings, three production gates recur.</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first is security: audited identity and access control, multi-tenant isolation, and protection against cross-customer interference.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second is developer ergonomics: idiomatic software development kits, editor integration, and familiar languages. The paper specifically names Python, Java, Go, and TypeScript.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third is observability: distributed tracing, metrics, and integration with existing operational stacks such as Prometheus and OpenTelemetry.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These gates constrain how much complexity can safely be hidden. A platform may automate deployment, but operators still need causal traces and policy visibility when behavior diverges from intent.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paper does not report a percentage for respondents demanding all three gates, so the claim is qualitative. Predictable consumption-based cost is discussed as an additional adoption requirement, not as a fourth quantified gate.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integration path also changes with organizational context.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say “most respondents required all three.” The three-gate synthesis is qualitative and unquantified.</a:t>
            </a:r>
          </a:p>
        </p:txBody>
      </p:sp>
      <p:sp>
        <p:nvSpPr>
          <p:cNvPr id="695" name="PlaceHolder 3"/>
          <p:cNvSpPr>
            <a:spLocks noGrp="1"/>
          </p:cNvSpPr>
          <p:nvPr>
            <p:ph type="sldNum" idx="16"/>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0" y="0"/>
            <a:ext cx="0" cy="0"/>
          </a:xfrm>
          <a:prstGeom prst="rect">
            <a:avLst/>
          </a:prstGeom>
          <a:ln w="0">
            <a:noFill/>
          </a:ln>
        </p:spPr>
      </p:sp>
      <p:sp>
        <p:nvSpPr>
          <p:cNvPr id="697"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0:50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The discussion proposes two adoption hypotheses.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Smaller teams often lack dedicated infrastructure staff, so a turnkey managed abstraction with few setup steps and consumption-based entry may be attractive.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Enterprises already have internal platforms, identity systems, audit requirements, and governance processes. For them, adoption is more plausibly mediated through an internal developer platform rather than a separate clean-slate interface.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Both contexts value predictable cost and reduced manual coordination, but the route to acceptance differs.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These are qualitative profiles informed by the interviews, not measured adoption segments. The company-size counts establish sample breadth; they do not prove that organizational size predicts architecture preference.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final technical point is where the evidence ends and the research agenda begins.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claim that startups will adopt first or that enterprises prefer internal platforms by a measured percentage.</a:t>
            </a:r>
          </a:p>
        </p:txBody>
      </p:sp>
      <p:sp>
        <p:nvSpPr>
          <p:cNvPr id="698" name="PlaceHolder 3"/>
          <p:cNvSpPr>
            <a:spLocks noGrp="1"/>
          </p:cNvSpPr>
          <p:nvPr>
            <p:ph type="sldNum" idx="17"/>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0" y="0"/>
            <a:ext cx="0" cy="0"/>
          </a:xfrm>
          <a:prstGeom prst="rect">
            <a:avLst/>
          </a:prstGeom>
          <a:ln w="0">
            <a:noFill/>
          </a:ln>
        </p:spPr>
      </p:sp>
      <p:sp>
        <p:nvSpPr>
          <p:cNvPr id="700"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1:05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This slide separates three stages of the argument.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First is what we measured in this study. The interviews show where practitioners report burden: deployment and onboarding recur most often, while productivity and automation lead the desired outcomes.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Second is the design hypothesis derived from those findings. If manual coordination is the shared burden, a platform should absorb more application composition, deployment coordination, identity, telemetry, and failure handling. This is a proposed response to the evidence—not a measured result.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Third is validation. We must compare working prototypes and measure whether the proposed design reduces time to deploy, onboarding effort, manual steps, and recovery time. Those human outcomes must be evaluated alongside performance, isolation, and cost.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So the contribution of the interviews is to identify the problem and define testable design requirements. Demonstrating that one architecture solves the problem requires a separate experimental study.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conclusion summarizes what the evidence changes for systems research.</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Clearly distinguish what the interviews measured, what we propose from the findings, and what future prototype studies must test.</a:t>
            </a:r>
          </a:p>
        </p:txBody>
      </p:sp>
      <p:sp>
        <p:nvSpPr>
          <p:cNvPr id="701" name="PlaceHolder 3"/>
          <p:cNvSpPr>
            <a:spLocks noGrp="1"/>
          </p:cNvSpPr>
          <p:nvPr>
            <p:ph type="sldNum" idx="18"/>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0" y="0"/>
            <a:ext cx="0" cy="0"/>
          </a:xfrm>
          <a:prstGeom prst="rect">
            <a:avLst/>
          </a:prstGeom>
          <a:ln w="0">
            <a:noFill/>
          </a:ln>
        </p:spPr>
      </p:sp>
      <p:sp>
        <p:nvSpPr>
          <p:cNvPr id="703"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0:35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The empirical story closes with four numbers.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Deployment complexity appeared in 38.6 percent of interviews, and onboarding difficulty in 35.6 percent. On the expectation side, productivity appeared in 53.5 percent, and automation in 44.6 percent.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Together, these findings shift the research target toward coordination cost. Future systems should reduce manual integration while preserving isolation, observability, and execution efficiency. Their evaluation should measure developer effort alongside machine performance.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next step is controlled prototype studies and replication with a representative sample.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Thank you.</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Keep the conclusion scoped to the descriptive interview evidence and the paper's proposed research agenda.</a:t>
            </a:r>
          </a:p>
        </p:txBody>
      </p:sp>
      <p:sp>
        <p:nvSpPr>
          <p:cNvPr id="704" name="PlaceHolder 3"/>
          <p:cNvSpPr>
            <a:spLocks noGrp="1"/>
          </p:cNvSpPr>
          <p:nvPr>
            <p:ph type="sldNum" idx="19"/>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0" y="0"/>
            <a:ext cx="0" cy="0"/>
          </a:xfrm>
          <a:prstGeom prst="rect">
            <a:avLst/>
          </a:prstGeom>
          <a:ln w="0">
            <a:noFill/>
          </a:ln>
        </p:spPr>
      </p:sp>
      <p:sp>
        <p:nvSpPr>
          <p:cNvPr id="706"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0:10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Thank you. This work was supported by the U.S. National Science Foundation. I welcome your questions.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Questions.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Leave this slide visible during discussion.</a:t>
            </a:r>
          </a:p>
        </p:txBody>
      </p:sp>
      <p:sp>
        <p:nvSpPr>
          <p:cNvPr id="707" name="PlaceHolder 3"/>
          <p:cNvSpPr>
            <a:spLocks noGrp="1"/>
          </p:cNvSpPr>
          <p:nvPr>
            <p:ph type="sldNum" idx="20"/>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0" y="0"/>
            <a:ext cx="0" cy="0"/>
          </a:xfrm>
          <a:prstGeom prst="rect">
            <a:avLst/>
          </a:prstGeom>
          <a:ln w="0">
            <a:noFill/>
          </a:ln>
        </p:spPr>
      </p:sp>
      <p:sp>
        <p:nvSpPr>
          <p:cNvPr id="70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BACKUP SLIDE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Use this slide for method questions. Do not imply random sampling or independently validated coding.</a:t>
            </a:r>
          </a:p>
        </p:txBody>
      </p:sp>
      <p:sp>
        <p:nvSpPr>
          <p:cNvPr id="710" name="PlaceHolder 3"/>
          <p:cNvSpPr>
            <a:spLocks noGrp="1"/>
          </p:cNvSpPr>
          <p:nvPr>
            <p:ph type="sldNum" idx="21"/>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0" y="0"/>
            <a:ext cx="0" cy="0"/>
          </a:xfrm>
          <a:prstGeom prst="rect">
            <a:avLst/>
          </a:prstGeom>
          <a:ln w="0">
            <a:noFill/>
          </a:ln>
        </p:spPr>
      </p:sp>
      <p:sp>
        <p:nvSpPr>
          <p:cNvPr id="712"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BACKUP SLIDE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Complete ranking of the 11 pain codes. Percentages use 101 interviews as denominator.</a:t>
            </a:r>
          </a:p>
        </p:txBody>
      </p:sp>
      <p:sp>
        <p:nvSpPr>
          <p:cNvPr id="713" name="PlaceHolder 3"/>
          <p:cNvSpPr>
            <a:spLocks noGrp="1"/>
          </p:cNvSpPr>
          <p:nvPr>
            <p:ph type="sldNum" idx="22"/>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0" y="0"/>
            <a:ext cx="0" cy="0"/>
          </a:xfrm>
          <a:prstGeom prst="rect">
            <a:avLst/>
          </a:prstGeom>
          <a:ln w="0">
            <a:noFill/>
          </a:ln>
        </p:spPr>
      </p:sp>
      <p:sp>
        <p:nvSpPr>
          <p:cNvPr id="715"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BACKUP SLIDE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Complete ranking of the 13 expectation codes. Codes are non-exclusive.</a:t>
            </a:r>
          </a:p>
        </p:txBody>
      </p:sp>
      <p:sp>
        <p:nvSpPr>
          <p:cNvPr id="716" name="PlaceHolder 3"/>
          <p:cNvSpPr>
            <a:spLocks noGrp="1"/>
          </p:cNvSpPr>
          <p:nvPr>
            <p:ph type="sldNum" idx="23"/>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0" y="0"/>
            <a:ext cx="0" cy="0"/>
          </a:xfrm>
          <a:prstGeom prst="rect">
            <a:avLst/>
          </a:prstGeom>
          <a:ln w="0">
            <a:noFill/>
          </a:ln>
        </p:spPr>
      </p:sp>
      <p:sp>
        <p:nvSpPr>
          <p:cNvPr id="718"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BACKUP SLIDE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Use this slide to keep empirical claims separate from the paper's synthesis and prior-work mechanisms.</a:t>
            </a:r>
          </a:p>
        </p:txBody>
      </p:sp>
      <p:sp>
        <p:nvSpPr>
          <p:cNvPr id="719" name="PlaceHolder 3"/>
          <p:cNvSpPr>
            <a:spLocks noGrp="1"/>
          </p:cNvSpPr>
          <p:nvPr>
            <p:ph type="sldNum" idx="24"/>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0" y="0"/>
            <a:ext cx="0" cy="0"/>
          </a:xfrm>
          <a:prstGeom prst="rect">
            <a:avLst/>
          </a:prstGeom>
          <a:ln w="0">
            <a:noFill/>
          </a:ln>
        </p:spPr>
      </p:sp>
      <p:sp>
        <p:nvSpPr>
          <p:cNvPr id="667"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0:55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Cloud, edge, and connected-device computing expanded what distributed applications can do. But that capability also introduced operational complexity: microservices, distributed state, orchestration, and configuration across fragmented services.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Previous systems research often addresses one mechanism at a time—for example, cold starts, replication, or a particular runtime. What was missing was a holistic empirical view of the people operating these infrastructures: which problems recur across technologies and across the complete application lifecycle?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Before proposing another architecture, we needed to identify the practitioner problem directly. That motivates our research question: which barriers recur across the full cloud–edge lifecycle? The next slide explains how we collected that evidence.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To answer that question, the study used a structured customer-discovery method.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Keep this as motivation and research gap. Do not introduce the interview findings until the method and results slides.</a:t>
            </a:r>
          </a:p>
        </p:txBody>
      </p:sp>
      <p:sp>
        <p:nvSpPr>
          <p:cNvPr id="668" name="PlaceHolder 3"/>
          <p:cNvSpPr>
            <a:spLocks noGrp="1"/>
          </p:cNvSpPr>
          <p:nvPr>
            <p:ph type="sldNum" idx="7"/>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0" y="0"/>
            <a:ext cx="0" cy="0"/>
          </a:xfrm>
          <a:prstGeom prst="rect">
            <a:avLst/>
          </a:prstGeom>
          <a:ln w="0">
            <a:noFill/>
          </a:ln>
        </p:spPr>
      </p:sp>
      <p:sp>
        <p:nvSpPr>
          <p:cNvPr id="721"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BACKUP SLIDE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Definitions for technical audience questions and presenter preparation.</a:t>
            </a:r>
          </a:p>
        </p:txBody>
      </p:sp>
      <p:sp>
        <p:nvSpPr>
          <p:cNvPr id="722" name="PlaceHolder 3"/>
          <p:cNvSpPr>
            <a:spLocks noGrp="1"/>
          </p:cNvSpPr>
          <p:nvPr>
            <p:ph type="sldNum" idx="25"/>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0" y="0"/>
            <a:ext cx="0" cy="0"/>
          </a:xfrm>
          <a:prstGeom prst="rect">
            <a:avLst/>
          </a:prstGeom>
          <a:ln w="0">
            <a:noFill/>
          </a:ln>
        </p:spPr>
      </p:sp>
      <p:sp>
        <p:nvSpPr>
          <p:cNvPr id="670"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1:10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The study conducted 101 semi-structured interviews across 86 unique organizations. Some organizations contributed more than one interview. Each interview lasted at least 30 minutes and followed the NSF I-Corps customer-discovery style.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protocol explored current workflows, operational pain, attempted solutions, and desired outcomes. Importantly, it did not begin by pitching one proposed architecture.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After each interview, recurring statements were organized through thematic coding into 11 pain dimensions and 13 expectation dimensions. The reported value for a category is the share of the 101 interviews in which that theme appeared.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This is multi-label coding: one interview can contribute to several categories. Therefore, percentages do not sum to 100 percent. They are mention frequencies, not forced-choice preferences, severity scores, measured labor hours, or causal effects.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That distinction will matter throughout the talk: exact values describe what was observed; arrows labeled interpretation show what the paper infers from those observations.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sample also covers different technical and organizational viewpoints.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claim random sampling, statistical power, coder independence, or inter-rater reliability; those details are not reported.</a:t>
            </a:r>
          </a:p>
        </p:txBody>
      </p:sp>
      <p:sp>
        <p:nvSpPr>
          <p:cNvPr id="671" name="PlaceHolder 3"/>
          <p:cNvSpPr>
            <a:spLocks noGrp="1"/>
          </p:cNvSpPr>
          <p:nvPr>
            <p:ph type="sldNum" idx="8"/>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0" y="0"/>
            <a:ext cx="0" cy="0"/>
          </a:xfrm>
          <a:prstGeom prst="rect">
            <a:avLst/>
          </a:prstGeom>
          <a:ln w="0">
            <a:noFill/>
          </a:ln>
        </p:spPr>
      </p:sp>
      <p:sp>
        <p:nvSpPr>
          <p:cNvPr id="673"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0:45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This chart comes from participant demographics recorded during the interviews. It counts interviews by the organization size reported by each participant; it does not count unique organizations.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Twelve interviews came from organizations with 1 to 10 employees, and 21 from organizations with 11 to 50. Sixteen came from organizations with 51 to 200 employees. The middle-size categories contain 8 and 3 interviews, while the largest category—organizations with more than 10,000 employees—contains 38. Three interviews have unknown organization size.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study also covers 20 industry groups. These counts demonstrate organizational breadth, from small teams to global enterprises.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They do not make the sample statistically representative. Recruitment was purposive customer discovery rather than probability sampling. The later percentages therefore describe recurrence within these 101 interviews, not population-wide prevalence.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Within those boundaries, the pain distribution has a clear head.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Company-size values count interviews, not unique organizations. Say “across industries,” not “seven sectors.”</a:t>
            </a:r>
          </a:p>
        </p:txBody>
      </p:sp>
      <p:sp>
        <p:nvSpPr>
          <p:cNvPr id="674" name="PlaceHolder 3"/>
          <p:cNvSpPr>
            <a:spLocks noGrp="1"/>
          </p:cNvSpPr>
          <p:nvPr>
            <p:ph type="sldNum" idx="9"/>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PlaceHolder 1"/>
          <p:cNvSpPr>
            <a:spLocks noGrp="1" noRot="1" noChangeAspect="1"/>
          </p:cNvSpPr>
          <p:nvPr>
            <p:ph type="sldImg"/>
          </p:nvPr>
        </p:nvSpPr>
        <p:spPr>
          <a:xfrm>
            <a:off x="0" y="0"/>
            <a:ext cx="0" cy="0"/>
          </a:xfrm>
          <a:prstGeom prst="rect">
            <a:avLst/>
          </a:prstGeom>
          <a:ln w="0">
            <a:noFill/>
          </a:ln>
        </p:spPr>
      </p:sp>
      <p:sp>
        <p:nvSpPr>
          <p:cNvPr id="676"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1:25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Participants were asked about their current workflows and primary technical and organizational challenges. We coded each interview into nonexclusive pain themes. This chart reports the share of interviews in which each theme appeared.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most frequently mentioned pain category is deployment complexity: 39 interviews, or 38.6 percent. In plain language, this is the burden of getting software running. The qualitative discussion associates it with fragmented tooling, configuration sprawl, manual orchestration, glue code, and infrastructure templates.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Onboarding difficulty follows at 36 interviews, or 35.6 percent. This captures the time and system-specific knowledge required before a new person can contribute productively.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System complexity appears in 25 interviews, or 24.8 percent. Security concerns and serverless-specific concerns each appear in 14.9 percent. Integration challenges and observability limitations each appear in 11.9 percent.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These categories overlap, and frequency is not severity. Still, the ordering is important: the leading themes concern control-plane interfaces, deployment workflow, and learning burden rather than an isolated data-plane metric.</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That is the direct frequency result. Because the categories overlap, the next question is whether the leading themes appear in the same interviews.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co-mention counts show that they frequently do.</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say that every interview mentioned the listed subthemes; the paper summarizes them qualitatively without separate counts.</a:t>
            </a:r>
          </a:p>
        </p:txBody>
      </p:sp>
      <p:sp>
        <p:nvSpPr>
          <p:cNvPr id="677" name="PlaceHolder 3"/>
          <p:cNvSpPr>
            <a:spLocks noGrp="1"/>
          </p:cNvSpPr>
          <p:nvPr>
            <p:ph type="sldNum" idx="10"/>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0" y="0"/>
            <a:ext cx="0" cy="0"/>
          </a:xfrm>
          <a:prstGeom prst="rect">
            <a:avLst/>
          </a:prstGeom>
          <a:ln w="0">
            <a:noFill/>
          </a:ln>
        </p:spPr>
      </p:sp>
      <p:sp>
        <p:nvSpPr>
          <p:cNvPr id="67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1:10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Because the coding is multi-label, the study can examine which themes appear in the same interview.</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System complexity and onboarding difficulty were co-mentioned in 16 interviews. Deployment complexity and onboarding difficulty appeared together in 14. Deployment complexity and system complexity appeared together in 10.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These are raw co-occurrence counts. They are not correlation coefficients, normalized association measures, or evidence that one theme causes another. Base rates also matter: common categories naturally have more opportunities to co-occur.</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Their value is descriptive and interpretive. The same conversations repeatedly combine difficulty composing the system, difficulty deploying it, and difficulty teaching it. The paper calls this cognitive overload: operational knowledge accumulates at the interfaces between tools, where it is hard to document and easy to break.</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cautious conclusion is that the pattern is consistent with a cluster of stacked operational burden, not three independent usability defects.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paper next asks what shared operational pattern could connect this cluster.</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Use “co-mentioned” or “co-occurrence.” Never use “correlated,” “predicts,” or “causes.”</a:t>
            </a:r>
          </a:p>
        </p:txBody>
      </p:sp>
      <p:sp>
        <p:nvSpPr>
          <p:cNvPr id="680" name="PlaceHolder 3"/>
          <p:cNvSpPr>
            <a:spLocks noGrp="1"/>
          </p:cNvSpPr>
          <p:nvPr>
            <p:ph type="sldNum" idx="11"/>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0" y="0"/>
            <a:ext cx="0" cy="0"/>
          </a:xfrm>
          <a:prstGeom prst="rect">
            <a:avLst/>
          </a:prstGeom>
          <a:ln w="0">
            <a:noFill/>
          </a:ln>
        </p:spPr>
      </p:sp>
      <p:sp>
        <p:nvSpPr>
          <p:cNvPr id="682"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1:10</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The previous two slides established the frequency ranking and the co-occurrence pattern. The direct quantitative evidence ends there.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findings also summarize recurring qualitative patterns associated with deployment complexity: fragmented tooling, configuration sprawl, manual orchestration, and glue code. These patterns all describe work at the boundaries between services rather than a problem inside one component.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We synthesize those observations into one explanation: developers have become the integration layer. They must coordinate services, reconcile configuration and policy, and trace failures across tools. We call the underlying fragmentation separate abstraction planes.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Our synthesis is that one cross-service coordination burden appears as deployment complexity, onboarding difficulty, and system complexity. This is an interpretive explanation rather than another coded category, and the interviews do not establish causality.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architectural pressure is to move more coordination and cross-cutting policy into the platform.</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desired outcomes independently reinforce that direction.</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Say “we interpret” or “we propose.” Do not say respondents directly named fragmented abstraction planes as the root cause.</a:t>
            </a:r>
          </a:p>
        </p:txBody>
      </p:sp>
      <p:sp>
        <p:nvSpPr>
          <p:cNvPr id="683" name="PlaceHolder 3"/>
          <p:cNvSpPr>
            <a:spLocks noGrp="1"/>
          </p:cNvSpPr>
          <p:nvPr>
            <p:ph type="sldNum" idx="12"/>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0" y="0"/>
            <a:ext cx="0" cy="0"/>
          </a:xfrm>
          <a:prstGeom prst="rect">
            <a:avLst/>
          </a:prstGeom>
          <a:ln w="0">
            <a:noFill/>
          </a:ln>
        </p:spPr>
      </p:sp>
      <p:sp>
        <p:nvSpPr>
          <p:cNvPr id="685"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1:15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In the same interviews, participants described what they wanted to improve. We coded those responses separately into nonexclusive desired-outcome themes. This chart reports the share of interviews in which each outcome appeared.</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Productivity is the leading category at 54 interviews, or 53.5 percent. Automation follows at 45 interviews, or 44.6 percent. Onboarding improvement appears in 34 interviews, or 33.7 percent.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Maintainability appears in 16.8 percent. Availability and reliability, and security, each appear in 15.8 percent. Performance appears in 15 interviews, or 14.9 percent.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Again, these are not mutually exclusive choices. A participant could request both productivity and performance, so the result does not mean practitioners reject low latency or efficient execution.</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defensible conclusion is about frequency ordering: within the coded desired improvements, developer productivity and automation were mentioned more often than performance optimization. The paper frames this as an expectation gap between what practitioners need from the whole lifecycle and what system evaluations often emphasize.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That framing motivates a broader definition of throughput.</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The evaluation question is not machine versus human throughput; it is how to measure both.</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Do not describe the values as a preference vote or subtract them to claim a measured “gap.”</a:t>
            </a:r>
          </a:p>
        </p:txBody>
      </p:sp>
      <p:sp>
        <p:nvSpPr>
          <p:cNvPr id="686" name="PlaceHolder 3"/>
          <p:cNvSpPr>
            <a:spLocks noGrp="1"/>
          </p:cNvSpPr>
          <p:nvPr>
            <p:ph type="sldNum" idx="13"/>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0" y="0"/>
            <a:ext cx="0" cy="0"/>
          </a:xfrm>
          <a:prstGeom prst="rect">
            <a:avLst/>
          </a:prstGeom>
          <a:ln w="0">
            <a:noFill/>
          </a:ln>
        </p:spPr>
      </p:sp>
      <p:sp>
        <p:nvSpPr>
          <p:cNvPr id="688"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lstStyle/>
          <a:p>
            <a:pPr indent="0" algn="l">
              <a:lnSpc>
                <a:spcPct val="100000"/>
              </a:lnSpc>
              <a:buNone/>
            </a:pPr>
            <a:r>
              <a:rPr lang="en-US" sz="2000" b="0" u="none" strike="noStrike">
                <a:solidFill>
                  <a:srgbClr val="000000"/>
                </a:solidFill>
                <a:effectLst/>
                <a:uFillTx/>
                <a:latin typeface="Arial"/>
              </a:rPr>
              <a:t>Timing: 1:05</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SAY:</a:t>
            </a:r>
          </a:p>
          <a:p>
            <a:pPr indent="0" algn="l">
              <a:lnSpc>
                <a:spcPct val="100000"/>
              </a:lnSpc>
              <a:buNone/>
            </a:pPr>
            <a:r>
              <a:rPr lang="en-US" sz="2000" b="0" u="none" strike="noStrike">
                <a:solidFill>
                  <a:srgbClr val="000000"/>
                </a:solidFill>
                <a:effectLst/>
                <a:uFillTx/>
                <a:latin typeface="Arial"/>
              </a:rPr>
              <a:t>Performance appeared in 15 interviews, or 14.9 percent, while productivity appeared in 54, or 53.5 percent. This frequency difference motivates a broader evaluation framework; it is not an effect size or an economic valuation.</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Traditional machine-throughput metrics remain necessary: requests per second, tail latency, cold-start latency, and resource efficiency.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The findings suggest pairing them with human-throughput metrics: time to first deployment, time for a new engineer to become productive, manual interventions required per change, and time to diagnose and recover from failure.</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A system can have excellent steady-state performance and still require weeks of integration work. Conversely, a high-level platform can be easy to start but unacceptable if it hides failures or wastes resources.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An academic evaluation should therefore measure the full path from developer intent to reliable execution, not only the behavior after deployment succeeds.</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TRANSITION:</a:t>
            </a:r>
          </a:p>
          <a:p>
            <a:pPr indent="0" algn="l">
              <a:lnSpc>
                <a:spcPct val="100000"/>
              </a:lnSpc>
              <a:buNone/>
            </a:pPr>
            <a:r>
              <a:rPr lang="en-US" sz="2000" b="0" u="none" strike="noStrike">
                <a:solidFill>
                  <a:srgbClr val="000000"/>
                </a:solidFill>
                <a:effectLst/>
                <a:uFillTx/>
                <a:latin typeface="Arial"/>
              </a:rPr>
              <a:t>Those measures let us translate each recurring burden into a testable platform responsibility.</a:t>
            </a:r>
          </a:p>
          <a:p>
            <a:pPr indent="0" algn="l">
              <a:lnSpc>
                <a:spcPct val="100000"/>
              </a:lnSpc>
              <a:buNone/>
            </a:pPr>
            <a:endParaRPr lang="en-US" sz="2000" b="0" u="none" strike="noStrike">
              <a:solidFill>
                <a:srgbClr val="000000"/>
              </a:solidFill>
              <a:effectLst/>
              <a:uFillTx/>
              <a:latin typeface="Arial"/>
            </a:endParaRPr>
          </a:p>
          <a:p>
            <a:pPr indent="0" algn="l">
              <a:lnSpc>
                <a:spcPct val="100000"/>
              </a:lnSpc>
              <a:buNone/>
            </a:pPr>
            <a:r>
              <a:rPr lang="en-US" sz="2000" b="0" u="none" strike="noStrike">
                <a:solidFill>
                  <a:srgbClr val="000000"/>
                </a:solidFill>
                <a:effectLst/>
                <a:uFillTx/>
                <a:latin typeface="Arial"/>
              </a:rPr>
              <a:t>PRESENTER CAUTION — DO NOT SAY ALOUD:</a:t>
            </a:r>
          </a:p>
          <a:p>
            <a:pPr indent="0" algn="l">
              <a:lnSpc>
                <a:spcPct val="100000"/>
              </a:lnSpc>
              <a:buNone/>
            </a:pPr>
            <a:r>
              <a:rPr lang="en-US" sz="2000" b="0" u="none" strike="noStrike">
                <a:solidFill>
                  <a:srgbClr val="000000"/>
                </a:solidFill>
                <a:effectLst/>
                <a:uFillTx/>
                <a:latin typeface="Arial"/>
              </a:rPr>
              <a:t>The proposed human-throughput metrics are research implications; this interview study did not measure them experimentally.</a:t>
            </a:r>
          </a:p>
        </p:txBody>
      </p:sp>
      <p:sp>
        <p:nvSpPr>
          <p:cNvPr id="689" name="PlaceHolder 3"/>
          <p:cNvSpPr>
            <a:spLocks noGrp="1"/>
          </p:cNvSpPr>
          <p:nvPr>
            <p:ph type="sldNum" idx="14"/>
          </p:nvPr>
        </p:nvSpPr>
        <p:spPr>
          <a:xfrm>
            <a:off x="0" y="0"/>
            <a:ext cx="0" cy="0"/>
          </a:xfrm>
          <a:prstGeom prst="rect">
            <a:avLst/>
          </a:prstGeom>
          <a:noFill/>
          <a:ln w="0">
            <a:noFill/>
          </a:ln>
        </p:spPr>
        <p:txBody>
          <a:bodyPr lIns="90000" tIns="-45000" rIns="90000" bIns="-45000" anchor="t">
            <a:noAutofit/>
          </a:bodyPr>
          <a:lstStyle/>
          <a:p>
            <a:pPr indent="0" algn="l">
              <a:buNone/>
            </a:pPr>
            <a:endParaRPr lang="en-US" sz="18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Hpcclab content">
    <p:bg>
      <p:bgPr>
        <a:solidFill>
          <a:srgbClr val="FFFFFF"/>
        </a:solidFill>
        <a:effectLst/>
      </p:bgPr>
    </p:bg>
    <p:spTree>
      <p:nvGrpSpPr>
        <p:cNvPr id="1" name=""/>
        <p:cNvGrpSpPr/>
        <p:nvPr/>
      </p:nvGrpSpPr>
      <p:grpSpPr>
        <a:xfrm>
          <a:off x="0" y="0"/>
          <a:ext cx="0" cy="0"/>
          <a:chOff x="0" y="0"/>
          <a:chExt cx="0" cy="0"/>
        </a:xfrm>
      </p:grpSpPr>
      <p:sp>
        <p:nvSpPr>
          <p:cNvPr id="2" name="Rectangle 7"/>
          <p:cNvSpPr/>
          <p:nvPr/>
        </p:nvSpPr>
        <p:spPr>
          <a:xfrm>
            <a:off x="0" y="0"/>
            <a:ext cx="9143640" cy="1447560"/>
          </a:xfrm>
          <a:prstGeom prst="rect">
            <a:avLst/>
          </a:prstGeom>
          <a:solidFill>
            <a:srgbClr val="004080"/>
          </a:solidFill>
          <a:ln>
            <a:noFill/>
          </a:ln>
          <a:effectLst>
            <a:outerShdw blurRad="39960" dist="2016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nchor="ctr">
            <a:noAutofit/>
          </a:bodyPr>
          <a:lstStyle/>
          <a:p>
            <a:endParaRPr lang="en-US" sz="1800" b="0" u="none" strike="noStrike">
              <a:solidFill>
                <a:schemeClr val="dk1"/>
              </a:solidFill>
              <a:effectLst/>
              <a:uFillTx/>
              <a:latin typeface="Calibri"/>
            </a:endParaRPr>
          </a:p>
        </p:txBody>
      </p:sp>
      <p:sp>
        <p:nvSpPr>
          <p:cNvPr id="3" name="PlaceHolder 1"/>
          <p:cNvSpPr>
            <a:spLocks noGrp="1"/>
          </p:cNvSpPr>
          <p:nvPr>
            <p:ph type="title"/>
          </p:nvPr>
        </p:nvSpPr>
        <p:spPr>
          <a:xfrm>
            <a:off x="457200" y="152280"/>
            <a:ext cx="8229240" cy="1142640"/>
          </a:xfrm>
          <a:prstGeom prst="rect">
            <a:avLst/>
          </a:prstGeom>
          <a:noFill/>
          <a:ln w="0">
            <a:noFill/>
          </a:ln>
        </p:spPr>
        <p:txBody>
          <a:bodyPr lIns="91440" tIns="45720" rIns="91440" bIns="45720" anchor="ctr">
            <a:noAutofit/>
          </a:bodyPr>
          <a:lstStyle>
            <a:lvl1pPr indent="0" algn="ctr">
              <a:lnSpc>
                <a:spcPct val="100000"/>
              </a:lnSpc>
              <a:buNone/>
              <a:defRPr lang="en-US" sz="4400" b="0" u="none" strike="noStrike">
                <a:solidFill>
                  <a:schemeClr val="lt1"/>
                </a:solidFill>
                <a:effectLst/>
                <a:uFillTx/>
                <a:latin typeface="Arial"/>
                <a:ea typeface="Arial"/>
              </a:defRPr>
            </a:lvl1pPr>
          </a:lstStyle>
          <a:p>
            <a:pPr indent="0" algn="ctr">
              <a:lnSpc>
                <a:spcPct val="100000"/>
              </a:lnSpc>
              <a:buNone/>
            </a:pPr>
            <a:r>
              <a:rPr lang="en-US" sz="4400" b="0" u="none" strike="noStrike">
                <a:solidFill>
                  <a:schemeClr val="lt1"/>
                </a:solidFill>
                <a:effectLst/>
                <a:uFillTx/>
                <a:latin typeface="Arial"/>
                <a:ea typeface="Arial"/>
              </a:rPr>
              <a:t>Click to edit Master title style</a:t>
            </a:r>
            <a:endParaRPr lang="en-US" sz="4400" b="0" u="none" strike="noStrike">
              <a:solidFill>
                <a:schemeClr val="lt1"/>
              </a:solidFill>
              <a:effectLst/>
              <a:uFillTx/>
              <a:latin typeface="Arial"/>
            </a:endParaRPr>
          </a:p>
        </p:txBody>
      </p:sp>
      <p:sp>
        <p:nvSpPr>
          <p:cNvPr id="4"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lvl1pPr marL="343080" indent="-343080" algn="l">
              <a:lnSpc>
                <a:spcPct val="100000"/>
              </a:lnSpc>
              <a:buNone/>
              <a:tabLst>
                <a:tab pos="0" algn="l"/>
              </a:tabLst>
              <a:defRPr lang="en-US" sz="3400" b="0" u="none" strike="noStrike">
                <a:solidFill>
                  <a:schemeClr val="dk1"/>
                </a:solidFill>
                <a:effectLst/>
                <a:uFillTx/>
                <a:latin typeface="Calibri"/>
                <a:ea typeface="Calibri"/>
              </a:defRPr>
            </a:lvl1pPr>
            <a:lvl2pPr marL="343080" indent="-343080" algn="l">
              <a:lnSpc>
                <a:spcPct val="100000"/>
              </a:lnSpc>
              <a:buNone/>
              <a:tabLst>
                <a:tab pos="0" algn="l"/>
              </a:tabLst>
              <a:defRPr lang="en-US" sz="3400" b="0" u="none" strike="noStrike">
                <a:solidFill>
                  <a:schemeClr val="dk1"/>
                </a:solidFill>
                <a:effectLst/>
                <a:uFillTx/>
                <a:latin typeface="Calibri"/>
                <a:ea typeface="Calibri"/>
              </a:defRPr>
            </a:lvl2pPr>
            <a:lvl3pPr marL="343080" indent="-343080" algn="l">
              <a:lnSpc>
                <a:spcPct val="100000"/>
              </a:lnSpc>
              <a:buNone/>
              <a:tabLst>
                <a:tab pos="0" algn="l"/>
              </a:tabLst>
              <a:defRPr lang="en-US" sz="3400" b="0" u="none" strike="noStrike">
                <a:solidFill>
                  <a:schemeClr val="dk1"/>
                </a:solidFill>
                <a:effectLst/>
                <a:uFillTx/>
                <a:latin typeface="Calibri"/>
                <a:ea typeface="Calibri"/>
              </a:defRPr>
            </a:lvl3pPr>
            <a:lvl4pPr marL="343080" indent="-343080" algn="l">
              <a:lnSpc>
                <a:spcPct val="100000"/>
              </a:lnSpc>
              <a:buNone/>
              <a:tabLst>
                <a:tab pos="0" algn="l"/>
              </a:tabLst>
              <a:defRPr lang="en-US" sz="3400" b="0" u="none" strike="noStrike">
                <a:solidFill>
                  <a:schemeClr val="dk1"/>
                </a:solidFill>
                <a:effectLst/>
                <a:uFillTx/>
                <a:latin typeface="Calibri"/>
                <a:ea typeface="Calibri"/>
              </a:defRPr>
            </a:lvl4pPr>
            <a:lvl5pPr marL="343080" indent="-343080" algn="l">
              <a:lnSpc>
                <a:spcPct val="100000"/>
              </a:lnSpc>
              <a:buNone/>
              <a:tabLst>
                <a:tab pos="0" algn="l"/>
              </a:tabLst>
              <a:defRPr lang="en-US" sz="3400" b="0" u="none" strike="noStrike">
                <a:solidFill>
                  <a:schemeClr val="dk1"/>
                </a:solidFill>
                <a:effectLst/>
                <a:uFillTx/>
                <a:latin typeface="Calibri"/>
                <a:ea typeface="Calibri"/>
              </a:defRPr>
            </a:lvl5pPr>
          </a:lstStyle>
          <a:p>
            <a:pPr marL="343080" indent="-343080" algn="l">
              <a:lnSpc>
                <a:spcPct val="100000"/>
              </a:lnSpc>
              <a:buNone/>
              <a:tabLst>
                <a:tab pos="0" algn="l"/>
              </a:tabLst>
            </a:pPr>
            <a:r>
              <a:rPr lang="en-US" sz="3400" b="0" u="none" strike="noStrike">
                <a:solidFill>
                  <a:schemeClr val="dk1"/>
                </a:solidFill>
                <a:effectLst/>
                <a:uFillTx/>
                <a:latin typeface="Calibri"/>
                <a:ea typeface="Calibri"/>
              </a:rPr>
              <a:t>Click to edit Master text styles</a:t>
            </a:r>
            <a:endParaRPr lang="en-US" sz="3400" b="0" u="none" strike="noStrike">
              <a:solidFill>
                <a:schemeClr val="dk1"/>
              </a:solidFill>
              <a:effectLst/>
              <a:uFillTx/>
              <a:latin typeface="Calibri"/>
            </a:endParaRPr>
          </a:p>
          <a:p>
            <a:pPr marL="343080" indent="-343080" algn="l">
              <a:lnSpc>
                <a:spcPct val="100000"/>
              </a:lnSpc>
              <a:buNone/>
              <a:tabLst>
                <a:tab pos="0" algn="l"/>
              </a:tabLst>
            </a:pPr>
            <a:r>
              <a:rPr lang="en-US" sz="3400" b="0" u="none" strike="noStrike">
                <a:solidFill>
                  <a:schemeClr val="dk1"/>
                </a:solidFill>
                <a:effectLst/>
                <a:uFillTx/>
                <a:latin typeface="Calibri"/>
                <a:ea typeface="Calibri"/>
              </a:rPr>
              <a:t>Second level</a:t>
            </a:r>
            <a:endParaRPr lang="en-US" sz="3400" b="0" u="none" strike="noStrike">
              <a:solidFill>
                <a:schemeClr val="dk1"/>
              </a:solidFill>
              <a:effectLst/>
              <a:uFillTx/>
              <a:latin typeface="Calibri"/>
            </a:endParaRPr>
          </a:p>
          <a:p>
            <a:pPr marL="343080" indent="-343080" algn="l">
              <a:lnSpc>
                <a:spcPct val="100000"/>
              </a:lnSpc>
              <a:buNone/>
              <a:tabLst>
                <a:tab pos="0" algn="l"/>
              </a:tabLst>
            </a:pPr>
            <a:r>
              <a:rPr lang="en-US" sz="3400" b="0" u="none" strike="noStrike">
                <a:solidFill>
                  <a:schemeClr val="dk1"/>
                </a:solidFill>
                <a:effectLst/>
                <a:uFillTx/>
                <a:latin typeface="Calibri"/>
                <a:ea typeface="Calibri"/>
              </a:rPr>
              <a:t>Third level</a:t>
            </a:r>
            <a:endParaRPr lang="en-US" sz="3400" b="0" u="none" strike="noStrike">
              <a:solidFill>
                <a:schemeClr val="dk1"/>
              </a:solidFill>
              <a:effectLst/>
              <a:uFillTx/>
              <a:latin typeface="Calibri"/>
            </a:endParaRPr>
          </a:p>
          <a:p>
            <a:pPr marL="343080" indent="-343080" algn="l">
              <a:lnSpc>
                <a:spcPct val="100000"/>
              </a:lnSpc>
              <a:buNone/>
              <a:tabLst>
                <a:tab pos="0" algn="l"/>
              </a:tabLst>
            </a:pPr>
            <a:r>
              <a:rPr lang="en-US" sz="3400" b="0" u="none" strike="noStrike">
                <a:solidFill>
                  <a:schemeClr val="dk1"/>
                </a:solidFill>
                <a:effectLst/>
                <a:uFillTx/>
                <a:latin typeface="Calibri"/>
                <a:ea typeface="Calibri"/>
              </a:rPr>
              <a:t>Fourth level</a:t>
            </a:r>
            <a:endParaRPr lang="en-US" sz="3400" b="0" u="none" strike="noStrike">
              <a:solidFill>
                <a:schemeClr val="dk1"/>
              </a:solidFill>
              <a:effectLst/>
              <a:uFillTx/>
              <a:latin typeface="Calibri"/>
            </a:endParaRPr>
          </a:p>
          <a:p>
            <a:pPr marL="343080" indent="-343080" algn="l">
              <a:lnSpc>
                <a:spcPct val="100000"/>
              </a:lnSpc>
              <a:buNone/>
              <a:tabLst>
                <a:tab pos="0" algn="l"/>
              </a:tabLst>
            </a:pPr>
            <a:r>
              <a:rPr lang="en-US" sz="3400" b="0" u="none" strike="noStrike">
                <a:solidFill>
                  <a:schemeClr val="dk1"/>
                </a:solidFill>
                <a:effectLst/>
                <a:uFillTx/>
                <a:latin typeface="Calibri"/>
                <a:ea typeface="Calibri"/>
              </a:rPr>
              <a:t>Fifth level</a:t>
            </a:r>
            <a:endParaRPr lang="en-US" sz="3400" b="0" u="none" strike="noStrike">
              <a:solidFill>
                <a:schemeClr val="dk1"/>
              </a:solidFill>
              <a:effectLst/>
              <a:uFillTx/>
              <a:latin typeface="Calibri"/>
            </a:endParaRPr>
          </a:p>
        </p:txBody>
      </p:sp>
      <p:sp>
        <p:nvSpPr>
          <p:cNvPr id="5" name="PlaceHolder 3"/>
          <p:cNvSpPr>
            <a:spLocks noGrp="1"/>
          </p:cNvSpPr>
          <p:nvPr>
            <p:ph type="dt" idx="1"/>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a:lnSpc>
                <a:spcPct val="100000"/>
              </a:lnSpc>
              <a:buNone/>
              <a:tabLst>
                <a:tab pos="0" algn="l"/>
              </a:tabLst>
              <a:defRPr lang="en-US" sz="1200" b="0" u="none" strike="noStrike">
                <a:solidFill>
                  <a:srgbClr val="8B8B8B"/>
                </a:solidFill>
                <a:effectLst/>
                <a:uFillTx/>
                <a:latin typeface="Calibri"/>
                <a:ea typeface="Calibri"/>
              </a:defRPr>
            </a:lvl1pPr>
          </a:lstStyle>
          <a:p>
            <a:pPr indent="0" algn="l" defTabSz="914400">
              <a:lnSpc>
                <a:spcPct val="100000"/>
              </a:lnSpc>
              <a:buNone/>
              <a:tabLst>
                <a:tab pos="0" algn="l"/>
              </a:tabLst>
            </a:pPr>
            <a:r>
              <a:rPr lang="en-US" sz="1200" b="0" u="none" strike="noStrike">
                <a:solidFill>
                  <a:srgbClr val="8B8B8B"/>
                </a:solidFill>
                <a:effectLst/>
                <a:uFillTx/>
                <a:latin typeface="Calibri"/>
                <a:ea typeface="Calibri"/>
              </a:rPr>
              <a:t> </a:t>
            </a:r>
            <a:endParaRPr lang="en-US" sz="1200" b="0" u="none" strike="noStrike">
              <a:solidFill>
                <a:srgbClr val="000000"/>
              </a:solidFill>
              <a:effectLst/>
              <a:uFillTx/>
              <a:latin typeface="Times New Roman"/>
            </a:endParaRPr>
          </a:p>
        </p:txBody>
      </p:sp>
      <p:sp>
        <p:nvSpPr>
          <p:cNvPr id="6" name="PlaceHolder 4"/>
          <p:cNvSpPr>
            <a:spLocks noGrp="1"/>
          </p:cNvSpPr>
          <p:nvPr>
            <p:ph type="sldNum" idx="2"/>
          </p:nvPr>
        </p:nvSpPr>
        <p:spPr>
          <a:xfrm>
            <a:off x="3498120" y="6356520"/>
            <a:ext cx="2133360" cy="36468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en-US" sz="1200" b="0" u="none" strike="noStrike">
                <a:solidFill>
                  <a:srgbClr val="8B8B8B"/>
                </a:solidFill>
                <a:effectLst/>
                <a:uFillTx/>
                <a:latin typeface="Calibri"/>
              </a:defRPr>
            </a:lvl1pPr>
          </a:lstStyle>
          <a:p>
            <a:pPr indent="0" algn="ctr" defTabSz="914400">
              <a:lnSpc>
                <a:spcPct val="100000"/>
              </a:lnSpc>
              <a:buNone/>
              <a:tabLst>
                <a:tab pos="0" algn="l"/>
              </a:tabLst>
            </a:pPr>
            <a:fld id="{E35B2A81-7E28-456D-9FF9-F33A32FC230B}" type="slidenum">
              <a:rPr lang="en-US" sz="1200" b="0" u="none" strike="noStrike">
                <a:solidFill>
                  <a:srgbClr val="8B8B8B"/>
                </a:solidFill>
                <a:effectLst/>
                <a:uFillTx/>
                <a:latin typeface="Calibri"/>
              </a:rPr>
              <a:t>‹#›</a:t>
            </a:fld>
            <a:endParaRPr lang="en-US" sz="1200" b="0" u="none" strike="noStrike">
              <a:solidFill>
                <a:srgbClr val="000000"/>
              </a:solidFill>
              <a:effectLst/>
              <a:uFillTx/>
              <a:latin typeface="Times New Roman"/>
            </a:endParaRPr>
          </a:p>
        </p:txBody>
      </p:sp>
      <p:pic>
        <p:nvPicPr>
          <p:cNvPr id="7" name="Picture 6"/>
          <p:cNvPicPr/>
          <p:nvPr/>
        </p:nvPicPr>
        <p:blipFill>
          <a:blip r:embed="rId2"/>
          <a:srcRect l="9558" t="24996" r="14684" b="4782"/>
          <a:stretch/>
        </p:blipFill>
        <p:spPr>
          <a:xfrm>
            <a:off x="7984440" y="6196320"/>
            <a:ext cx="1159200" cy="684360"/>
          </a:xfrm>
          <a:prstGeom prst="rect">
            <a:avLst/>
          </a:prstGeom>
          <a:noFill/>
          <a:ln w="0">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Hpcclab title">
    <p:bg>
      <p:bgPr>
        <a:solidFill>
          <a:srgbClr val="FFFFFF"/>
        </a:solidFill>
        <a:effectLst/>
      </p:bgPr>
    </p:bg>
    <p:spTree>
      <p:nvGrpSpPr>
        <p:cNvPr id="1" name=""/>
        <p:cNvGrpSpPr/>
        <p:nvPr/>
      </p:nvGrpSpPr>
      <p:grpSpPr>
        <a:xfrm>
          <a:off x="0" y="0"/>
          <a:ext cx="0" cy="0"/>
          <a:chOff x="0" y="0"/>
          <a:chExt cx="0" cy="0"/>
        </a:xfrm>
      </p:grpSpPr>
      <p:sp>
        <p:nvSpPr>
          <p:cNvPr id="8" name="Rectangle 7"/>
          <p:cNvSpPr/>
          <p:nvPr/>
        </p:nvSpPr>
        <p:spPr>
          <a:xfrm>
            <a:off x="0" y="0"/>
            <a:ext cx="9143640" cy="1447560"/>
          </a:xfrm>
          <a:prstGeom prst="rect">
            <a:avLst/>
          </a:prstGeom>
          <a:solidFill>
            <a:srgbClr val="004080"/>
          </a:solidFill>
          <a:ln>
            <a:noFill/>
          </a:ln>
          <a:effectLst>
            <a:outerShdw blurRad="39960" dist="2016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nchor="ctr">
            <a:noAutofit/>
          </a:bodyPr>
          <a:lstStyle/>
          <a:p>
            <a:endParaRPr lang="en-US" sz="1800" b="0" u="none" strike="noStrike">
              <a:solidFill>
                <a:schemeClr val="dk1"/>
              </a:solidFill>
              <a:effectLst/>
              <a:uFillTx/>
              <a:latin typeface="Calibri"/>
            </a:endParaRPr>
          </a:p>
        </p:txBody>
      </p:sp>
      <p:sp>
        <p:nvSpPr>
          <p:cNvPr id="9"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lvl1pPr indent="0" algn="ctr">
              <a:lnSpc>
                <a:spcPct val="100000"/>
              </a:lnSpc>
              <a:buNone/>
              <a:defRPr lang="en-US" sz="4400" b="0" u="none" strike="noStrike">
                <a:solidFill>
                  <a:schemeClr val="lt1"/>
                </a:solidFill>
                <a:effectLst/>
                <a:uFillTx/>
                <a:latin typeface="Arial"/>
                <a:ea typeface="Arial"/>
              </a:defRPr>
            </a:lvl1pPr>
          </a:lstStyle>
          <a:p>
            <a:pPr indent="0" algn="ctr">
              <a:lnSpc>
                <a:spcPct val="100000"/>
              </a:lnSpc>
              <a:buNone/>
            </a:pPr>
            <a:r>
              <a:rPr lang="en-US" sz="4400" b="0" u="none" strike="noStrike">
                <a:solidFill>
                  <a:schemeClr val="lt1"/>
                </a:solidFill>
                <a:effectLst/>
                <a:uFillTx/>
                <a:latin typeface="Arial"/>
                <a:ea typeface="Arial"/>
              </a:rPr>
              <a:t>Click to edit Master title style</a:t>
            </a:r>
            <a:endParaRPr lang="en-US" sz="4400" b="0" u="none" strike="noStrike">
              <a:solidFill>
                <a:schemeClr val="lt1"/>
              </a:solidFill>
              <a:effectLst/>
              <a:uFillTx/>
              <a:latin typeface="Arial"/>
            </a:endParaRPr>
          </a:p>
        </p:txBody>
      </p:sp>
      <p:sp>
        <p:nvSpPr>
          <p:cNvPr id="10" name="PlaceHolder 2"/>
          <p:cNvSpPr>
            <a:spLocks noGrp="1"/>
          </p:cNvSpPr>
          <p:nvPr>
            <p:ph type="body"/>
          </p:nvPr>
        </p:nvSpPr>
        <p:spPr>
          <a:xfrm>
            <a:off x="0" y="5369400"/>
            <a:ext cx="1658160" cy="1464120"/>
          </a:xfrm>
          <a:prstGeom prst="rect">
            <a:avLst/>
          </a:prstGeom>
          <a:noFill/>
          <a:ln w="0">
            <a:noFill/>
          </a:ln>
        </p:spPr>
        <p:txBody>
          <a:bodyPr lIns="90000" tIns="45000" rIns="90000" bIns="45000" anchor="t">
            <a:noAutofit/>
          </a:bodyPr>
          <a:lstStyle>
            <a:lvl1pPr algn="l">
              <a:spcBef>
                <a:spcPts val="1417"/>
              </a:spcBef>
              <a:buClr>
                <a:srgbClr val="000000"/>
              </a:buClr>
              <a:buSzPct val="45000"/>
              <a:buFont typeface="Wingdings" charset="2"/>
              <a:buChar char=""/>
              <a:defRPr lang="en-US" sz="1800" b="0" u="none" strike="noStrike">
                <a:solidFill>
                  <a:schemeClr val="dk1"/>
                </a:solidFill>
                <a:effectLst/>
                <a:uFillTx/>
                <a:latin typeface="Calibri"/>
              </a:defRPr>
            </a:lvl1pPr>
            <a:lvl2pPr lvl="1" algn="l">
              <a:spcBef>
                <a:spcPts val="1134"/>
              </a:spcBef>
              <a:buClr>
                <a:srgbClr val="000000"/>
              </a:buClr>
              <a:buSzPct val="75000"/>
              <a:buFont typeface="Symbol" charset="2"/>
              <a:buChar char=""/>
              <a:defRPr lang="en-US" sz="1800" b="0" u="none" strike="noStrike">
                <a:solidFill>
                  <a:schemeClr val="dk1"/>
                </a:solidFill>
                <a:effectLst/>
                <a:uFillTx/>
                <a:latin typeface="Calibri"/>
              </a:defRPr>
            </a:lvl2pPr>
            <a:lvl3pPr lvl="2" algn="l">
              <a:spcBef>
                <a:spcPts val="850"/>
              </a:spcBef>
              <a:buClr>
                <a:srgbClr val="000000"/>
              </a:buClr>
              <a:buSzPct val="45000"/>
              <a:buFont typeface="Wingdings" charset="2"/>
              <a:buChar char=""/>
              <a:defRPr lang="en-US" sz="1800" b="0" u="none" strike="noStrike">
                <a:solidFill>
                  <a:schemeClr val="dk1"/>
                </a:solidFill>
                <a:effectLst/>
                <a:uFillTx/>
                <a:latin typeface="Calibri"/>
              </a:defRPr>
            </a:lvl3pPr>
            <a:lvl4pPr lvl="3" algn="l">
              <a:spcBef>
                <a:spcPts val="567"/>
              </a:spcBef>
              <a:buClr>
                <a:srgbClr val="000000"/>
              </a:buClr>
              <a:buSzPct val="75000"/>
              <a:buFont typeface="Symbol" charset="2"/>
              <a:buChar char=""/>
              <a:defRPr lang="en-US" sz="1800" b="0" u="none" strike="noStrike">
                <a:solidFill>
                  <a:schemeClr val="dk1"/>
                </a:solidFill>
                <a:effectLst/>
                <a:uFillTx/>
                <a:latin typeface="Calibri"/>
              </a:defRPr>
            </a:lvl4pPr>
            <a:lvl5pPr lvl="4" algn="l">
              <a:spcBef>
                <a:spcPts val="283"/>
              </a:spcBef>
              <a:buClr>
                <a:srgbClr val="000000"/>
              </a:buClr>
              <a:buSzPct val="45000"/>
              <a:buFont typeface="Wingdings" charset="2"/>
              <a:buChar char=""/>
              <a:defRPr lang="en-US" sz="1800" b="0" u="none" strike="noStrike">
                <a:solidFill>
                  <a:schemeClr val="dk1"/>
                </a:solidFill>
                <a:effectLst/>
                <a:uFillTx/>
                <a:latin typeface="Calibri"/>
              </a:defRPr>
            </a:lvl5pPr>
            <a:lvl6pPr lvl="5" algn="l">
              <a:spcBef>
                <a:spcPts val="283"/>
              </a:spcBef>
              <a:buClr>
                <a:srgbClr val="000000"/>
              </a:buClr>
              <a:buSzPct val="45000"/>
              <a:buFont typeface="Wingdings" charset="2"/>
              <a:buChar char=""/>
              <a:defRPr lang="en-US" sz="1800" b="0" u="none" strike="noStrike">
                <a:solidFill>
                  <a:schemeClr val="dk1"/>
                </a:solidFill>
                <a:effectLst/>
                <a:uFillTx/>
                <a:latin typeface="Calibri"/>
              </a:defRPr>
            </a:lvl6pPr>
            <a:lvl7pPr lvl="6" algn="l">
              <a:spcBef>
                <a:spcPts val="283"/>
              </a:spcBef>
              <a:buClr>
                <a:srgbClr val="000000"/>
              </a:buClr>
              <a:buSzPct val="45000"/>
              <a:buFont typeface="Wingdings" charset="2"/>
              <a:buChar char=""/>
              <a:defRPr lang="en-US" sz="1800" b="0" u="none" strike="noStrike">
                <a:solidFill>
                  <a:schemeClr val="dk1"/>
                </a:solidFill>
                <a:effectLst/>
                <a:uFillTx/>
                <a:latin typeface="Calibri"/>
              </a:defRPr>
            </a:lvl7pPr>
          </a:lstStyle>
          <a:p>
            <a:pPr algn="l">
              <a:spcBef>
                <a:spcPts val="1417"/>
              </a:spcBef>
              <a:buClr>
                <a:srgbClr val="000000"/>
              </a:buClr>
              <a:buSzPct val="45000"/>
              <a:buFont typeface="Wingdings" charset="2"/>
              <a:buChar char=""/>
            </a:pPr>
            <a:r>
              <a:rPr lang="en-US" sz="1800" b="0" u="none" strike="noStrike">
                <a:solidFill>
                  <a:schemeClr val="dk1"/>
                </a:solidFill>
                <a:effectLst/>
                <a:uFillTx/>
                <a:latin typeface="Calibri"/>
              </a:rPr>
              <a:t>Click to edit the outline text format</a:t>
            </a:r>
          </a:p>
          <a:p>
            <a:pPr marL="457200" lvl="1" algn="l">
              <a:spcBef>
                <a:spcPts val="1134"/>
              </a:spcBef>
              <a:buClr>
                <a:srgbClr val="000000"/>
              </a:buClr>
              <a:buSzPct val="75000"/>
              <a:buFont typeface="Symbol" charset="2"/>
              <a:buChar char=""/>
            </a:pPr>
            <a:r>
              <a:rPr lang="en-US" sz="1800" b="0" u="none" strike="noStrike">
                <a:solidFill>
                  <a:schemeClr val="dk1"/>
                </a:solidFill>
                <a:effectLst/>
                <a:uFillTx/>
                <a:latin typeface="Calibri"/>
              </a:rPr>
              <a:t>Second Outline Level</a:t>
            </a:r>
          </a:p>
          <a:p>
            <a:pPr marL="914400" lvl="2" algn="l">
              <a:spcBef>
                <a:spcPts val="850"/>
              </a:spcBef>
              <a:buClr>
                <a:srgbClr val="000000"/>
              </a:buClr>
              <a:buSzPct val="45000"/>
              <a:buFont typeface="Wingdings" charset="2"/>
              <a:buChar char=""/>
            </a:pPr>
            <a:r>
              <a:rPr lang="en-US" sz="1800" b="0" u="none" strike="noStrike">
                <a:solidFill>
                  <a:schemeClr val="dk1"/>
                </a:solidFill>
                <a:effectLst/>
                <a:uFillTx/>
                <a:latin typeface="Calibri"/>
              </a:rPr>
              <a:t>Third Outline Level</a:t>
            </a:r>
          </a:p>
          <a:p>
            <a:pPr marL="1371600" lvl="3" algn="l">
              <a:spcBef>
                <a:spcPts val="567"/>
              </a:spcBef>
              <a:buClr>
                <a:srgbClr val="000000"/>
              </a:buClr>
              <a:buSzPct val="75000"/>
              <a:buFont typeface="Symbol" charset="2"/>
              <a:buChar char=""/>
            </a:pPr>
            <a:r>
              <a:rPr lang="en-US" sz="1800" b="0" u="none" strike="noStrike">
                <a:solidFill>
                  <a:schemeClr val="dk1"/>
                </a:solidFill>
                <a:effectLst/>
                <a:uFillTx/>
                <a:latin typeface="Calibri"/>
              </a:rPr>
              <a:t>Fourth Outline Level</a:t>
            </a:r>
          </a:p>
          <a:p>
            <a:pPr marL="1828800" lvl="4" algn="l">
              <a:spcBef>
                <a:spcPts val="283"/>
              </a:spcBef>
              <a:buClr>
                <a:srgbClr val="000000"/>
              </a:buClr>
              <a:buSzPct val="45000"/>
              <a:buFont typeface="Wingdings" charset="2"/>
              <a:buChar char=""/>
            </a:pPr>
            <a:r>
              <a:rPr lang="en-US" sz="1800" b="0" u="none" strike="noStrike">
                <a:solidFill>
                  <a:schemeClr val="dk1"/>
                </a:solidFill>
                <a:effectLst/>
                <a:uFillTx/>
                <a:latin typeface="Calibri"/>
              </a:rPr>
              <a:t>Fifth Outline Level</a:t>
            </a:r>
          </a:p>
          <a:p>
            <a:pPr marL="2286000" lvl="5" algn="l">
              <a:spcBef>
                <a:spcPts val="283"/>
              </a:spcBef>
              <a:buClr>
                <a:srgbClr val="000000"/>
              </a:buClr>
              <a:buSzPct val="45000"/>
              <a:buFont typeface="Wingdings" charset="2"/>
              <a:buChar char=""/>
            </a:pPr>
            <a:r>
              <a:rPr lang="en-US" sz="1800" b="0" u="none" strike="noStrike">
                <a:solidFill>
                  <a:schemeClr val="dk1"/>
                </a:solidFill>
                <a:effectLst/>
                <a:uFillTx/>
                <a:latin typeface="Calibri"/>
              </a:rPr>
              <a:t>Sixth Outline Level</a:t>
            </a:r>
          </a:p>
          <a:p>
            <a:pPr marL="2743200" lvl="6" algn="l">
              <a:spcBef>
                <a:spcPts val="283"/>
              </a:spcBef>
              <a:buClr>
                <a:srgbClr val="000000"/>
              </a:buClr>
              <a:buSzPct val="45000"/>
              <a:buFont typeface="Wingdings" charset="2"/>
              <a:buChar char=""/>
            </a:pPr>
            <a:r>
              <a:rPr lang="en-US" sz="1800" b="0" u="none" strike="noStrike">
                <a:solidFill>
                  <a:schemeClr val="dk1"/>
                </a:solidFill>
                <a:effectLst/>
                <a:uFillTx/>
                <a:latin typeface="Calibri"/>
              </a:rPr>
              <a:t>Seventh Outline Level</a:t>
            </a:r>
          </a:p>
        </p:txBody>
      </p:sp>
      <p:pic>
        <p:nvPicPr>
          <p:cNvPr id="11" name="Picture 6"/>
          <p:cNvPicPr/>
          <p:nvPr/>
        </p:nvPicPr>
        <p:blipFill>
          <a:blip r:embed="rId2"/>
          <a:srcRect l="11814" r="15095"/>
          <a:stretch/>
        </p:blipFill>
        <p:spPr>
          <a:xfrm>
            <a:off x="7286760" y="5369400"/>
            <a:ext cx="1679400" cy="1464120"/>
          </a:xfrm>
          <a:prstGeom prst="rect">
            <a:avLst/>
          </a:prstGeom>
          <a:noFill/>
          <a:ln w="0">
            <a:noFill/>
          </a:ln>
        </p:spPr>
      </p:pic>
      <p:sp>
        <p:nvSpPr>
          <p:cNvPr id="12" name="AutoShape 2"/>
          <p:cNvSpPr/>
          <p:nvPr/>
        </p:nvSpPr>
        <p:spPr>
          <a:xfrm>
            <a:off x="4419720" y="3276720"/>
            <a:ext cx="304560" cy="3045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endParaRPr lang="en-US" sz="1800" b="0" u="none" strike="noStrike">
              <a:solidFill>
                <a:schemeClr val="dk1"/>
              </a:solidFill>
              <a:effectLst/>
              <a:uFillTx/>
              <a:latin typeface="Calibri"/>
            </a:endParaRPr>
          </a:p>
        </p:txBody>
      </p:sp>
      <p:pic>
        <p:nvPicPr>
          <p:cNvPr id="13" name="Picture 5"/>
          <p:cNvPicPr/>
          <p:nvPr/>
        </p:nvPicPr>
        <p:blipFill>
          <a:blip r:embed="rId3"/>
          <a:stretch/>
        </p:blipFill>
        <p:spPr>
          <a:xfrm>
            <a:off x="0" y="5192280"/>
            <a:ext cx="1950840" cy="1464120"/>
          </a:xfrm>
          <a:prstGeom prst="rect">
            <a:avLst/>
          </a:prstGeom>
          <a:noFill/>
          <a:ln w="0">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320040" y="1810440"/>
            <a:ext cx="8503560" cy="1352880"/>
          </a:xfrm>
          <a:prstGeom prst="rect">
            <a:avLst/>
          </a:prstGeom>
          <a:noFill/>
          <a:ln w="0">
            <a:noFill/>
          </a:ln>
        </p:spPr>
        <p:txBody>
          <a:bodyPr lIns="91440" tIns="45720" rIns="91440" bIns="45720" anchor="ctr">
            <a:noAutofit/>
          </a:bodyPr>
          <a:lstStyle/>
          <a:p>
            <a:pPr indent="0" algn="ctr">
              <a:lnSpc>
                <a:spcPct val="100000"/>
              </a:lnSpc>
              <a:buNone/>
            </a:pPr>
            <a:r>
              <a:rPr lang="en-US" sz="2500" b="1" u="none" strike="noStrike">
                <a:solidFill>
                  <a:srgbClr val="17202A"/>
                </a:solidFill>
                <a:effectLst/>
                <a:uFillTx/>
                <a:latin typeface="Arial"/>
                <a:ea typeface="Arial"/>
              </a:rPr>
              <a:t>Empirical Analysis of Cloud–Edge Infrastructure Complexity:</a:t>
            </a:r>
            <a:endParaRPr lang="en-US" sz="2500" b="0" u="none" strike="noStrike">
              <a:solidFill>
                <a:schemeClr val="lt1"/>
              </a:solidFill>
              <a:effectLst/>
              <a:uFillTx/>
              <a:latin typeface="Arial"/>
            </a:endParaRPr>
          </a:p>
          <a:p>
            <a:pPr indent="0" algn="ctr">
              <a:lnSpc>
                <a:spcPct val="100000"/>
              </a:lnSpc>
              <a:buNone/>
            </a:pPr>
            <a:r>
              <a:rPr lang="en-US" sz="2500" b="1" u="none" strike="noStrike">
                <a:solidFill>
                  <a:srgbClr val="17202A"/>
                </a:solidFill>
                <a:effectLst/>
                <a:uFillTx/>
                <a:latin typeface="Arial"/>
                <a:ea typeface="Arial"/>
              </a:rPr>
              <a:t>Practitioner Pain Points and Architectural Directions</a:t>
            </a:r>
            <a:endParaRPr lang="en-US" sz="2500" b="0" u="none" strike="noStrike">
              <a:solidFill>
                <a:schemeClr val="lt1"/>
              </a:solidFill>
              <a:effectLst/>
              <a:uFillTx/>
              <a:latin typeface="Arial"/>
            </a:endParaRPr>
          </a:p>
        </p:txBody>
      </p:sp>
      <p:sp>
        <p:nvSpPr>
          <p:cNvPr id="21" name="PlaceHolder 2"/>
          <p:cNvSpPr>
            <a:spLocks noGrp="1"/>
          </p:cNvSpPr>
          <p:nvPr>
            <p:ph type="subTitle"/>
          </p:nvPr>
        </p:nvSpPr>
        <p:spPr>
          <a:xfrm>
            <a:off x="594360" y="3264480"/>
            <a:ext cx="7954920" cy="1096920"/>
          </a:xfrm>
          <a:prstGeom prst="rect">
            <a:avLst/>
          </a:prstGeom>
          <a:noFill/>
          <a:ln w="0">
            <a:noFill/>
          </a:ln>
        </p:spPr>
        <p:txBody>
          <a:bodyPr lIns="91440" tIns="45720" rIns="91440" bIns="45720" anchor="t">
            <a:normAutofit/>
          </a:bodyPr>
          <a:lstStyle/>
          <a:p>
            <a:pPr indent="0" algn="ctr">
              <a:lnSpc>
                <a:spcPct val="100000"/>
              </a:lnSpc>
              <a:buNone/>
              <a:tabLst>
                <a:tab pos="0" algn="l"/>
              </a:tabLst>
            </a:pPr>
            <a:r>
              <a:rPr lang="en-US" sz="1800" b="1" u="none" strike="noStrike">
                <a:solidFill>
                  <a:srgbClr val="17202A"/>
                </a:solidFill>
                <a:effectLst/>
                <a:uFillTx/>
                <a:latin typeface="Arial"/>
                <a:ea typeface="Arial"/>
              </a:rPr>
              <a:t>Pawissanutt Lertpongrujikorn · Hai Duc Nguyen · Mohsen Amini Salehi</a:t>
            </a:r>
            <a:endParaRPr lang="en-US" sz="1800" b="0" u="none" strike="noStrike">
              <a:solidFill>
                <a:schemeClr val="dk1">
                  <a:tint val="75000"/>
                </a:schemeClr>
              </a:solidFill>
              <a:effectLst/>
              <a:uFillTx/>
              <a:latin typeface="Calibri"/>
            </a:endParaRPr>
          </a:p>
          <a:p>
            <a:pPr indent="0" algn="ctr">
              <a:lnSpc>
                <a:spcPct val="100000"/>
              </a:lnSpc>
              <a:buNone/>
              <a:tabLst>
                <a:tab pos="0" algn="l"/>
              </a:tabLst>
            </a:pPr>
            <a:r>
              <a:rPr lang="en-US" sz="1300" b="0" u="none" strike="noStrike">
                <a:solidFill>
                  <a:srgbClr val="5D6873"/>
                </a:solidFill>
                <a:effectLst/>
                <a:uFillTx/>
                <a:latin typeface="Arial"/>
                <a:ea typeface="Arial"/>
              </a:rPr>
              <a:t>University of North Texas · Argonne National Laboratory · University of Chicago</a:t>
            </a:r>
            <a:endParaRPr lang="en-US" sz="1300" b="0" u="none" strike="noStrike">
              <a:solidFill>
                <a:schemeClr val="dk1">
                  <a:tint val="75000"/>
                </a:schemeClr>
              </a:solidFill>
              <a:effectLst/>
              <a:uFillTx/>
              <a:latin typeface="Calibri"/>
            </a:endParaRPr>
          </a:p>
        </p:txBody>
      </p:sp>
      <p:pic>
        <p:nvPicPr>
          <p:cNvPr id="22" name="Picture 2"/>
          <p:cNvPicPr/>
          <p:nvPr/>
        </p:nvPicPr>
        <p:blipFill>
          <a:blip r:embed="rId3"/>
          <a:stretch/>
        </p:blipFill>
        <p:spPr>
          <a:xfrm>
            <a:off x="4827240" y="5449320"/>
            <a:ext cx="2209680" cy="1243080"/>
          </a:xfrm>
          <a:prstGeom prst="rect">
            <a:avLst/>
          </a:prstGeom>
          <a:noFill/>
          <a:ln w="0">
            <a:noFill/>
          </a:ln>
        </p:spPr>
      </p:pic>
      <p:pic>
        <p:nvPicPr>
          <p:cNvPr id="23" name="Picture 4"/>
          <p:cNvPicPr/>
          <p:nvPr/>
        </p:nvPicPr>
        <p:blipFill>
          <a:blip r:embed="rId4"/>
          <a:srcRect t="27010" b="29385"/>
          <a:stretch/>
        </p:blipFill>
        <p:spPr>
          <a:xfrm>
            <a:off x="1907280" y="5761080"/>
            <a:ext cx="2664360" cy="77472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Reducing developer effort requires the platform to absorb coordination work</a:t>
            </a:r>
            <a:endParaRPr lang="en-US" sz="3000" b="0" u="none" strike="noStrike">
              <a:solidFill>
                <a:schemeClr val="lt1"/>
              </a:solidFill>
              <a:effectLst/>
              <a:uFillTx/>
              <a:latin typeface="Arial"/>
            </a:endParaRPr>
          </a:p>
        </p:txBody>
      </p:sp>
      <p:sp>
        <p:nvSpPr>
          <p:cNvPr id="287"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10</a:t>
            </a:r>
            <a:endParaRPr lang="en-US" sz="1100" b="0" u="none" strike="noStrike">
              <a:solidFill>
                <a:srgbClr val="000000"/>
              </a:solidFill>
              <a:effectLst/>
              <a:uFillTx/>
              <a:latin typeface="Arial"/>
            </a:endParaRPr>
          </a:p>
        </p:txBody>
      </p:sp>
      <p:sp>
        <p:nvSpPr>
          <p:cNvPr id="290" name="TextBox 5"/>
          <p:cNvSpPr/>
          <p:nvPr/>
        </p:nvSpPr>
        <p:spPr>
          <a:xfrm>
            <a:off x="606507" y="1550954"/>
            <a:ext cx="7912843" cy="289601"/>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dirty="0">
                <a:solidFill>
                  <a:srgbClr val="5D6873"/>
                </a:solidFill>
                <a:effectLst/>
                <a:uFillTx/>
                <a:latin typeface="Arial"/>
                <a:ea typeface="Arial"/>
              </a:rPr>
              <a:t>Each row maps an interview burden to a platform responsibility and a measurable evaluation signal</a:t>
            </a:r>
            <a:endParaRPr lang="en-US" sz="1400" b="0" u="none" strike="noStrike" dirty="0">
              <a:solidFill>
                <a:srgbClr val="000000"/>
              </a:solidFill>
              <a:effectLst/>
              <a:uFillTx/>
              <a:latin typeface="Arial"/>
            </a:endParaRPr>
          </a:p>
        </p:txBody>
      </p:sp>
      <p:sp>
        <p:nvSpPr>
          <p:cNvPr id="291" name="Rectangle 6"/>
          <p:cNvSpPr/>
          <p:nvPr/>
        </p:nvSpPr>
        <p:spPr>
          <a:xfrm>
            <a:off x="530280" y="1942534"/>
            <a:ext cx="2285640" cy="49356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92" name="TextBox 7"/>
          <p:cNvSpPr/>
          <p:nvPr/>
        </p:nvSpPr>
        <p:spPr>
          <a:xfrm>
            <a:off x="658440" y="2052334"/>
            <a:ext cx="20296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INTERVIEW EVIDENCE</a:t>
            </a:r>
            <a:endParaRPr lang="en-US" sz="1200" b="0" u="none" strike="noStrike">
              <a:solidFill>
                <a:srgbClr val="000000"/>
              </a:solidFill>
              <a:effectLst/>
              <a:uFillTx/>
              <a:latin typeface="Arial"/>
            </a:endParaRPr>
          </a:p>
        </p:txBody>
      </p:sp>
      <p:sp>
        <p:nvSpPr>
          <p:cNvPr id="293" name="Rectangle 8"/>
          <p:cNvSpPr/>
          <p:nvPr/>
        </p:nvSpPr>
        <p:spPr>
          <a:xfrm>
            <a:off x="2816280" y="1942534"/>
            <a:ext cx="2742840" cy="49356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94" name="TextBox 9"/>
          <p:cNvSpPr/>
          <p:nvPr/>
        </p:nvSpPr>
        <p:spPr>
          <a:xfrm>
            <a:off x="2944440" y="2052334"/>
            <a:ext cx="24868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DESIGN RESPONSE</a:t>
            </a:r>
            <a:endParaRPr lang="en-US" sz="1200" b="0" u="none" strike="noStrike">
              <a:solidFill>
                <a:srgbClr val="000000"/>
              </a:solidFill>
              <a:effectLst/>
              <a:uFillTx/>
              <a:latin typeface="Arial"/>
            </a:endParaRPr>
          </a:p>
        </p:txBody>
      </p:sp>
      <p:sp>
        <p:nvSpPr>
          <p:cNvPr id="295" name="Rectangle 10"/>
          <p:cNvSpPr/>
          <p:nvPr/>
        </p:nvSpPr>
        <p:spPr>
          <a:xfrm>
            <a:off x="5559480" y="1942534"/>
            <a:ext cx="3053880" cy="49356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96" name="TextBox 11"/>
          <p:cNvSpPr/>
          <p:nvPr/>
        </p:nvSpPr>
        <p:spPr>
          <a:xfrm>
            <a:off x="5687640" y="2052334"/>
            <a:ext cx="279756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EVALUATION SIGNAL</a:t>
            </a:r>
            <a:endParaRPr lang="en-US" sz="1200" b="0" u="none" strike="noStrike">
              <a:solidFill>
                <a:srgbClr val="000000"/>
              </a:solidFill>
              <a:effectLst/>
              <a:uFillTx/>
              <a:latin typeface="Arial"/>
            </a:endParaRPr>
          </a:p>
        </p:txBody>
      </p:sp>
      <p:sp>
        <p:nvSpPr>
          <p:cNvPr id="297" name="Rectangle 12"/>
          <p:cNvSpPr/>
          <p:nvPr/>
        </p:nvSpPr>
        <p:spPr>
          <a:xfrm>
            <a:off x="530280" y="2436094"/>
            <a:ext cx="228564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98" name="TextBox 13"/>
          <p:cNvSpPr/>
          <p:nvPr/>
        </p:nvSpPr>
        <p:spPr>
          <a:xfrm>
            <a:off x="658440" y="2545894"/>
            <a:ext cx="20296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Fragmented tooling +</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configuration sprawl</a:t>
            </a:r>
            <a:endParaRPr lang="en-US" sz="1150" b="0" u="none" strike="noStrike">
              <a:solidFill>
                <a:srgbClr val="000000"/>
              </a:solidFill>
              <a:effectLst/>
              <a:uFillTx/>
              <a:latin typeface="Arial"/>
            </a:endParaRPr>
          </a:p>
        </p:txBody>
      </p:sp>
      <p:sp>
        <p:nvSpPr>
          <p:cNvPr id="299" name="Rectangle 14"/>
          <p:cNvSpPr/>
          <p:nvPr/>
        </p:nvSpPr>
        <p:spPr>
          <a:xfrm>
            <a:off x="2816280" y="2436094"/>
            <a:ext cx="274284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00" name="TextBox 15"/>
          <p:cNvSpPr/>
          <p:nvPr/>
        </p:nvSpPr>
        <p:spPr>
          <a:xfrm>
            <a:off x="2944440" y="2545894"/>
            <a:ext cx="24868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One application description</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for logic, state, workflow, and policy</a:t>
            </a:r>
            <a:endParaRPr lang="en-US" sz="1150" b="0" u="none" strike="noStrike">
              <a:solidFill>
                <a:srgbClr val="000000"/>
              </a:solidFill>
              <a:effectLst/>
              <a:uFillTx/>
              <a:latin typeface="Arial"/>
            </a:endParaRPr>
          </a:p>
        </p:txBody>
      </p:sp>
      <p:sp>
        <p:nvSpPr>
          <p:cNvPr id="301" name="Rectangle 16"/>
          <p:cNvSpPr/>
          <p:nvPr/>
        </p:nvSpPr>
        <p:spPr>
          <a:xfrm>
            <a:off x="5559480" y="2436094"/>
            <a:ext cx="305388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02" name="TextBox 17"/>
          <p:cNvSpPr/>
          <p:nvPr/>
        </p:nvSpPr>
        <p:spPr>
          <a:xfrm>
            <a:off x="5687640" y="2545894"/>
            <a:ext cx="27975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Tools and configuration</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files touched</a:t>
            </a:r>
            <a:endParaRPr lang="en-US" sz="1150" b="0" u="none" strike="noStrike">
              <a:solidFill>
                <a:srgbClr val="000000"/>
              </a:solidFill>
              <a:effectLst/>
              <a:uFillTx/>
              <a:latin typeface="Arial"/>
            </a:endParaRPr>
          </a:p>
        </p:txBody>
      </p:sp>
      <p:sp>
        <p:nvSpPr>
          <p:cNvPr id="303" name="Rectangle 18"/>
          <p:cNvSpPr/>
          <p:nvPr/>
        </p:nvSpPr>
        <p:spPr>
          <a:xfrm>
            <a:off x="530280" y="3368854"/>
            <a:ext cx="228564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04" name="TextBox 19"/>
          <p:cNvSpPr/>
          <p:nvPr/>
        </p:nvSpPr>
        <p:spPr>
          <a:xfrm>
            <a:off x="658440" y="3478654"/>
            <a:ext cx="20296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Deployment +</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onboarding difficulty</a:t>
            </a:r>
            <a:endParaRPr lang="en-US" sz="1150" b="0" u="none" strike="noStrike">
              <a:solidFill>
                <a:srgbClr val="000000"/>
              </a:solidFill>
              <a:effectLst/>
              <a:uFillTx/>
              <a:latin typeface="Arial"/>
            </a:endParaRPr>
          </a:p>
        </p:txBody>
      </p:sp>
      <p:sp>
        <p:nvSpPr>
          <p:cNvPr id="305" name="Rectangle 20"/>
          <p:cNvSpPr/>
          <p:nvPr/>
        </p:nvSpPr>
        <p:spPr>
          <a:xfrm>
            <a:off x="2816280" y="3368854"/>
            <a:ext cx="274284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06" name="TextBox 21"/>
          <p:cNvSpPr/>
          <p:nvPr/>
        </p:nvSpPr>
        <p:spPr>
          <a:xfrm>
            <a:off x="2944440" y="3478654"/>
            <a:ext cx="24868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Self-service deployment</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with safe defaults</a:t>
            </a:r>
            <a:endParaRPr lang="en-US" sz="1150" b="0" u="none" strike="noStrike">
              <a:solidFill>
                <a:srgbClr val="000000"/>
              </a:solidFill>
              <a:effectLst/>
              <a:uFillTx/>
              <a:latin typeface="Arial"/>
            </a:endParaRPr>
          </a:p>
        </p:txBody>
      </p:sp>
      <p:sp>
        <p:nvSpPr>
          <p:cNvPr id="307" name="Rectangle 22"/>
          <p:cNvSpPr/>
          <p:nvPr/>
        </p:nvSpPr>
        <p:spPr>
          <a:xfrm>
            <a:off x="5559480" y="3368854"/>
            <a:ext cx="305388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08" name="TextBox 23"/>
          <p:cNvSpPr/>
          <p:nvPr/>
        </p:nvSpPr>
        <p:spPr>
          <a:xfrm>
            <a:off x="5687640" y="3478654"/>
            <a:ext cx="27975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Time to first deployment</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and onboarding time</a:t>
            </a:r>
            <a:endParaRPr lang="en-US" sz="1150" b="0" u="none" strike="noStrike">
              <a:solidFill>
                <a:srgbClr val="000000"/>
              </a:solidFill>
              <a:effectLst/>
              <a:uFillTx/>
              <a:latin typeface="Arial"/>
            </a:endParaRPr>
          </a:p>
        </p:txBody>
      </p:sp>
      <p:sp>
        <p:nvSpPr>
          <p:cNvPr id="309" name="Rectangle 24"/>
          <p:cNvSpPr/>
          <p:nvPr/>
        </p:nvSpPr>
        <p:spPr>
          <a:xfrm>
            <a:off x="530280" y="4301614"/>
            <a:ext cx="228564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10" name="TextBox 25"/>
          <p:cNvSpPr/>
          <p:nvPr/>
        </p:nvSpPr>
        <p:spPr>
          <a:xfrm>
            <a:off x="658440" y="4411414"/>
            <a:ext cx="20296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Manual orchestration +</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glue code</a:t>
            </a:r>
            <a:endParaRPr lang="en-US" sz="1150" b="0" u="none" strike="noStrike">
              <a:solidFill>
                <a:srgbClr val="000000"/>
              </a:solidFill>
              <a:effectLst/>
              <a:uFillTx/>
              <a:latin typeface="Arial"/>
            </a:endParaRPr>
          </a:p>
        </p:txBody>
      </p:sp>
      <p:sp>
        <p:nvSpPr>
          <p:cNvPr id="311" name="Rectangle 26"/>
          <p:cNvSpPr/>
          <p:nvPr/>
        </p:nvSpPr>
        <p:spPr>
          <a:xfrm>
            <a:off x="2816280" y="4301614"/>
            <a:ext cx="274284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12" name="TextBox 27"/>
          <p:cNvSpPr/>
          <p:nvPr/>
        </p:nvSpPr>
        <p:spPr>
          <a:xfrm>
            <a:off x="2944440" y="4411414"/>
            <a:ext cx="248688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Integrated identity, telemetry,</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and failure handling</a:t>
            </a:r>
            <a:endParaRPr lang="en-US" sz="1150" b="0" u="none" strike="noStrike">
              <a:solidFill>
                <a:srgbClr val="000000"/>
              </a:solidFill>
              <a:effectLst/>
              <a:uFillTx/>
              <a:latin typeface="Arial"/>
            </a:endParaRPr>
          </a:p>
        </p:txBody>
      </p:sp>
      <p:sp>
        <p:nvSpPr>
          <p:cNvPr id="313" name="Rectangle 28"/>
          <p:cNvSpPr/>
          <p:nvPr/>
        </p:nvSpPr>
        <p:spPr>
          <a:xfrm>
            <a:off x="5559480" y="4301614"/>
            <a:ext cx="305388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14" name="TextBox 29"/>
          <p:cNvSpPr/>
          <p:nvPr/>
        </p:nvSpPr>
        <p:spPr>
          <a:xfrm>
            <a:off x="5687640" y="4411414"/>
            <a:ext cx="27975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50" b="0" u="none" strike="noStrike">
                <a:solidFill>
                  <a:srgbClr val="17202A"/>
                </a:solidFill>
                <a:effectLst/>
                <a:uFillTx/>
                <a:latin typeface="Arial"/>
                <a:ea typeface="Arial"/>
              </a:rPr>
              <a:t>Manual handoffs and</a:t>
            </a:r>
            <a:endParaRPr lang="en-US" sz="1150" b="0" u="none" strike="noStrike">
              <a:solidFill>
                <a:srgbClr val="000000"/>
              </a:solidFill>
              <a:effectLst/>
              <a:uFillTx/>
              <a:latin typeface="Arial"/>
            </a:endParaRPr>
          </a:p>
          <a:p>
            <a:pPr algn="ctr" defTabSz="914400">
              <a:lnSpc>
                <a:spcPct val="100000"/>
              </a:lnSpc>
              <a:tabLst>
                <a:tab pos="0" algn="l"/>
              </a:tabLst>
            </a:pPr>
            <a:r>
              <a:rPr lang="en-US" sz="1150" b="0" u="none" strike="noStrike">
                <a:solidFill>
                  <a:srgbClr val="17202A"/>
                </a:solidFill>
                <a:effectLst/>
                <a:uFillTx/>
                <a:latin typeface="Arial"/>
                <a:ea typeface="Arial"/>
              </a:rPr>
              <a:t>diagnosis time</a:t>
            </a:r>
            <a:endParaRPr lang="en-US" sz="1150" b="0" u="none" strike="noStrike">
              <a:solidFill>
                <a:srgbClr val="000000"/>
              </a:solidFill>
              <a:effectLst/>
              <a:uFillTx/>
              <a:latin typeface="Arial"/>
            </a:endParaRPr>
          </a:p>
        </p:txBody>
      </p:sp>
      <p:sp>
        <p:nvSpPr>
          <p:cNvPr id="315" name="Rounded Rectangle 30"/>
          <p:cNvSpPr/>
          <p:nvPr/>
        </p:nvSpPr>
        <p:spPr>
          <a:xfrm>
            <a:off x="567000" y="5508694"/>
            <a:ext cx="8009640" cy="621360"/>
          </a:xfrm>
          <a:prstGeom prst="roundRect">
            <a:avLst>
              <a:gd name="adj" fmla="val 16667"/>
            </a:avLst>
          </a:prstGeom>
          <a:solidFill>
            <a:srgbClr val="FFF4D6"/>
          </a:solidFill>
          <a:ln w="1524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16" name="Rounded Rectangle 31"/>
          <p:cNvSpPr/>
          <p:nvPr/>
        </p:nvSpPr>
        <p:spPr>
          <a:xfrm>
            <a:off x="713160" y="5673214"/>
            <a:ext cx="1508400" cy="292320"/>
          </a:xfrm>
          <a:prstGeom prst="roundRect">
            <a:avLst>
              <a:gd name="adj" fmla="val 16667"/>
            </a:avLst>
          </a:prstGeom>
          <a:solidFill>
            <a:srgbClr val="F4B942"/>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17" name="TextBox 32"/>
          <p:cNvSpPr/>
          <p:nvPr/>
        </p:nvSpPr>
        <p:spPr>
          <a:xfrm>
            <a:off x="749880" y="5673214"/>
            <a:ext cx="143532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PLATFORM ROLE</a:t>
            </a:r>
            <a:endParaRPr lang="en-US" sz="850" b="0" u="none" strike="noStrike">
              <a:solidFill>
                <a:srgbClr val="000000"/>
              </a:solidFill>
              <a:effectLst/>
              <a:uFillTx/>
              <a:latin typeface="Arial"/>
            </a:endParaRPr>
          </a:p>
        </p:txBody>
      </p:sp>
      <p:sp>
        <p:nvSpPr>
          <p:cNvPr id="318" name="TextBox 33"/>
          <p:cNvSpPr/>
          <p:nvPr/>
        </p:nvSpPr>
        <p:spPr>
          <a:xfrm>
            <a:off x="2432160" y="5572774"/>
            <a:ext cx="5650560" cy="246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Absorb coordination work into the platform</a:t>
            </a:r>
            <a:endParaRPr lang="en-US" sz="1300" b="0" u="none" strike="noStrike">
              <a:solidFill>
                <a:srgbClr val="000000"/>
              </a:solidFill>
              <a:effectLst/>
              <a:uFillTx/>
              <a:latin typeface="Arial"/>
            </a:endParaRPr>
          </a:p>
        </p:txBody>
      </p:sp>
      <p:sp>
        <p:nvSpPr>
          <p:cNvPr id="319" name="TextBox 34"/>
          <p:cNvSpPr/>
          <p:nvPr/>
        </p:nvSpPr>
        <p:spPr>
          <a:xfrm>
            <a:off x="2432160" y="5828734"/>
            <a:ext cx="5650560" cy="2098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70" b="0" u="none" strike="noStrike">
                <a:solidFill>
                  <a:srgbClr val="5D6873"/>
                </a:solidFill>
                <a:effectLst/>
                <a:uFillTx/>
                <a:latin typeface="Arial"/>
                <a:ea typeface="Arial"/>
              </a:rPr>
              <a:t>Keep application intent, policy, and failures visible to developers</a:t>
            </a:r>
            <a:endParaRPr lang="en-US" sz="1070" b="0" u="none" strike="noStrike">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Platform coordination must preserve isolation, usability, and observability</a:t>
            </a:r>
            <a:endParaRPr lang="en-US" sz="3000" b="0" u="none" strike="noStrike">
              <a:solidFill>
                <a:schemeClr val="lt1"/>
              </a:solidFill>
              <a:effectLst/>
              <a:uFillTx/>
              <a:latin typeface="Arial"/>
            </a:endParaRPr>
          </a:p>
        </p:txBody>
      </p:sp>
      <p:sp>
        <p:nvSpPr>
          <p:cNvPr id="321"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11</a:t>
            </a:r>
            <a:endParaRPr lang="en-US" sz="1100" b="0" u="none" strike="noStrike">
              <a:solidFill>
                <a:srgbClr val="000000"/>
              </a:solidFill>
              <a:effectLst/>
              <a:uFillTx/>
              <a:latin typeface="Arial"/>
            </a:endParaRPr>
          </a:p>
        </p:txBody>
      </p:sp>
      <p:sp>
        <p:nvSpPr>
          <p:cNvPr id="322" name="Rounded Rectangle 3"/>
          <p:cNvSpPr/>
          <p:nvPr/>
        </p:nvSpPr>
        <p:spPr>
          <a:xfrm>
            <a:off x="530280" y="1506643"/>
            <a:ext cx="1791720" cy="292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23" name="TextBox 4"/>
          <p:cNvSpPr/>
          <p:nvPr/>
        </p:nvSpPr>
        <p:spPr>
          <a:xfrm>
            <a:off x="567000" y="1506643"/>
            <a:ext cx="171864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QUALITATIVE REQUIREMENTS</a:t>
            </a:r>
            <a:endParaRPr lang="en-US" sz="900" b="0" u="none" strike="noStrike">
              <a:solidFill>
                <a:srgbClr val="000000"/>
              </a:solidFill>
              <a:effectLst/>
              <a:uFillTx/>
              <a:latin typeface="Arial"/>
            </a:endParaRPr>
          </a:p>
        </p:txBody>
      </p:sp>
      <p:sp>
        <p:nvSpPr>
          <p:cNvPr id="324" name="TextBox 5"/>
          <p:cNvSpPr/>
          <p:nvPr/>
        </p:nvSpPr>
        <p:spPr>
          <a:xfrm>
            <a:off x="2487240" y="1543003"/>
            <a:ext cx="566892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40" b="0" u="none" strike="noStrike">
                <a:solidFill>
                  <a:srgbClr val="5D6873"/>
                </a:solidFill>
                <a:effectLst/>
                <a:uFillTx/>
                <a:latin typeface="Arial"/>
                <a:ea typeface="Arial"/>
              </a:rPr>
              <a:t>A useful platform must integrate with existing security, development, and monitoring practices</a:t>
            </a:r>
            <a:endParaRPr lang="en-US" sz="1040" b="0" u="none" strike="noStrike">
              <a:solidFill>
                <a:srgbClr val="000000"/>
              </a:solidFill>
              <a:effectLst/>
              <a:uFillTx/>
              <a:latin typeface="Arial"/>
            </a:endParaRPr>
          </a:p>
        </p:txBody>
      </p:sp>
      <p:sp>
        <p:nvSpPr>
          <p:cNvPr id="325" name="Rectangle 6"/>
          <p:cNvSpPr/>
          <p:nvPr/>
        </p:nvSpPr>
        <p:spPr>
          <a:xfrm>
            <a:off x="530280" y="1908763"/>
            <a:ext cx="2011320" cy="52992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26" name="TextBox 7"/>
          <p:cNvSpPr/>
          <p:nvPr/>
        </p:nvSpPr>
        <p:spPr>
          <a:xfrm>
            <a:off x="658440" y="2018563"/>
            <a:ext cx="17553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REQUIREMENT</a:t>
            </a:r>
            <a:endParaRPr lang="en-US" sz="1200" b="0" u="none" strike="noStrike">
              <a:solidFill>
                <a:srgbClr val="000000"/>
              </a:solidFill>
              <a:effectLst/>
              <a:uFillTx/>
              <a:latin typeface="Arial"/>
            </a:endParaRPr>
          </a:p>
        </p:txBody>
      </p:sp>
      <p:sp>
        <p:nvSpPr>
          <p:cNvPr id="327" name="Rectangle 8"/>
          <p:cNvSpPr/>
          <p:nvPr/>
        </p:nvSpPr>
        <p:spPr>
          <a:xfrm>
            <a:off x="2541960" y="1908763"/>
            <a:ext cx="3364560" cy="52992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28" name="TextBox 9"/>
          <p:cNvSpPr/>
          <p:nvPr/>
        </p:nvSpPr>
        <p:spPr>
          <a:xfrm>
            <a:off x="2670120" y="2018563"/>
            <a:ext cx="310860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WHAT MUST INTEGRATE</a:t>
            </a:r>
            <a:endParaRPr lang="en-US" sz="1200" b="0" u="none" strike="noStrike">
              <a:solidFill>
                <a:srgbClr val="000000"/>
              </a:solidFill>
              <a:effectLst/>
              <a:uFillTx/>
              <a:latin typeface="Arial"/>
            </a:endParaRPr>
          </a:p>
        </p:txBody>
      </p:sp>
      <p:sp>
        <p:nvSpPr>
          <p:cNvPr id="329" name="Rectangle 10"/>
          <p:cNvSpPr/>
          <p:nvPr/>
        </p:nvSpPr>
        <p:spPr>
          <a:xfrm>
            <a:off x="5906880" y="1908763"/>
            <a:ext cx="2706120" cy="52992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30" name="TextBox 11"/>
          <p:cNvSpPr/>
          <p:nvPr/>
        </p:nvSpPr>
        <p:spPr>
          <a:xfrm>
            <a:off x="6035040" y="2018563"/>
            <a:ext cx="24501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FFFFFF"/>
                </a:solidFill>
                <a:effectLst/>
                <a:uFillTx/>
                <a:latin typeface="Arial"/>
                <a:ea typeface="Arial"/>
              </a:rPr>
              <a:t>FAILURE IF ABSENT</a:t>
            </a:r>
            <a:endParaRPr lang="en-US" sz="1200" b="0" u="none" strike="noStrike">
              <a:solidFill>
                <a:srgbClr val="000000"/>
              </a:solidFill>
              <a:effectLst/>
              <a:uFillTx/>
              <a:latin typeface="Arial"/>
            </a:endParaRPr>
          </a:p>
        </p:txBody>
      </p:sp>
      <p:sp>
        <p:nvSpPr>
          <p:cNvPr id="331" name="Rectangle 12"/>
          <p:cNvSpPr/>
          <p:nvPr/>
        </p:nvSpPr>
        <p:spPr>
          <a:xfrm>
            <a:off x="530280" y="2428189"/>
            <a:ext cx="201132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32" name="TextBox 13"/>
          <p:cNvSpPr/>
          <p:nvPr/>
        </p:nvSpPr>
        <p:spPr>
          <a:xfrm>
            <a:off x="658260" y="2585563"/>
            <a:ext cx="17553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Isolation + access control</a:t>
            </a:r>
            <a:endParaRPr lang="en-US" sz="1250" b="0" u="none" strike="noStrike" dirty="0">
              <a:solidFill>
                <a:srgbClr val="000000"/>
              </a:solidFill>
              <a:effectLst/>
              <a:uFillTx/>
              <a:latin typeface="Arial"/>
            </a:endParaRPr>
          </a:p>
        </p:txBody>
      </p:sp>
      <p:sp>
        <p:nvSpPr>
          <p:cNvPr id="333" name="Rectangle 14"/>
          <p:cNvSpPr/>
          <p:nvPr/>
        </p:nvSpPr>
        <p:spPr>
          <a:xfrm>
            <a:off x="2541960" y="2439043"/>
            <a:ext cx="336456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34" name="TextBox 15"/>
          <p:cNvSpPr/>
          <p:nvPr/>
        </p:nvSpPr>
        <p:spPr>
          <a:xfrm>
            <a:off x="3096759" y="2694164"/>
            <a:ext cx="2254241" cy="45887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Tenant boundaries · identity · </a:t>
            </a:r>
            <a:br>
              <a:rPr lang="en-US" sz="1250" b="0" u="none" strike="noStrike" dirty="0">
                <a:solidFill>
                  <a:srgbClr val="17202A"/>
                </a:solidFill>
                <a:effectLst/>
                <a:uFillTx/>
                <a:latin typeface="Arial"/>
                <a:ea typeface="Arial"/>
              </a:rPr>
            </a:br>
            <a:r>
              <a:rPr lang="en-US" sz="1250" b="0" u="none" strike="noStrike" dirty="0">
                <a:solidFill>
                  <a:srgbClr val="17202A"/>
                </a:solidFill>
                <a:effectLst/>
                <a:uFillTx/>
                <a:latin typeface="Arial"/>
                <a:ea typeface="Arial"/>
              </a:rPr>
              <a:t>access controls · audit records</a:t>
            </a:r>
            <a:endParaRPr lang="en-US" sz="1250" b="0" u="none" strike="noStrike" dirty="0">
              <a:solidFill>
                <a:srgbClr val="000000"/>
              </a:solidFill>
              <a:effectLst/>
              <a:uFillTx/>
              <a:latin typeface="Arial"/>
            </a:endParaRPr>
          </a:p>
        </p:txBody>
      </p:sp>
      <p:sp>
        <p:nvSpPr>
          <p:cNvPr id="335" name="Rectangle 16"/>
          <p:cNvSpPr/>
          <p:nvPr/>
        </p:nvSpPr>
        <p:spPr>
          <a:xfrm>
            <a:off x="5906880" y="2439043"/>
            <a:ext cx="270612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36" name="TextBox 17"/>
          <p:cNvSpPr/>
          <p:nvPr/>
        </p:nvSpPr>
        <p:spPr>
          <a:xfrm>
            <a:off x="6035040" y="2548843"/>
            <a:ext cx="24501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Unacceptable operational risk</a:t>
            </a:r>
            <a:endParaRPr lang="en-US" sz="1250" b="0" u="none" strike="noStrike">
              <a:solidFill>
                <a:srgbClr val="000000"/>
              </a:solidFill>
              <a:effectLst/>
              <a:uFillTx/>
              <a:latin typeface="Arial"/>
            </a:endParaRPr>
          </a:p>
        </p:txBody>
      </p:sp>
      <p:sp>
        <p:nvSpPr>
          <p:cNvPr id="337" name="Rectangle 18"/>
          <p:cNvSpPr/>
          <p:nvPr/>
        </p:nvSpPr>
        <p:spPr>
          <a:xfrm>
            <a:off x="530280" y="3371803"/>
            <a:ext cx="201132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38" name="TextBox 19"/>
          <p:cNvSpPr/>
          <p:nvPr/>
        </p:nvSpPr>
        <p:spPr>
          <a:xfrm>
            <a:off x="658440" y="3481603"/>
            <a:ext cx="17553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Developer usability</a:t>
            </a:r>
            <a:endParaRPr lang="en-US" sz="1250" b="0" u="none" strike="noStrike">
              <a:solidFill>
                <a:srgbClr val="000000"/>
              </a:solidFill>
              <a:effectLst/>
              <a:uFillTx/>
              <a:latin typeface="Arial"/>
            </a:endParaRPr>
          </a:p>
        </p:txBody>
      </p:sp>
      <p:sp>
        <p:nvSpPr>
          <p:cNvPr id="339" name="Rectangle 20"/>
          <p:cNvSpPr/>
          <p:nvPr/>
        </p:nvSpPr>
        <p:spPr>
          <a:xfrm>
            <a:off x="2541960" y="3371803"/>
            <a:ext cx="336456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40" name="TextBox 21"/>
          <p:cNvSpPr/>
          <p:nvPr/>
        </p:nvSpPr>
        <p:spPr>
          <a:xfrm>
            <a:off x="3090887" y="3608564"/>
            <a:ext cx="2267065" cy="45887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Familiar libraries · </a:t>
            </a:r>
            <a:br>
              <a:rPr lang="en-US" sz="1250" b="0" u="none" strike="noStrike" dirty="0">
                <a:solidFill>
                  <a:srgbClr val="17202A"/>
                </a:solidFill>
                <a:effectLst/>
                <a:uFillTx/>
                <a:latin typeface="Arial"/>
                <a:ea typeface="Arial"/>
              </a:rPr>
            </a:br>
            <a:r>
              <a:rPr lang="en-US" sz="1250" b="0" u="none" strike="noStrike" dirty="0">
                <a:solidFill>
                  <a:srgbClr val="17202A"/>
                </a:solidFill>
                <a:effectLst/>
                <a:uFillTx/>
                <a:latin typeface="Arial"/>
                <a:ea typeface="Arial"/>
              </a:rPr>
              <a:t>development tools · languages</a:t>
            </a:r>
            <a:endParaRPr lang="en-US" sz="1250" b="0" u="none" strike="noStrike" dirty="0">
              <a:solidFill>
                <a:srgbClr val="000000"/>
              </a:solidFill>
              <a:effectLst/>
              <a:uFillTx/>
              <a:latin typeface="Arial"/>
            </a:endParaRPr>
          </a:p>
        </p:txBody>
      </p:sp>
      <p:sp>
        <p:nvSpPr>
          <p:cNvPr id="341" name="Rectangle 22"/>
          <p:cNvSpPr/>
          <p:nvPr/>
        </p:nvSpPr>
        <p:spPr>
          <a:xfrm>
            <a:off x="5906880" y="3371803"/>
            <a:ext cx="2706120" cy="9324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42" name="TextBox 23"/>
          <p:cNvSpPr/>
          <p:nvPr/>
        </p:nvSpPr>
        <p:spPr>
          <a:xfrm>
            <a:off x="6035040" y="3481603"/>
            <a:ext cx="24501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Developers bypass the abstraction</a:t>
            </a:r>
            <a:endParaRPr lang="en-US" sz="1250" b="0" u="none" strike="noStrike" dirty="0">
              <a:solidFill>
                <a:srgbClr val="000000"/>
              </a:solidFill>
              <a:effectLst/>
              <a:uFillTx/>
              <a:latin typeface="Arial"/>
            </a:endParaRPr>
          </a:p>
        </p:txBody>
      </p:sp>
      <p:sp>
        <p:nvSpPr>
          <p:cNvPr id="343" name="Rectangle 24"/>
          <p:cNvSpPr/>
          <p:nvPr/>
        </p:nvSpPr>
        <p:spPr>
          <a:xfrm>
            <a:off x="530280" y="4304563"/>
            <a:ext cx="201132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44" name="TextBox 25"/>
          <p:cNvSpPr/>
          <p:nvPr/>
        </p:nvSpPr>
        <p:spPr>
          <a:xfrm>
            <a:off x="658440" y="4414363"/>
            <a:ext cx="17553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Observability</a:t>
            </a:r>
            <a:endParaRPr lang="en-US" sz="1250" b="0" u="none" strike="noStrike">
              <a:solidFill>
                <a:srgbClr val="000000"/>
              </a:solidFill>
              <a:effectLst/>
              <a:uFillTx/>
              <a:latin typeface="Arial"/>
            </a:endParaRPr>
          </a:p>
        </p:txBody>
      </p:sp>
      <p:sp>
        <p:nvSpPr>
          <p:cNvPr id="345" name="Rectangle 26"/>
          <p:cNvSpPr/>
          <p:nvPr/>
        </p:nvSpPr>
        <p:spPr>
          <a:xfrm>
            <a:off x="2541960" y="4304563"/>
            <a:ext cx="336456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46" name="TextBox 27"/>
          <p:cNvSpPr/>
          <p:nvPr/>
        </p:nvSpPr>
        <p:spPr>
          <a:xfrm>
            <a:off x="3161419" y="4541324"/>
            <a:ext cx="2126001" cy="45887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Distributed traces · metrics · </a:t>
            </a:r>
            <a:br>
              <a:rPr lang="en-US" sz="1250" b="0" u="none" strike="noStrike" dirty="0">
                <a:solidFill>
                  <a:srgbClr val="17202A"/>
                </a:solidFill>
                <a:effectLst/>
                <a:uFillTx/>
                <a:latin typeface="Arial"/>
                <a:ea typeface="Arial"/>
              </a:rPr>
            </a:br>
            <a:r>
              <a:rPr lang="en-US" sz="1250" b="0" u="none" strike="noStrike" dirty="0">
                <a:solidFill>
                  <a:srgbClr val="17202A"/>
                </a:solidFill>
                <a:effectLst/>
                <a:uFillTx/>
                <a:latin typeface="Arial"/>
                <a:ea typeface="Arial"/>
              </a:rPr>
              <a:t>existing monitoring tools</a:t>
            </a:r>
            <a:endParaRPr lang="en-US" sz="1250" b="0" u="none" strike="noStrike" dirty="0">
              <a:solidFill>
                <a:srgbClr val="000000"/>
              </a:solidFill>
              <a:effectLst/>
              <a:uFillTx/>
              <a:latin typeface="Arial"/>
            </a:endParaRPr>
          </a:p>
        </p:txBody>
      </p:sp>
      <p:sp>
        <p:nvSpPr>
          <p:cNvPr id="347" name="Rectangle 28"/>
          <p:cNvSpPr/>
          <p:nvPr/>
        </p:nvSpPr>
        <p:spPr>
          <a:xfrm>
            <a:off x="5906880" y="4304563"/>
            <a:ext cx="2706120" cy="9324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48" name="TextBox 29"/>
          <p:cNvSpPr/>
          <p:nvPr/>
        </p:nvSpPr>
        <p:spPr>
          <a:xfrm>
            <a:off x="6035040" y="4414363"/>
            <a:ext cx="2450160" cy="7128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Teams cannot diagnose or operate</a:t>
            </a:r>
            <a:endParaRPr lang="en-US" sz="1250" b="0" u="none" strike="noStrike">
              <a:solidFill>
                <a:srgbClr val="000000"/>
              </a:solidFill>
              <a:effectLst/>
              <a:uFillTx/>
              <a:latin typeface="Arial"/>
            </a:endParaRPr>
          </a:p>
        </p:txBody>
      </p:sp>
      <p:sp>
        <p:nvSpPr>
          <p:cNvPr id="349" name="Rounded Rectangle 30"/>
          <p:cNvSpPr/>
          <p:nvPr/>
        </p:nvSpPr>
        <p:spPr>
          <a:xfrm>
            <a:off x="567000" y="5420203"/>
            <a:ext cx="8009640" cy="493560"/>
          </a:xfrm>
          <a:prstGeom prst="roundRect">
            <a:avLst>
              <a:gd name="adj" fmla="val 16667"/>
            </a:avLst>
          </a:prstGeom>
          <a:solidFill>
            <a:srgbClr val="F1F3F5"/>
          </a:solidFill>
          <a:ln w="15240">
            <a:solidFill>
              <a:srgbClr val="5D687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51" name="TextBox 32"/>
          <p:cNvSpPr/>
          <p:nvPr/>
        </p:nvSpPr>
        <p:spPr>
          <a:xfrm>
            <a:off x="749880" y="5511643"/>
            <a:ext cx="10054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CAUTION</a:t>
            </a:r>
            <a:endParaRPr lang="en-US" sz="850" b="0" u="none" strike="noStrike">
              <a:solidFill>
                <a:srgbClr val="000000"/>
              </a:solidFill>
              <a:effectLst/>
              <a:uFillTx/>
              <a:latin typeface="Arial"/>
            </a:endParaRPr>
          </a:p>
        </p:txBody>
      </p:sp>
      <p:sp>
        <p:nvSpPr>
          <p:cNvPr id="352" name="TextBox 33"/>
          <p:cNvSpPr/>
          <p:nvPr/>
        </p:nvSpPr>
        <p:spPr>
          <a:xfrm>
            <a:off x="1859329" y="5495454"/>
            <a:ext cx="5424982" cy="274212"/>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dirty="0">
                <a:solidFill>
                  <a:srgbClr val="17202A"/>
                </a:solidFill>
                <a:effectLst/>
                <a:uFillTx/>
                <a:latin typeface="Arial"/>
                <a:ea typeface="Arial"/>
              </a:rPr>
              <a:t>These requirements recur in some interviews with lower frequency</a:t>
            </a:r>
            <a:endParaRPr lang="en-US" sz="1300" b="0" u="none" strike="noStrike" dirty="0">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How the platform is adopted depends on organizational context</a:t>
            </a:r>
            <a:endParaRPr lang="en-US" sz="3400" b="0" u="none" strike="noStrike">
              <a:solidFill>
                <a:schemeClr val="lt1"/>
              </a:solidFill>
              <a:effectLst/>
              <a:uFillTx/>
              <a:latin typeface="Arial"/>
            </a:endParaRPr>
          </a:p>
        </p:txBody>
      </p:sp>
      <p:sp>
        <p:nvSpPr>
          <p:cNvPr id="354"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12</a:t>
            </a:r>
            <a:endParaRPr lang="en-US" sz="1100" b="0" u="none" strike="noStrike">
              <a:solidFill>
                <a:srgbClr val="000000"/>
              </a:solidFill>
              <a:effectLst/>
              <a:uFillTx/>
              <a:latin typeface="Arial"/>
            </a:endParaRPr>
          </a:p>
        </p:txBody>
      </p:sp>
      <p:sp>
        <p:nvSpPr>
          <p:cNvPr id="357" name="Rectangle 5"/>
          <p:cNvSpPr/>
          <p:nvPr/>
        </p:nvSpPr>
        <p:spPr>
          <a:xfrm>
            <a:off x="640080" y="1810440"/>
            <a:ext cx="1901520" cy="548280"/>
          </a:xfrm>
          <a:prstGeom prst="rect">
            <a:avLst/>
          </a:prstGeom>
          <a:solidFill>
            <a:srgbClr val="5D6873"/>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58" name="TextBox 6"/>
          <p:cNvSpPr/>
          <p:nvPr/>
        </p:nvSpPr>
        <p:spPr>
          <a:xfrm>
            <a:off x="768240" y="1920240"/>
            <a:ext cx="164556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FFFFFF"/>
                </a:solidFill>
                <a:effectLst/>
                <a:uFillTx/>
                <a:latin typeface="Arial"/>
                <a:ea typeface="Arial"/>
              </a:rPr>
              <a:t>CONTEXT</a:t>
            </a:r>
            <a:endParaRPr lang="en-US" sz="1300" b="0" u="none" strike="noStrike">
              <a:solidFill>
                <a:srgbClr val="000000"/>
              </a:solidFill>
              <a:effectLst/>
              <a:uFillTx/>
              <a:latin typeface="Arial"/>
            </a:endParaRPr>
          </a:p>
        </p:txBody>
      </p:sp>
      <p:sp>
        <p:nvSpPr>
          <p:cNvPr id="359" name="Rectangle 7"/>
          <p:cNvSpPr/>
          <p:nvPr/>
        </p:nvSpPr>
        <p:spPr>
          <a:xfrm>
            <a:off x="2541960" y="1810440"/>
            <a:ext cx="2980440" cy="548280"/>
          </a:xfrm>
          <a:prstGeom prst="rect">
            <a:avLst/>
          </a:prstGeom>
          <a:solidFill>
            <a:srgbClr val="3A923A"/>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60" name="TextBox 8"/>
          <p:cNvSpPr/>
          <p:nvPr/>
        </p:nvSpPr>
        <p:spPr>
          <a:xfrm>
            <a:off x="2670120" y="1920240"/>
            <a:ext cx="272448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FFFFFF"/>
                </a:solidFill>
                <a:effectLst/>
                <a:uFillTx/>
                <a:latin typeface="Arial"/>
                <a:ea typeface="Arial"/>
              </a:rPr>
              <a:t>SMALLER TEAMS</a:t>
            </a:r>
            <a:endParaRPr lang="en-US" sz="1300" b="0" u="none" strike="noStrike">
              <a:solidFill>
                <a:srgbClr val="000000"/>
              </a:solidFill>
              <a:effectLst/>
              <a:uFillTx/>
              <a:latin typeface="Arial"/>
            </a:endParaRPr>
          </a:p>
        </p:txBody>
      </p:sp>
      <p:sp>
        <p:nvSpPr>
          <p:cNvPr id="361" name="Rectangle 9"/>
          <p:cNvSpPr/>
          <p:nvPr/>
        </p:nvSpPr>
        <p:spPr>
          <a:xfrm>
            <a:off x="5523120" y="1810440"/>
            <a:ext cx="2980440" cy="548280"/>
          </a:xfrm>
          <a:prstGeom prst="rect">
            <a:avLst/>
          </a:prstGeom>
          <a:solidFill>
            <a:srgbClr val="004080"/>
          </a:solidFill>
          <a:ln w="12700">
            <a:solidFill>
              <a:srgbClr val="FFFFF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62" name="TextBox 10"/>
          <p:cNvSpPr/>
          <p:nvPr/>
        </p:nvSpPr>
        <p:spPr>
          <a:xfrm>
            <a:off x="5650920" y="1920240"/>
            <a:ext cx="272448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FFFFFF"/>
                </a:solidFill>
                <a:effectLst/>
                <a:uFillTx/>
                <a:latin typeface="Arial"/>
                <a:ea typeface="Arial"/>
              </a:rPr>
              <a:t>ENTERPRISES</a:t>
            </a:r>
            <a:endParaRPr lang="en-US" sz="1300" b="0" u="none" strike="noStrike">
              <a:solidFill>
                <a:srgbClr val="000000"/>
              </a:solidFill>
              <a:effectLst/>
              <a:uFillTx/>
              <a:latin typeface="Arial"/>
            </a:endParaRPr>
          </a:p>
        </p:txBody>
      </p:sp>
      <p:sp>
        <p:nvSpPr>
          <p:cNvPr id="363" name="Rectangle 11"/>
          <p:cNvSpPr/>
          <p:nvPr/>
        </p:nvSpPr>
        <p:spPr>
          <a:xfrm>
            <a:off x="640080" y="2359080"/>
            <a:ext cx="190152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64" name="TextBox 12"/>
          <p:cNvSpPr/>
          <p:nvPr/>
        </p:nvSpPr>
        <p:spPr>
          <a:xfrm>
            <a:off x="768240" y="2468880"/>
            <a:ext cx="164556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17202A"/>
                </a:solidFill>
                <a:effectLst/>
                <a:uFillTx/>
                <a:latin typeface="Arial"/>
                <a:ea typeface="Arial"/>
              </a:rPr>
              <a:t>Dominant constraint</a:t>
            </a:r>
            <a:endParaRPr lang="en-US" sz="1250" b="0" u="none" strike="noStrike">
              <a:solidFill>
                <a:srgbClr val="000000"/>
              </a:solidFill>
              <a:effectLst/>
              <a:uFillTx/>
              <a:latin typeface="Arial"/>
            </a:endParaRPr>
          </a:p>
        </p:txBody>
      </p:sp>
      <p:sp>
        <p:nvSpPr>
          <p:cNvPr id="365" name="Rectangle 13"/>
          <p:cNvSpPr/>
          <p:nvPr/>
        </p:nvSpPr>
        <p:spPr>
          <a:xfrm>
            <a:off x="2541960" y="2359080"/>
            <a:ext cx="298044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66" name="TextBox 14"/>
          <p:cNvSpPr/>
          <p:nvPr/>
        </p:nvSpPr>
        <p:spPr>
          <a:xfrm>
            <a:off x="2670120" y="246888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Limited infrastructure staff</a:t>
            </a:r>
            <a:endParaRPr lang="en-US" sz="1250" b="0" u="none" strike="noStrike">
              <a:solidFill>
                <a:srgbClr val="000000"/>
              </a:solidFill>
              <a:effectLst/>
              <a:uFillTx/>
              <a:latin typeface="Arial"/>
            </a:endParaRPr>
          </a:p>
        </p:txBody>
      </p:sp>
      <p:sp>
        <p:nvSpPr>
          <p:cNvPr id="367" name="Rectangle 15"/>
          <p:cNvSpPr/>
          <p:nvPr/>
        </p:nvSpPr>
        <p:spPr>
          <a:xfrm>
            <a:off x="5523120" y="2359080"/>
            <a:ext cx="298044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68" name="TextBox 16"/>
          <p:cNvSpPr/>
          <p:nvPr/>
        </p:nvSpPr>
        <p:spPr>
          <a:xfrm>
            <a:off x="5650920" y="246888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Existing platforms and governance</a:t>
            </a:r>
            <a:endParaRPr lang="en-US" sz="1250" b="0" u="none" strike="noStrike">
              <a:solidFill>
                <a:srgbClr val="000000"/>
              </a:solidFill>
              <a:effectLst/>
              <a:uFillTx/>
              <a:latin typeface="Arial"/>
            </a:endParaRPr>
          </a:p>
        </p:txBody>
      </p:sp>
      <p:sp>
        <p:nvSpPr>
          <p:cNvPr id="369" name="Rectangle 17"/>
          <p:cNvSpPr/>
          <p:nvPr/>
        </p:nvSpPr>
        <p:spPr>
          <a:xfrm>
            <a:off x="640080" y="3072240"/>
            <a:ext cx="190152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70" name="TextBox 18"/>
          <p:cNvSpPr/>
          <p:nvPr/>
        </p:nvSpPr>
        <p:spPr>
          <a:xfrm>
            <a:off x="1106703" y="3295561"/>
            <a:ext cx="968633" cy="26651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dirty="0">
                <a:effectLst/>
                <a:uFillTx/>
                <a:latin typeface="Arial"/>
                <a:ea typeface="Arial"/>
              </a:rPr>
              <a:t>Likely entry</a:t>
            </a:r>
            <a:endParaRPr lang="en-US" sz="1250" b="0" u="none" strike="noStrike" dirty="0">
              <a:effectLst/>
              <a:uFillTx/>
              <a:latin typeface="Arial"/>
            </a:endParaRPr>
          </a:p>
        </p:txBody>
      </p:sp>
      <p:sp>
        <p:nvSpPr>
          <p:cNvPr id="371" name="Rectangle 19"/>
          <p:cNvSpPr/>
          <p:nvPr/>
        </p:nvSpPr>
        <p:spPr>
          <a:xfrm>
            <a:off x="2541960" y="3072240"/>
            <a:ext cx="298044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72" name="TextBox 20"/>
          <p:cNvSpPr/>
          <p:nvPr/>
        </p:nvSpPr>
        <p:spPr>
          <a:xfrm>
            <a:off x="3342858" y="3295561"/>
            <a:ext cx="1379003" cy="26651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Managed services</a:t>
            </a:r>
            <a:endParaRPr lang="en-US" sz="1250" b="0" u="none" strike="noStrike" dirty="0">
              <a:solidFill>
                <a:srgbClr val="000000"/>
              </a:solidFill>
              <a:effectLst/>
              <a:uFillTx/>
              <a:latin typeface="Arial"/>
            </a:endParaRPr>
          </a:p>
        </p:txBody>
      </p:sp>
      <p:sp>
        <p:nvSpPr>
          <p:cNvPr id="373" name="Rectangle 21"/>
          <p:cNvSpPr/>
          <p:nvPr/>
        </p:nvSpPr>
        <p:spPr>
          <a:xfrm>
            <a:off x="5523120" y="3072240"/>
            <a:ext cx="298044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74" name="TextBox 22"/>
          <p:cNvSpPr/>
          <p:nvPr/>
        </p:nvSpPr>
        <p:spPr>
          <a:xfrm>
            <a:off x="5650920" y="318204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Integrate through existing platforms</a:t>
            </a:r>
            <a:endParaRPr lang="en-US" sz="1250" b="0" u="none" strike="noStrike">
              <a:solidFill>
                <a:srgbClr val="000000"/>
              </a:solidFill>
              <a:effectLst/>
              <a:uFillTx/>
              <a:latin typeface="Arial"/>
            </a:endParaRPr>
          </a:p>
        </p:txBody>
      </p:sp>
      <p:sp>
        <p:nvSpPr>
          <p:cNvPr id="375" name="Rectangle 23"/>
          <p:cNvSpPr/>
          <p:nvPr/>
        </p:nvSpPr>
        <p:spPr>
          <a:xfrm>
            <a:off x="640080" y="3785760"/>
            <a:ext cx="190152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76" name="TextBox 24"/>
          <p:cNvSpPr/>
          <p:nvPr/>
        </p:nvSpPr>
        <p:spPr>
          <a:xfrm>
            <a:off x="768240" y="3895200"/>
            <a:ext cx="164556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17202A"/>
                </a:solidFill>
                <a:effectLst/>
                <a:uFillTx/>
                <a:latin typeface="Arial"/>
                <a:ea typeface="Arial"/>
              </a:rPr>
              <a:t>Integration need</a:t>
            </a:r>
            <a:endParaRPr lang="en-US" sz="1250" b="0" u="none" strike="noStrike">
              <a:solidFill>
                <a:srgbClr val="000000"/>
              </a:solidFill>
              <a:effectLst/>
              <a:uFillTx/>
              <a:latin typeface="Arial"/>
            </a:endParaRPr>
          </a:p>
        </p:txBody>
      </p:sp>
      <p:sp>
        <p:nvSpPr>
          <p:cNvPr id="377" name="Rectangle 25"/>
          <p:cNvSpPr/>
          <p:nvPr/>
        </p:nvSpPr>
        <p:spPr>
          <a:xfrm>
            <a:off x="2541960" y="3785760"/>
            <a:ext cx="298044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78" name="TextBox 26"/>
          <p:cNvSpPr/>
          <p:nvPr/>
        </p:nvSpPr>
        <p:spPr>
          <a:xfrm>
            <a:off x="2670120" y="389520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Fewer setup steps</a:t>
            </a:r>
            <a:endParaRPr lang="en-US" sz="1250" b="0" u="none" strike="noStrike">
              <a:solidFill>
                <a:srgbClr val="000000"/>
              </a:solidFill>
              <a:effectLst/>
              <a:uFillTx/>
              <a:latin typeface="Arial"/>
            </a:endParaRPr>
          </a:p>
        </p:txBody>
      </p:sp>
      <p:sp>
        <p:nvSpPr>
          <p:cNvPr id="379" name="Rectangle 27"/>
          <p:cNvSpPr/>
          <p:nvPr/>
        </p:nvSpPr>
        <p:spPr>
          <a:xfrm>
            <a:off x="5523120" y="3785760"/>
            <a:ext cx="2980440" cy="712800"/>
          </a:xfrm>
          <a:prstGeom prst="rect">
            <a:avLst/>
          </a:prstGeom>
          <a:solidFill>
            <a:srgbClr val="F7F9F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0" name="TextBox 28"/>
          <p:cNvSpPr/>
          <p:nvPr/>
        </p:nvSpPr>
        <p:spPr>
          <a:xfrm>
            <a:off x="6100040" y="3912541"/>
            <a:ext cx="1826240" cy="45887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dirty="0">
                <a:solidFill>
                  <a:srgbClr val="17202A"/>
                </a:solidFill>
                <a:effectLst/>
                <a:uFillTx/>
                <a:latin typeface="Arial"/>
                <a:ea typeface="Arial"/>
              </a:rPr>
              <a:t>Identity · access · audit ·</a:t>
            </a:r>
            <a:br>
              <a:rPr lang="en-US" sz="1250" b="0" u="none" strike="noStrike" dirty="0">
                <a:solidFill>
                  <a:srgbClr val="17202A"/>
                </a:solidFill>
                <a:effectLst/>
                <a:uFillTx/>
                <a:latin typeface="Arial"/>
                <a:ea typeface="Arial"/>
              </a:rPr>
            </a:br>
            <a:r>
              <a:rPr lang="en-US" sz="1250" b="0" u="none" strike="noStrike" dirty="0">
                <a:solidFill>
                  <a:srgbClr val="17202A"/>
                </a:solidFill>
                <a:effectLst/>
                <a:uFillTx/>
                <a:latin typeface="Arial"/>
                <a:ea typeface="Arial"/>
              </a:rPr>
              <a:t> policy · internal tools</a:t>
            </a:r>
            <a:endParaRPr lang="en-US" sz="1250" b="0" u="none" strike="noStrike" dirty="0">
              <a:solidFill>
                <a:srgbClr val="000000"/>
              </a:solidFill>
              <a:effectLst/>
              <a:uFillTx/>
              <a:latin typeface="Arial"/>
            </a:endParaRPr>
          </a:p>
        </p:txBody>
      </p:sp>
      <p:sp>
        <p:nvSpPr>
          <p:cNvPr id="381" name="Rectangle 29"/>
          <p:cNvSpPr/>
          <p:nvPr/>
        </p:nvSpPr>
        <p:spPr>
          <a:xfrm>
            <a:off x="640080" y="4498920"/>
            <a:ext cx="190152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2" name="TextBox 30"/>
          <p:cNvSpPr/>
          <p:nvPr/>
        </p:nvSpPr>
        <p:spPr>
          <a:xfrm>
            <a:off x="768240" y="4608720"/>
            <a:ext cx="164556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17202A"/>
                </a:solidFill>
                <a:effectLst/>
                <a:uFillTx/>
                <a:latin typeface="Arial"/>
                <a:ea typeface="Arial"/>
              </a:rPr>
              <a:t>Economic need</a:t>
            </a:r>
            <a:endParaRPr lang="en-US" sz="1250" b="0" u="none" strike="noStrike">
              <a:solidFill>
                <a:srgbClr val="000000"/>
              </a:solidFill>
              <a:effectLst/>
              <a:uFillTx/>
              <a:latin typeface="Arial"/>
            </a:endParaRPr>
          </a:p>
        </p:txBody>
      </p:sp>
      <p:sp>
        <p:nvSpPr>
          <p:cNvPr id="383" name="Rectangle 31"/>
          <p:cNvSpPr/>
          <p:nvPr/>
        </p:nvSpPr>
        <p:spPr>
          <a:xfrm>
            <a:off x="2541960" y="4498920"/>
            <a:ext cx="298044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4" name="TextBox 32"/>
          <p:cNvSpPr/>
          <p:nvPr/>
        </p:nvSpPr>
        <p:spPr>
          <a:xfrm>
            <a:off x="2670120" y="460872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Pay-as-you-go entry</a:t>
            </a:r>
            <a:endParaRPr lang="en-US" sz="1250" b="0" u="none" strike="noStrike">
              <a:solidFill>
                <a:srgbClr val="000000"/>
              </a:solidFill>
              <a:effectLst/>
              <a:uFillTx/>
              <a:latin typeface="Arial"/>
            </a:endParaRPr>
          </a:p>
        </p:txBody>
      </p:sp>
      <p:sp>
        <p:nvSpPr>
          <p:cNvPr id="385" name="Rectangle 33"/>
          <p:cNvSpPr/>
          <p:nvPr/>
        </p:nvSpPr>
        <p:spPr>
          <a:xfrm>
            <a:off x="5523120" y="4498920"/>
            <a:ext cx="2980440" cy="7128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6" name="TextBox 34"/>
          <p:cNvSpPr/>
          <p:nvPr/>
        </p:nvSpPr>
        <p:spPr>
          <a:xfrm>
            <a:off x="5650920" y="4608720"/>
            <a:ext cx="2724480" cy="493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0" u="none" strike="noStrike">
                <a:solidFill>
                  <a:srgbClr val="17202A"/>
                </a:solidFill>
                <a:effectLst/>
                <a:uFillTx/>
                <a:latin typeface="Arial"/>
                <a:ea typeface="Arial"/>
              </a:rPr>
              <a:t>Predictable cost and clear return</a:t>
            </a:r>
            <a:endParaRPr lang="en-US" sz="1250" b="0" u="none" strike="noStrike">
              <a:solidFill>
                <a:srgbClr val="000000"/>
              </a:solidFill>
              <a:effectLst/>
              <a:uFillTx/>
              <a:latin typeface="Arial"/>
            </a:endParaRPr>
          </a:p>
        </p:txBody>
      </p:sp>
      <p:sp>
        <p:nvSpPr>
          <p:cNvPr id="387" name="Rounded Rectangle 35"/>
          <p:cNvSpPr/>
          <p:nvPr/>
        </p:nvSpPr>
        <p:spPr>
          <a:xfrm>
            <a:off x="567000" y="5413320"/>
            <a:ext cx="8009640" cy="493560"/>
          </a:xfrm>
          <a:prstGeom prst="roundRect">
            <a:avLst>
              <a:gd name="adj" fmla="val 16667"/>
            </a:avLst>
          </a:prstGeom>
          <a:solidFill>
            <a:srgbClr val="E6F5F3"/>
          </a:solidFill>
          <a:ln w="1524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8" name="Rounded Rectangle 36"/>
          <p:cNvSpPr/>
          <p:nvPr/>
        </p:nvSpPr>
        <p:spPr>
          <a:xfrm>
            <a:off x="713160" y="5504760"/>
            <a:ext cx="1336320" cy="292320"/>
          </a:xfrm>
          <a:prstGeom prst="roundRect">
            <a:avLst>
              <a:gd name="adj" fmla="val 16667"/>
            </a:avLst>
          </a:prstGeom>
          <a:solidFill>
            <a:srgbClr val="2A9D8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89" name="TextBox 37"/>
          <p:cNvSpPr/>
          <p:nvPr/>
        </p:nvSpPr>
        <p:spPr>
          <a:xfrm>
            <a:off x="749880" y="5504760"/>
            <a:ext cx="126324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SHARED NEED</a:t>
            </a:r>
            <a:endParaRPr lang="en-US" sz="850" b="0" u="none" strike="noStrike">
              <a:solidFill>
                <a:srgbClr val="000000"/>
              </a:solidFill>
              <a:effectLst/>
              <a:uFillTx/>
              <a:latin typeface="Arial"/>
            </a:endParaRPr>
          </a:p>
        </p:txBody>
      </p:sp>
      <p:sp>
        <p:nvSpPr>
          <p:cNvPr id="390" name="TextBox 38"/>
          <p:cNvSpPr/>
          <p:nvPr/>
        </p:nvSpPr>
        <p:spPr>
          <a:xfrm>
            <a:off x="2159640" y="5486400"/>
            <a:ext cx="62157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Both contexts need predictable cost and less manual coordination</a:t>
            </a:r>
            <a:endParaRPr lang="en-US" sz="1300" b="0" u="none" strike="noStrike">
              <a:solidFill>
                <a:srgbClr val="000000"/>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The interviews identify the problem; proposed solutions still require testing</a:t>
            </a:r>
            <a:endParaRPr lang="en-US" sz="3400" b="0" u="none" strike="noStrike">
              <a:solidFill>
                <a:schemeClr val="lt1"/>
              </a:solidFill>
              <a:effectLst/>
              <a:uFillTx/>
              <a:latin typeface="Arial"/>
            </a:endParaRPr>
          </a:p>
        </p:txBody>
      </p:sp>
      <p:sp>
        <p:nvSpPr>
          <p:cNvPr id="39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13</a:t>
            </a:r>
            <a:endParaRPr lang="en-US" sz="1100" b="0" u="none" strike="noStrike">
              <a:solidFill>
                <a:srgbClr val="000000"/>
              </a:solidFill>
              <a:effectLst/>
              <a:uFillTx/>
              <a:latin typeface="Arial"/>
            </a:endParaRPr>
          </a:p>
        </p:txBody>
      </p:sp>
      <p:sp>
        <p:nvSpPr>
          <p:cNvPr id="393" name="TextBox 3"/>
          <p:cNvSpPr/>
          <p:nvPr/>
        </p:nvSpPr>
        <p:spPr>
          <a:xfrm>
            <a:off x="1024200" y="1435680"/>
            <a:ext cx="709524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0" u="none" strike="noStrike">
                <a:solidFill>
                  <a:srgbClr val="5D6873"/>
                </a:solidFill>
                <a:effectLst/>
                <a:uFillTx/>
                <a:latin typeface="Arial"/>
                <a:ea typeface="Arial"/>
              </a:rPr>
              <a:t>The interviews establish the problem; platform design and validation remain future work</a:t>
            </a:r>
            <a:endParaRPr lang="en-US" sz="1300" b="0" u="none" strike="noStrike">
              <a:solidFill>
                <a:srgbClr val="000000"/>
              </a:solidFill>
              <a:effectLst/>
              <a:uFillTx/>
              <a:latin typeface="Arial"/>
            </a:endParaRPr>
          </a:p>
        </p:txBody>
      </p:sp>
      <p:sp>
        <p:nvSpPr>
          <p:cNvPr id="394" name="Right Arrow 4"/>
          <p:cNvSpPr/>
          <p:nvPr/>
        </p:nvSpPr>
        <p:spPr>
          <a:xfrm>
            <a:off x="2816280" y="3054240"/>
            <a:ext cx="34704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95" name="Right Arrow 5"/>
          <p:cNvSpPr/>
          <p:nvPr/>
        </p:nvSpPr>
        <p:spPr>
          <a:xfrm>
            <a:off x="5797440" y="3054240"/>
            <a:ext cx="34704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96" name="Rounded Rectangle 6"/>
          <p:cNvSpPr/>
          <p:nvPr/>
        </p:nvSpPr>
        <p:spPr>
          <a:xfrm>
            <a:off x="530280" y="1901880"/>
            <a:ext cx="2285640" cy="3163320"/>
          </a:xfrm>
          <a:prstGeom prst="roundRect">
            <a:avLst>
              <a:gd name="adj" fmla="val 16667"/>
            </a:avLst>
          </a:prstGeom>
          <a:solidFill>
            <a:srgbClr val="EAF2F8"/>
          </a:solidFill>
          <a:ln w="2032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97" name="TextBox 7"/>
          <p:cNvSpPr/>
          <p:nvPr/>
        </p:nvSpPr>
        <p:spPr>
          <a:xfrm>
            <a:off x="676800" y="2103120"/>
            <a:ext cx="199296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004080"/>
                </a:solidFill>
                <a:effectLst/>
                <a:uFillTx/>
                <a:latin typeface="Arial"/>
                <a:ea typeface="Arial"/>
              </a:rPr>
              <a:t>1  INTERVIEW EVIDENCE</a:t>
            </a:r>
            <a:endParaRPr lang="en-US" sz="1200" b="0" u="none" strike="noStrike">
              <a:solidFill>
                <a:srgbClr val="000000"/>
              </a:solidFill>
              <a:effectLst/>
              <a:uFillTx/>
              <a:latin typeface="Arial"/>
            </a:endParaRPr>
          </a:p>
        </p:txBody>
      </p:sp>
      <p:sp>
        <p:nvSpPr>
          <p:cNvPr id="398" name="TextBox 8"/>
          <p:cNvSpPr/>
          <p:nvPr/>
        </p:nvSpPr>
        <p:spPr>
          <a:xfrm>
            <a:off x="488271" y="2764459"/>
            <a:ext cx="2369658" cy="289601"/>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1" u="none" strike="noStrike" dirty="0">
                <a:solidFill>
                  <a:srgbClr val="17202A"/>
                </a:solidFill>
                <a:effectLst/>
                <a:uFillTx/>
                <a:latin typeface="Arial"/>
                <a:ea typeface="Arial"/>
              </a:rPr>
              <a:t>What did interviews show?</a:t>
            </a:r>
            <a:endParaRPr lang="en-US" sz="1400" b="0" u="none" strike="noStrike" dirty="0">
              <a:solidFill>
                <a:srgbClr val="000000"/>
              </a:solidFill>
              <a:effectLst/>
              <a:uFillTx/>
              <a:latin typeface="Arial"/>
            </a:endParaRPr>
          </a:p>
        </p:txBody>
      </p:sp>
      <p:sp>
        <p:nvSpPr>
          <p:cNvPr id="399" name="Oval 9"/>
          <p:cNvSpPr/>
          <p:nvPr/>
        </p:nvSpPr>
        <p:spPr>
          <a:xfrm>
            <a:off x="768240" y="352944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00" name="TextBox 10"/>
          <p:cNvSpPr/>
          <p:nvPr/>
        </p:nvSpPr>
        <p:spPr>
          <a:xfrm>
            <a:off x="916653" y="3455964"/>
            <a:ext cx="1773340" cy="397323"/>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050" b="0" u="none" strike="noStrike" dirty="0">
                <a:solidFill>
                  <a:srgbClr val="17202A"/>
                </a:solidFill>
                <a:effectLst/>
                <a:uFillTx/>
                <a:latin typeface="Arial"/>
                <a:ea typeface="Arial"/>
              </a:rPr>
              <a:t>Deployment and onboarding</a:t>
            </a:r>
            <a:endParaRPr lang="en-US" sz="1050" b="0" u="none" strike="noStrike" dirty="0">
              <a:solidFill>
                <a:srgbClr val="000000"/>
              </a:solidFill>
              <a:effectLst/>
              <a:uFillTx/>
              <a:latin typeface="Arial"/>
            </a:endParaRPr>
          </a:p>
          <a:p>
            <a:pPr defTabSz="914400">
              <a:lnSpc>
                <a:spcPct val="100000"/>
              </a:lnSpc>
              <a:tabLst>
                <a:tab pos="0" algn="l"/>
              </a:tabLst>
            </a:pPr>
            <a:r>
              <a:rPr lang="en-US" sz="1050" b="0" u="none" strike="noStrike" dirty="0">
                <a:solidFill>
                  <a:srgbClr val="17202A"/>
                </a:solidFill>
                <a:effectLst/>
                <a:uFillTx/>
                <a:latin typeface="Arial"/>
                <a:ea typeface="Arial"/>
              </a:rPr>
              <a:t>are recurring burdens</a:t>
            </a:r>
            <a:endParaRPr lang="en-US" sz="1050" b="0" u="none" strike="noStrike" dirty="0">
              <a:solidFill>
                <a:srgbClr val="000000"/>
              </a:solidFill>
              <a:effectLst/>
              <a:uFillTx/>
              <a:latin typeface="Arial"/>
            </a:endParaRPr>
          </a:p>
        </p:txBody>
      </p:sp>
      <p:sp>
        <p:nvSpPr>
          <p:cNvPr id="401" name="Oval 11"/>
          <p:cNvSpPr/>
          <p:nvPr/>
        </p:nvSpPr>
        <p:spPr>
          <a:xfrm>
            <a:off x="768240" y="41878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02" name="TextBox 12"/>
          <p:cNvSpPr/>
          <p:nvPr/>
        </p:nvSpPr>
        <p:spPr>
          <a:xfrm>
            <a:off x="916653" y="4017279"/>
            <a:ext cx="1813416" cy="581989"/>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00" b="0" u="none" strike="noStrike" dirty="0">
                <a:solidFill>
                  <a:srgbClr val="17202A"/>
                </a:solidFill>
                <a:effectLst/>
                <a:uFillTx/>
                <a:latin typeface="Arial"/>
                <a:ea typeface="Arial"/>
              </a:rPr>
              <a:t>Productivity and automation</a:t>
            </a:r>
            <a:endParaRPr lang="en-US" sz="1100" b="0" u="none" strike="noStrike" dirty="0">
              <a:solidFill>
                <a:srgbClr val="000000"/>
              </a:solidFill>
              <a:effectLst/>
              <a:uFillTx/>
              <a:latin typeface="Arial"/>
            </a:endParaRPr>
          </a:p>
          <a:p>
            <a:pPr defTabSz="914400">
              <a:lnSpc>
                <a:spcPct val="100000"/>
              </a:lnSpc>
              <a:tabLst>
                <a:tab pos="0" algn="l"/>
              </a:tabLst>
            </a:pPr>
            <a:r>
              <a:rPr lang="en-US" sz="1100" b="0" u="none" strike="noStrike" dirty="0">
                <a:solidFill>
                  <a:srgbClr val="17202A"/>
                </a:solidFill>
                <a:effectLst/>
                <a:uFillTx/>
                <a:latin typeface="Arial"/>
                <a:ea typeface="Arial"/>
              </a:rPr>
              <a:t>are the leading desired</a:t>
            </a:r>
            <a:br>
              <a:rPr lang="fa-IR" sz="1100" b="0" u="none" strike="noStrike" dirty="0">
                <a:solidFill>
                  <a:srgbClr val="17202A"/>
                </a:solidFill>
                <a:effectLst/>
                <a:uFillTx/>
                <a:latin typeface="Arial"/>
                <a:ea typeface="Arial"/>
              </a:rPr>
            </a:br>
            <a:r>
              <a:rPr lang="en-US" sz="1100" b="0" u="none" strike="noStrike" dirty="0">
                <a:solidFill>
                  <a:srgbClr val="17202A"/>
                </a:solidFill>
                <a:effectLst/>
                <a:uFillTx/>
                <a:latin typeface="Arial"/>
                <a:ea typeface="Arial"/>
              </a:rPr>
              <a:t> outcomes</a:t>
            </a:r>
            <a:endParaRPr lang="en-US" sz="1100" b="0" u="none" strike="noStrike" dirty="0">
              <a:solidFill>
                <a:srgbClr val="000000"/>
              </a:solidFill>
              <a:effectLst/>
              <a:uFillTx/>
              <a:latin typeface="Arial"/>
            </a:endParaRPr>
          </a:p>
        </p:txBody>
      </p:sp>
      <p:sp>
        <p:nvSpPr>
          <p:cNvPr id="403" name="Rounded Rectangle 13"/>
          <p:cNvSpPr/>
          <p:nvPr/>
        </p:nvSpPr>
        <p:spPr>
          <a:xfrm>
            <a:off x="3163680" y="1901880"/>
            <a:ext cx="2633040" cy="3163320"/>
          </a:xfrm>
          <a:prstGeom prst="roundRect">
            <a:avLst>
              <a:gd name="adj" fmla="val 16667"/>
            </a:avLst>
          </a:prstGeom>
          <a:solidFill>
            <a:srgbClr val="FFF4D6"/>
          </a:solidFill>
          <a:ln w="2032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04" name="TextBox 14"/>
          <p:cNvSpPr/>
          <p:nvPr/>
        </p:nvSpPr>
        <p:spPr>
          <a:xfrm>
            <a:off x="3310200" y="2103120"/>
            <a:ext cx="234036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17202A"/>
                </a:solidFill>
                <a:effectLst/>
                <a:uFillTx/>
                <a:latin typeface="Arial"/>
                <a:ea typeface="Arial"/>
              </a:rPr>
              <a:t>2  DESIGN HYPOTHESIS</a:t>
            </a:r>
            <a:endParaRPr lang="en-US" sz="1200" b="0" u="none" strike="noStrike">
              <a:solidFill>
                <a:srgbClr val="000000"/>
              </a:solidFill>
              <a:effectLst/>
              <a:uFillTx/>
              <a:latin typeface="Arial"/>
            </a:endParaRPr>
          </a:p>
        </p:txBody>
      </p:sp>
      <p:sp>
        <p:nvSpPr>
          <p:cNvPr id="405" name="TextBox 15"/>
          <p:cNvSpPr/>
          <p:nvPr/>
        </p:nvSpPr>
        <p:spPr>
          <a:xfrm>
            <a:off x="3188330" y="2768948"/>
            <a:ext cx="2584460" cy="258823"/>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dirty="0">
                <a:solidFill>
                  <a:srgbClr val="17202A"/>
                </a:solidFill>
                <a:effectLst/>
                <a:uFillTx/>
                <a:latin typeface="Arial"/>
                <a:ea typeface="Arial"/>
              </a:rPr>
              <a:t>What should the platform absorb?</a:t>
            </a:r>
            <a:endParaRPr lang="en-US" sz="1200" b="0" u="none" strike="noStrike" dirty="0">
              <a:solidFill>
                <a:srgbClr val="000000"/>
              </a:solidFill>
              <a:effectLst/>
              <a:uFillTx/>
              <a:latin typeface="Arial"/>
            </a:endParaRPr>
          </a:p>
        </p:txBody>
      </p:sp>
      <p:sp>
        <p:nvSpPr>
          <p:cNvPr id="406" name="Oval 16"/>
          <p:cNvSpPr/>
          <p:nvPr/>
        </p:nvSpPr>
        <p:spPr>
          <a:xfrm>
            <a:off x="3401640" y="352944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07" name="TextBox 17"/>
          <p:cNvSpPr/>
          <p:nvPr/>
        </p:nvSpPr>
        <p:spPr>
          <a:xfrm>
            <a:off x="3550053" y="3324627"/>
            <a:ext cx="2299125" cy="443489"/>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200" b="0" u="none" strike="noStrike" dirty="0">
                <a:solidFill>
                  <a:srgbClr val="17202A"/>
                </a:solidFill>
                <a:effectLst/>
                <a:uFillTx/>
                <a:latin typeface="Arial"/>
                <a:ea typeface="Arial"/>
              </a:rPr>
              <a:t>The platform absorbs application</a:t>
            </a:r>
            <a:endParaRPr lang="en-US" sz="1200" b="0" u="none" strike="noStrike" dirty="0">
              <a:solidFill>
                <a:srgbClr val="000000"/>
              </a:solidFill>
              <a:effectLst/>
              <a:uFillTx/>
              <a:latin typeface="Arial"/>
            </a:endParaRPr>
          </a:p>
          <a:p>
            <a:pPr defTabSz="914400">
              <a:lnSpc>
                <a:spcPct val="100000"/>
              </a:lnSpc>
              <a:tabLst>
                <a:tab pos="0" algn="l"/>
              </a:tabLst>
            </a:pPr>
            <a:r>
              <a:rPr lang="en-US" sz="1200" b="0" u="none" strike="noStrike" dirty="0">
                <a:solidFill>
                  <a:srgbClr val="17202A"/>
                </a:solidFill>
                <a:effectLst/>
                <a:uFillTx/>
                <a:latin typeface="Arial"/>
                <a:ea typeface="Arial"/>
              </a:rPr>
              <a:t>composition and deployment</a:t>
            </a:r>
            <a:endParaRPr lang="en-US" sz="1200" b="0" u="none" strike="noStrike" dirty="0">
              <a:solidFill>
                <a:srgbClr val="000000"/>
              </a:solidFill>
              <a:effectLst/>
              <a:uFillTx/>
              <a:latin typeface="Arial"/>
            </a:endParaRPr>
          </a:p>
        </p:txBody>
      </p:sp>
      <p:sp>
        <p:nvSpPr>
          <p:cNvPr id="410" name="Rounded Rectangle 20"/>
          <p:cNvSpPr/>
          <p:nvPr/>
        </p:nvSpPr>
        <p:spPr>
          <a:xfrm>
            <a:off x="6144840" y="1901880"/>
            <a:ext cx="2468520" cy="3163320"/>
          </a:xfrm>
          <a:prstGeom prst="roundRect">
            <a:avLst>
              <a:gd name="adj" fmla="val 16667"/>
            </a:avLst>
          </a:prstGeom>
          <a:solidFill>
            <a:srgbClr val="EAF5EA"/>
          </a:solidFill>
          <a:ln w="2032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11" name="TextBox 21"/>
          <p:cNvSpPr/>
          <p:nvPr/>
        </p:nvSpPr>
        <p:spPr>
          <a:xfrm>
            <a:off x="6291000" y="2103120"/>
            <a:ext cx="2175840" cy="328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3A923A"/>
                </a:solidFill>
                <a:effectLst/>
                <a:uFillTx/>
                <a:latin typeface="Arial"/>
                <a:ea typeface="Arial"/>
              </a:rPr>
              <a:t>3  VALIDATION</a:t>
            </a:r>
            <a:endParaRPr lang="en-US" sz="1200" b="0" u="none" strike="noStrike">
              <a:solidFill>
                <a:srgbClr val="000000"/>
              </a:solidFill>
              <a:effectLst/>
              <a:uFillTx/>
              <a:latin typeface="Arial"/>
            </a:endParaRPr>
          </a:p>
        </p:txBody>
      </p:sp>
      <p:sp>
        <p:nvSpPr>
          <p:cNvPr id="412" name="TextBox 22"/>
          <p:cNvSpPr/>
          <p:nvPr/>
        </p:nvSpPr>
        <p:spPr>
          <a:xfrm>
            <a:off x="6309360" y="2615040"/>
            <a:ext cx="213948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dirty="0">
                <a:solidFill>
                  <a:srgbClr val="17202A"/>
                </a:solidFill>
                <a:effectLst/>
                <a:uFillTx/>
                <a:latin typeface="Arial"/>
                <a:ea typeface="Arial"/>
              </a:rPr>
              <a:t>How do we test it?</a:t>
            </a:r>
            <a:endParaRPr lang="en-US" sz="1600" b="0" u="none" strike="noStrike" dirty="0">
              <a:solidFill>
                <a:srgbClr val="000000"/>
              </a:solidFill>
              <a:effectLst/>
              <a:uFillTx/>
              <a:latin typeface="Arial"/>
            </a:endParaRPr>
          </a:p>
        </p:txBody>
      </p:sp>
      <p:sp>
        <p:nvSpPr>
          <p:cNvPr id="413" name="Oval 23"/>
          <p:cNvSpPr/>
          <p:nvPr/>
        </p:nvSpPr>
        <p:spPr>
          <a:xfrm>
            <a:off x="6382440" y="352944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14" name="TextBox 24"/>
          <p:cNvSpPr/>
          <p:nvPr/>
        </p:nvSpPr>
        <p:spPr>
          <a:xfrm>
            <a:off x="6546960" y="3390135"/>
            <a:ext cx="2034630" cy="443489"/>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200" b="0" u="none" strike="noStrike" dirty="0">
                <a:solidFill>
                  <a:srgbClr val="17202A"/>
                </a:solidFill>
                <a:effectLst/>
                <a:uFillTx/>
                <a:latin typeface="Arial"/>
                <a:ea typeface="Arial"/>
              </a:rPr>
              <a:t>Compare working prototypes</a:t>
            </a:r>
            <a:endParaRPr lang="en-US" sz="1200" b="0" u="none" strike="noStrike" dirty="0">
              <a:solidFill>
                <a:srgbClr val="000000"/>
              </a:solidFill>
              <a:effectLst/>
              <a:uFillTx/>
              <a:latin typeface="Arial"/>
            </a:endParaRPr>
          </a:p>
          <a:p>
            <a:pPr defTabSz="914400">
              <a:lnSpc>
                <a:spcPct val="100000"/>
              </a:lnSpc>
              <a:tabLst>
                <a:tab pos="0" algn="l"/>
              </a:tabLst>
            </a:pPr>
            <a:r>
              <a:rPr lang="en-US" sz="1200" b="0" u="none" strike="noStrike" dirty="0">
                <a:solidFill>
                  <a:srgbClr val="17202A"/>
                </a:solidFill>
                <a:effectLst/>
                <a:uFillTx/>
                <a:latin typeface="Arial"/>
                <a:ea typeface="Arial"/>
              </a:rPr>
              <a:t>with controlled tasks</a:t>
            </a:r>
            <a:endParaRPr lang="en-US" sz="1200" b="0" u="none" strike="noStrike" dirty="0">
              <a:solidFill>
                <a:srgbClr val="000000"/>
              </a:solidFill>
              <a:effectLst/>
              <a:uFillTx/>
              <a:latin typeface="Arial"/>
            </a:endParaRPr>
          </a:p>
        </p:txBody>
      </p:sp>
      <p:sp>
        <p:nvSpPr>
          <p:cNvPr id="415" name="Oval 25"/>
          <p:cNvSpPr/>
          <p:nvPr/>
        </p:nvSpPr>
        <p:spPr>
          <a:xfrm>
            <a:off x="6382440" y="418788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16" name="TextBox 26"/>
          <p:cNvSpPr/>
          <p:nvPr/>
        </p:nvSpPr>
        <p:spPr>
          <a:xfrm>
            <a:off x="6546960" y="4001602"/>
            <a:ext cx="1863558" cy="628155"/>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200" b="0" u="none" strike="noStrike" dirty="0">
                <a:solidFill>
                  <a:srgbClr val="17202A"/>
                </a:solidFill>
                <a:effectLst/>
                <a:uFillTx/>
                <a:latin typeface="Arial"/>
                <a:ea typeface="Arial"/>
              </a:rPr>
              <a:t>Measure developer effort,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performance,</a:t>
            </a:r>
            <a:endParaRPr lang="en-US" sz="1200" b="0" u="none" strike="noStrike" dirty="0">
              <a:solidFill>
                <a:srgbClr val="000000"/>
              </a:solidFill>
              <a:effectLst/>
              <a:uFillTx/>
              <a:latin typeface="Arial"/>
            </a:endParaRPr>
          </a:p>
          <a:p>
            <a:pPr defTabSz="914400">
              <a:lnSpc>
                <a:spcPct val="100000"/>
              </a:lnSpc>
              <a:tabLst>
                <a:tab pos="0" algn="l"/>
              </a:tabLst>
            </a:pPr>
            <a:r>
              <a:rPr lang="en-US" sz="1200" b="0" u="none" strike="noStrike" dirty="0">
                <a:solidFill>
                  <a:srgbClr val="17202A"/>
                </a:solidFill>
                <a:effectLst/>
                <a:uFillTx/>
                <a:latin typeface="Arial"/>
                <a:ea typeface="Arial"/>
              </a:rPr>
              <a:t>isolation, and cost</a:t>
            </a:r>
            <a:endParaRPr lang="en-US" sz="1200" b="0" u="none" strike="noStrike" dirty="0">
              <a:solidFill>
                <a:srgbClr val="000000"/>
              </a:solidFill>
              <a:effectLst/>
              <a:uFillTx/>
              <a:latin typeface="Arial"/>
            </a:endParaRPr>
          </a:p>
        </p:txBody>
      </p:sp>
      <p:sp>
        <p:nvSpPr>
          <p:cNvPr id="417" name="TextBox 27"/>
          <p:cNvSpPr/>
          <p:nvPr/>
        </p:nvSpPr>
        <p:spPr>
          <a:xfrm>
            <a:off x="804600" y="5266800"/>
            <a:ext cx="173700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1" u="none" strike="noStrike">
                <a:solidFill>
                  <a:srgbClr val="004080"/>
                </a:solidFill>
                <a:effectLst/>
                <a:uFillTx/>
                <a:latin typeface="Arial"/>
                <a:ea typeface="Arial"/>
              </a:rPr>
              <a:t>Measured in this study</a:t>
            </a:r>
            <a:endParaRPr lang="en-US" sz="1100" b="0" u="none" strike="noStrike">
              <a:solidFill>
                <a:srgbClr val="000000"/>
              </a:solidFill>
              <a:effectLst/>
              <a:uFillTx/>
              <a:latin typeface="Arial"/>
            </a:endParaRPr>
          </a:p>
        </p:txBody>
      </p:sp>
      <p:sp>
        <p:nvSpPr>
          <p:cNvPr id="418" name="TextBox 28"/>
          <p:cNvSpPr/>
          <p:nvPr/>
        </p:nvSpPr>
        <p:spPr>
          <a:xfrm>
            <a:off x="3456360" y="5266800"/>
            <a:ext cx="204804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1" u="none" strike="noStrike">
                <a:solidFill>
                  <a:srgbClr val="17202A"/>
                </a:solidFill>
                <a:effectLst/>
                <a:uFillTx/>
                <a:latin typeface="Arial"/>
                <a:ea typeface="Arial"/>
              </a:rPr>
              <a:t>Proposed from the findings</a:t>
            </a:r>
            <a:endParaRPr lang="en-US" sz="1100" b="0" u="none" strike="noStrike">
              <a:solidFill>
                <a:srgbClr val="000000"/>
              </a:solidFill>
              <a:effectLst/>
              <a:uFillTx/>
              <a:latin typeface="Arial"/>
            </a:endParaRPr>
          </a:p>
        </p:txBody>
      </p:sp>
      <p:sp>
        <p:nvSpPr>
          <p:cNvPr id="419" name="TextBox 29"/>
          <p:cNvSpPr/>
          <p:nvPr/>
        </p:nvSpPr>
        <p:spPr>
          <a:xfrm>
            <a:off x="6419160" y="5266800"/>
            <a:ext cx="190152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1" u="none" strike="noStrike">
                <a:solidFill>
                  <a:srgbClr val="3A923A"/>
                </a:solidFill>
                <a:effectLst/>
                <a:uFillTx/>
                <a:latin typeface="Arial"/>
                <a:ea typeface="Arial"/>
              </a:rPr>
              <a:t>Future experimental work</a:t>
            </a:r>
            <a:endParaRPr lang="en-US" sz="1100" b="0" u="none" strike="noStrike">
              <a:solidFill>
                <a:srgbClr val="000000"/>
              </a:solidFill>
              <a:effectLst/>
              <a:uFillTx/>
              <a:latin typeface="Arial"/>
            </a:endParaRPr>
          </a:p>
        </p:txBody>
      </p:sp>
      <p:sp>
        <p:nvSpPr>
          <p:cNvPr id="420" name="TextBox 30"/>
          <p:cNvSpPr/>
          <p:nvPr/>
        </p:nvSpPr>
        <p:spPr>
          <a:xfrm>
            <a:off x="1078920" y="5650920"/>
            <a:ext cx="698580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dirty="0">
                <a:solidFill>
                  <a:srgbClr val="C94B50"/>
                </a:solidFill>
                <a:effectLst/>
                <a:uFillTx/>
                <a:latin typeface="Arial"/>
                <a:ea typeface="Arial"/>
              </a:rPr>
              <a:t>The interviews identify the problem; they do not demonstrate that one architecture solves it</a:t>
            </a:r>
            <a:endParaRPr lang="en-US" sz="1200" b="0" u="none" strike="noStrike" dirty="0">
              <a:solidFill>
                <a:srgbClr val="000000"/>
              </a:solidFill>
              <a:effectLst/>
              <a:uFillTx/>
              <a:latin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The interviews shift the research target from execution to coordination cost</a:t>
            </a:r>
            <a:endParaRPr lang="en-US" sz="3000" b="0" u="none" strike="noStrike">
              <a:solidFill>
                <a:schemeClr val="lt1"/>
              </a:solidFill>
              <a:effectLst/>
              <a:uFillTx/>
              <a:latin typeface="Arial"/>
            </a:endParaRPr>
          </a:p>
        </p:txBody>
      </p:sp>
      <p:sp>
        <p:nvSpPr>
          <p:cNvPr id="42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14</a:t>
            </a:r>
            <a:endParaRPr lang="en-US" sz="1100" b="0" u="none" strike="noStrike">
              <a:solidFill>
                <a:srgbClr val="000000"/>
              </a:solidFill>
              <a:effectLst/>
              <a:uFillTx/>
              <a:latin typeface="Arial"/>
            </a:endParaRPr>
          </a:p>
        </p:txBody>
      </p:sp>
      <p:sp>
        <p:nvSpPr>
          <p:cNvPr id="423" name="TextBox 3"/>
          <p:cNvSpPr/>
          <p:nvPr/>
        </p:nvSpPr>
        <p:spPr>
          <a:xfrm>
            <a:off x="658440" y="1572840"/>
            <a:ext cx="363888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004080"/>
                </a:solidFill>
                <a:effectLst/>
                <a:uFillTx/>
                <a:latin typeface="Arial"/>
                <a:ea typeface="Arial"/>
              </a:rPr>
              <a:t>REPORTED PAIN</a:t>
            </a:r>
            <a:endParaRPr lang="en-US" sz="1600" b="0" u="none" strike="noStrike">
              <a:solidFill>
                <a:srgbClr val="000000"/>
              </a:solidFill>
              <a:effectLst/>
              <a:uFillTx/>
              <a:latin typeface="Arial"/>
            </a:endParaRPr>
          </a:p>
        </p:txBody>
      </p:sp>
      <p:sp>
        <p:nvSpPr>
          <p:cNvPr id="424" name="TextBox 4"/>
          <p:cNvSpPr/>
          <p:nvPr/>
        </p:nvSpPr>
        <p:spPr>
          <a:xfrm>
            <a:off x="4846320" y="1572840"/>
            <a:ext cx="363888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3A923A"/>
                </a:solidFill>
                <a:effectLst/>
                <a:uFillTx/>
                <a:latin typeface="Arial"/>
                <a:ea typeface="Arial"/>
              </a:rPr>
              <a:t>DESIRED IMPROVEMENT</a:t>
            </a:r>
            <a:endParaRPr lang="en-US" sz="1600" b="0" u="none" strike="noStrike">
              <a:solidFill>
                <a:srgbClr val="000000"/>
              </a:solidFill>
              <a:effectLst/>
              <a:uFillTx/>
              <a:latin typeface="Arial"/>
            </a:endParaRPr>
          </a:p>
        </p:txBody>
      </p:sp>
      <p:sp>
        <p:nvSpPr>
          <p:cNvPr id="425" name="Connector 5"/>
          <p:cNvSpPr/>
          <p:nvPr/>
        </p:nvSpPr>
        <p:spPr>
          <a:xfrm>
            <a:off x="4572000" y="1810440"/>
            <a:ext cx="360" cy="1664280"/>
          </a:xfrm>
          <a:prstGeom prst="line">
            <a:avLst/>
          </a:prstGeom>
          <a:ln w="15240">
            <a:solidFill>
              <a:srgbClr val="D8DEE3"/>
            </a:solidFill>
            <a:round/>
          </a:ln>
        </p:spPr>
        <p:style>
          <a:lnRef idx="2">
            <a:schemeClr val="accent1"/>
          </a:lnRef>
          <a:fillRef idx="0">
            <a:schemeClr val="accent1"/>
          </a:fillRef>
          <a:effectRef idx="1">
            <a:schemeClr val="accent1"/>
          </a:effectRef>
          <a:fontRef idx="minor"/>
        </p:style>
        <p:txBody>
          <a:bodyPr lIns="90000" tIns="45000" rIns="90000" bIns="45000" anchor="t" anchorCtr="1">
            <a:noAutofit/>
          </a:bodyPr>
          <a:lstStyle/>
          <a:p>
            <a:endParaRPr lang="en-US" sz="1800" b="0" u="none" strike="noStrike">
              <a:solidFill>
                <a:srgbClr val="000000"/>
              </a:solidFill>
              <a:effectLst/>
              <a:uFillTx/>
              <a:latin typeface="Arial"/>
            </a:endParaRPr>
          </a:p>
        </p:txBody>
      </p:sp>
      <p:sp>
        <p:nvSpPr>
          <p:cNvPr id="426" name="TextBox 6"/>
          <p:cNvSpPr/>
          <p:nvPr/>
        </p:nvSpPr>
        <p:spPr>
          <a:xfrm>
            <a:off x="804600" y="2084760"/>
            <a:ext cx="12614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nchorCtr="1">
            <a:spAutoFit/>
          </a:bodyPr>
          <a:lstStyle/>
          <a:p>
            <a:pPr algn="r" defTabSz="914400">
              <a:lnSpc>
                <a:spcPct val="100000"/>
              </a:lnSpc>
              <a:tabLst>
                <a:tab pos="0" algn="l"/>
              </a:tabLst>
            </a:pPr>
            <a:r>
              <a:rPr lang="en-US" sz="2700" b="1" u="none" strike="noStrike">
                <a:solidFill>
                  <a:srgbClr val="004080"/>
                </a:solidFill>
                <a:effectLst/>
                <a:uFillTx/>
                <a:latin typeface="Arial"/>
                <a:ea typeface="Arial"/>
              </a:rPr>
              <a:t>38.6%</a:t>
            </a:r>
            <a:endParaRPr lang="en-US" sz="2700" b="0" u="none" strike="noStrike">
              <a:solidFill>
                <a:srgbClr val="000000"/>
              </a:solidFill>
              <a:effectLst/>
              <a:uFillTx/>
              <a:latin typeface="Arial"/>
            </a:endParaRPr>
          </a:p>
        </p:txBody>
      </p:sp>
      <p:sp>
        <p:nvSpPr>
          <p:cNvPr id="427" name="TextBox 7"/>
          <p:cNvSpPr/>
          <p:nvPr/>
        </p:nvSpPr>
        <p:spPr>
          <a:xfrm>
            <a:off x="2249280" y="2103120"/>
            <a:ext cx="213948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300" b="0" u="none" strike="noStrike">
                <a:solidFill>
                  <a:srgbClr val="17202A"/>
                </a:solidFill>
                <a:effectLst/>
                <a:uFillTx/>
                <a:latin typeface="Arial"/>
                <a:ea typeface="Arial"/>
              </a:rPr>
              <a:t>Deployment complexity</a:t>
            </a:r>
            <a:endParaRPr lang="en-US" sz="1300" b="0" u="none" strike="noStrike">
              <a:solidFill>
                <a:srgbClr val="000000"/>
              </a:solidFill>
              <a:effectLst/>
              <a:uFillTx/>
              <a:latin typeface="Arial"/>
            </a:endParaRPr>
          </a:p>
          <a:p>
            <a:pPr defTabSz="914400">
              <a:lnSpc>
                <a:spcPct val="100000"/>
              </a:lnSpc>
              <a:tabLst>
                <a:tab pos="0" algn="l"/>
              </a:tabLst>
            </a:pPr>
            <a:r>
              <a:rPr lang="en-US" sz="1300" b="0" u="none" strike="noStrike">
                <a:solidFill>
                  <a:srgbClr val="17202A"/>
                </a:solidFill>
                <a:effectLst/>
                <a:uFillTx/>
                <a:latin typeface="Arial"/>
                <a:ea typeface="Arial"/>
              </a:rPr>
              <a:t>(getting software running)</a:t>
            </a:r>
            <a:endParaRPr lang="en-US" sz="1300" b="0" u="none" strike="noStrike">
              <a:solidFill>
                <a:srgbClr val="000000"/>
              </a:solidFill>
              <a:effectLst/>
              <a:uFillTx/>
              <a:latin typeface="Arial"/>
            </a:endParaRPr>
          </a:p>
        </p:txBody>
      </p:sp>
      <p:sp>
        <p:nvSpPr>
          <p:cNvPr id="428" name="TextBox 8"/>
          <p:cNvSpPr/>
          <p:nvPr/>
        </p:nvSpPr>
        <p:spPr>
          <a:xfrm>
            <a:off x="804600" y="2853000"/>
            <a:ext cx="12614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nchorCtr="1">
            <a:spAutoFit/>
          </a:bodyPr>
          <a:lstStyle/>
          <a:p>
            <a:pPr algn="r" defTabSz="914400">
              <a:lnSpc>
                <a:spcPct val="100000"/>
              </a:lnSpc>
              <a:tabLst>
                <a:tab pos="0" algn="l"/>
              </a:tabLst>
            </a:pPr>
            <a:r>
              <a:rPr lang="en-US" sz="2700" b="1" u="none" strike="noStrike">
                <a:solidFill>
                  <a:srgbClr val="3478A8"/>
                </a:solidFill>
                <a:effectLst/>
                <a:uFillTx/>
                <a:latin typeface="Arial"/>
                <a:ea typeface="Arial"/>
              </a:rPr>
              <a:t>35.6%</a:t>
            </a:r>
            <a:endParaRPr lang="en-US" sz="2700" b="0" u="none" strike="noStrike">
              <a:solidFill>
                <a:srgbClr val="000000"/>
              </a:solidFill>
              <a:effectLst/>
              <a:uFillTx/>
              <a:latin typeface="Arial"/>
            </a:endParaRPr>
          </a:p>
        </p:txBody>
      </p:sp>
      <p:sp>
        <p:nvSpPr>
          <p:cNvPr id="429" name="TextBox 9"/>
          <p:cNvSpPr/>
          <p:nvPr/>
        </p:nvSpPr>
        <p:spPr>
          <a:xfrm>
            <a:off x="2249280" y="2871360"/>
            <a:ext cx="213948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300" b="0" u="none" strike="noStrike">
                <a:solidFill>
                  <a:srgbClr val="17202A"/>
                </a:solidFill>
                <a:effectLst/>
                <a:uFillTx/>
                <a:latin typeface="Arial"/>
                <a:ea typeface="Arial"/>
              </a:rPr>
              <a:t>Onboarding difficulty</a:t>
            </a:r>
            <a:endParaRPr lang="en-US" sz="1300" b="0" u="none" strike="noStrike">
              <a:solidFill>
                <a:srgbClr val="000000"/>
              </a:solidFill>
              <a:effectLst/>
              <a:uFillTx/>
              <a:latin typeface="Arial"/>
            </a:endParaRPr>
          </a:p>
          <a:p>
            <a:pPr defTabSz="914400">
              <a:lnSpc>
                <a:spcPct val="100000"/>
              </a:lnSpc>
              <a:tabLst>
                <a:tab pos="0" algn="l"/>
              </a:tabLst>
            </a:pPr>
            <a:r>
              <a:rPr lang="en-US" sz="1300" b="0" u="none" strike="noStrike">
                <a:solidFill>
                  <a:srgbClr val="17202A"/>
                </a:solidFill>
                <a:effectLst/>
                <a:uFillTx/>
                <a:latin typeface="Arial"/>
                <a:ea typeface="Arial"/>
              </a:rPr>
              <a:t>(becoming productive)</a:t>
            </a:r>
            <a:endParaRPr lang="en-US" sz="1300" b="0" u="none" strike="noStrike">
              <a:solidFill>
                <a:srgbClr val="000000"/>
              </a:solidFill>
              <a:effectLst/>
              <a:uFillTx/>
              <a:latin typeface="Arial"/>
            </a:endParaRPr>
          </a:p>
        </p:txBody>
      </p:sp>
      <p:sp>
        <p:nvSpPr>
          <p:cNvPr id="430" name="TextBox 10"/>
          <p:cNvSpPr/>
          <p:nvPr/>
        </p:nvSpPr>
        <p:spPr>
          <a:xfrm>
            <a:off x="4937760" y="2084760"/>
            <a:ext cx="12614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nchorCtr="1">
            <a:spAutoFit/>
          </a:bodyPr>
          <a:lstStyle/>
          <a:p>
            <a:pPr algn="r" defTabSz="914400">
              <a:lnSpc>
                <a:spcPct val="100000"/>
              </a:lnSpc>
              <a:tabLst>
                <a:tab pos="0" algn="l"/>
              </a:tabLst>
            </a:pPr>
            <a:r>
              <a:rPr lang="en-US" sz="2700" b="1" u="none" strike="noStrike">
                <a:solidFill>
                  <a:srgbClr val="3A923A"/>
                </a:solidFill>
                <a:effectLst/>
                <a:uFillTx/>
                <a:latin typeface="Arial"/>
                <a:ea typeface="Arial"/>
              </a:rPr>
              <a:t>53.5%</a:t>
            </a:r>
            <a:endParaRPr lang="en-US" sz="2700" b="0" u="none" strike="noStrike">
              <a:solidFill>
                <a:srgbClr val="000000"/>
              </a:solidFill>
              <a:effectLst/>
              <a:uFillTx/>
              <a:latin typeface="Arial"/>
            </a:endParaRPr>
          </a:p>
        </p:txBody>
      </p:sp>
      <p:sp>
        <p:nvSpPr>
          <p:cNvPr id="431" name="TextBox 11"/>
          <p:cNvSpPr/>
          <p:nvPr/>
        </p:nvSpPr>
        <p:spPr>
          <a:xfrm>
            <a:off x="6382440" y="2103120"/>
            <a:ext cx="213948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00" b="0" u="none" strike="noStrike">
                <a:solidFill>
                  <a:srgbClr val="17202A"/>
                </a:solidFill>
                <a:effectLst/>
                <a:uFillTx/>
                <a:latin typeface="Arial"/>
                <a:ea typeface="Arial"/>
              </a:rPr>
              <a:t>Productivity improvement</a:t>
            </a:r>
            <a:endParaRPr lang="en-US" sz="1300" b="0" u="none" strike="noStrike">
              <a:solidFill>
                <a:srgbClr val="000000"/>
              </a:solidFill>
              <a:effectLst/>
              <a:uFillTx/>
              <a:latin typeface="Arial"/>
            </a:endParaRPr>
          </a:p>
        </p:txBody>
      </p:sp>
      <p:sp>
        <p:nvSpPr>
          <p:cNvPr id="432" name="TextBox 12"/>
          <p:cNvSpPr/>
          <p:nvPr/>
        </p:nvSpPr>
        <p:spPr>
          <a:xfrm>
            <a:off x="4937760" y="2853000"/>
            <a:ext cx="12614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nchorCtr="1">
            <a:spAutoFit/>
          </a:bodyPr>
          <a:lstStyle/>
          <a:p>
            <a:pPr algn="r" defTabSz="914400">
              <a:lnSpc>
                <a:spcPct val="100000"/>
              </a:lnSpc>
              <a:tabLst>
                <a:tab pos="0" algn="l"/>
              </a:tabLst>
            </a:pPr>
            <a:r>
              <a:rPr lang="en-US" sz="2700" b="1" u="none" strike="noStrike">
                <a:solidFill>
                  <a:srgbClr val="2A9D8F"/>
                </a:solidFill>
                <a:effectLst/>
                <a:uFillTx/>
                <a:latin typeface="Arial"/>
                <a:ea typeface="Arial"/>
              </a:rPr>
              <a:t>44.6%</a:t>
            </a:r>
            <a:endParaRPr lang="en-US" sz="2700" b="0" u="none" strike="noStrike">
              <a:solidFill>
                <a:srgbClr val="000000"/>
              </a:solidFill>
              <a:effectLst/>
              <a:uFillTx/>
              <a:latin typeface="Arial"/>
            </a:endParaRPr>
          </a:p>
        </p:txBody>
      </p:sp>
      <p:sp>
        <p:nvSpPr>
          <p:cNvPr id="433" name="TextBox 13"/>
          <p:cNvSpPr/>
          <p:nvPr/>
        </p:nvSpPr>
        <p:spPr>
          <a:xfrm>
            <a:off x="6382440" y="2871360"/>
            <a:ext cx="213948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00" b="0" u="none" strike="noStrike">
                <a:solidFill>
                  <a:srgbClr val="17202A"/>
                </a:solidFill>
                <a:effectLst/>
                <a:uFillTx/>
                <a:latin typeface="Arial"/>
                <a:ea typeface="Arial"/>
              </a:rPr>
              <a:t>Automation</a:t>
            </a:r>
            <a:endParaRPr lang="en-US" sz="1300" b="0" u="none" strike="noStrike">
              <a:solidFill>
                <a:srgbClr val="000000"/>
              </a:solidFill>
              <a:effectLst/>
              <a:uFillTx/>
              <a:latin typeface="Arial"/>
            </a:endParaRPr>
          </a:p>
        </p:txBody>
      </p:sp>
      <p:sp>
        <p:nvSpPr>
          <p:cNvPr id="434" name="TextBox 14"/>
          <p:cNvSpPr/>
          <p:nvPr/>
        </p:nvSpPr>
        <p:spPr>
          <a:xfrm>
            <a:off x="1554480" y="3675960"/>
            <a:ext cx="6034680" cy="228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20" b="0" u="none" strike="noStrike">
                <a:solidFill>
                  <a:srgbClr val="5D6873"/>
                </a:solidFill>
                <a:effectLst/>
                <a:uFillTx/>
                <a:latin typeface="Arial"/>
                <a:ea typeface="Arial"/>
              </a:rPr>
              <a:t>Source: coded pain and desired-outcome themes from 101 interviews · multiple themes allowed</a:t>
            </a:r>
            <a:endParaRPr lang="en-US" sz="1020" b="0" u="none" strike="noStrike">
              <a:solidFill>
                <a:srgbClr val="000000"/>
              </a:solidFill>
              <a:effectLst/>
              <a:uFillTx/>
              <a:latin typeface="Arial"/>
            </a:endParaRPr>
          </a:p>
        </p:txBody>
      </p:sp>
      <p:sp>
        <p:nvSpPr>
          <p:cNvPr id="435" name="Rounded Rectangle 15"/>
          <p:cNvSpPr/>
          <p:nvPr/>
        </p:nvSpPr>
        <p:spPr>
          <a:xfrm>
            <a:off x="567000" y="4069080"/>
            <a:ext cx="8009640" cy="694440"/>
          </a:xfrm>
          <a:prstGeom prst="roundRect">
            <a:avLst>
              <a:gd name="adj" fmla="val 16667"/>
            </a:avLst>
          </a:prstGeom>
          <a:solidFill>
            <a:srgbClr val="EAF2F8"/>
          </a:solidFill>
          <a:ln w="1524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37" name="TextBox 17"/>
          <p:cNvSpPr/>
          <p:nvPr/>
        </p:nvSpPr>
        <p:spPr>
          <a:xfrm>
            <a:off x="749880" y="4224600"/>
            <a:ext cx="162720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RESEARCH TARGET</a:t>
            </a:r>
            <a:endParaRPr lang="en-US" sz="850" b="0" u="none" strike="noStrike">
              <a:solidFill>
                <a:srgbClr val="000000"/>
              </a:solidFill>
              <a:effectLst/>
              <a:uFillTx/>
              <a:latin typeface="Arial"/>
            </a:endParaRPr>
          </a:p>
        </p:txBody>
      </p:sp>
      <p:sp>
        <p:nvSpPr>
          <p:cNvPr id="438" name="TextBox 18"/>
          <p:cNvSpPr/>
          <p:nvPr/>
        </p:nvSpPr>
        <p:spPr>
          <a:xfrm>
            <a:off x="2066040" y="4169880"/>
            <a:ext cx="544032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50" b="1" u="none" strike="noStrike" dirty="0">
                <a:solidFill>
                  <a:srgbClr val="17202A"/>
                </a:solidFill>
                <a:effectLst/>
                <a:uFillTx/>
                <a:latin typeface="Arial"/>
                <a:ea typeface="Arial"/>
              </a:rPr>
              <a:t>Reduce coordination cost</a:t>
            </a:r>
            <a:endParaRPr lang="en-US" sz="1350" b="0" u="none" strike="noStrike" dirty="0">
              <a:solidFill>
                <a:srgbClr val="000000"/>
              </a:solidFill>
              <a:effectLst/>
              <a:uFillTx/>
              <a:latin typeface="Arial"/>
            </a:endParaRPr>
          </a:p>
        </p:txBody>
      </p:sp>
      <p:sp>
        <p:nvSpPr>
          <p:cNvPr id="439" name="TextBox 19"/>
          <p:cNvSpPr/>
          <p:nvPr/>
        </p:nvSpPr>
        <p:spPr>
          <a:xfrm>
            <a:off x="2066040" y="4444200"/>
            <a:ext cx="5440320" cy="237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50" b="0" u="none" strike="noStrike" dirty="0">
                <a:solidFill>
                  <a:srgbClr val="5D6873"/>
                </a:solidFill>
                <a:effectLst/>
                <a:uFillTx/>
                <a:latin typeface="Arial"/>
                <a:ea typeface="Arial"/>
              </a:rPr>
              <a:t>Preserve isolation · observability · execution efficiency</a:t>
            </a:r>
            <a:endParaRPr lang="en-US" sz="1150" b="0" u="none" strike="noStrike" dirty="0">
              <a:solidFill>
                <a:srgbClr val="000000"/>
              </a:solidFill>
              <a:effectLst/>
              <a:uFillTx/>
              <a:latin typeface="Arial"/>
            </a:endParaRPr>
          </a:p>
        </p:txBody>
      </p:sp>
      <p:sp>
        <p:nvSpPr>
          <p:cNvPr id="440" name="TextBox 20"/>
          <p:cNvSpPr/>
          <p:nvPr/>
        </p:nvSpPr>
        <p:spPr>
          <a:xfrm>
            <a:off x="1508760" y="4956120"/>
            <a:ext cx="61261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50" b="1" u="none" strike="noStrike">
                <a:solidFill>
                  <a:srgbClr val="17202A"/>
                </a:solidFill>
                <a:effectLst/>
                <a:uFillTx/>
                <a:latin typeface="Arial"/>
                <a:ea typeface="Arial"/>
              </a:rPr>
              <a:t>Next: repeat with a representative sample + test working prototypes</a:t>
            </a:r>
            <a:endParaRPr lang="en-US" sz="1450" b="0" u="none" strike="noStrike">
              <a:solidFill>
                <a:srgbClr val="000000"/>
              </a:solidFill>
              <a:effectLst/>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Questions?</a:t>
            </a:r>
            <a:endParaRPr lang="en-US" sz="3400" b="0" u="none" strike="noStrike">
              <a:solidFill>
                <a:schemeClr val="lt1"/>
              </a:solidFill>
              <a:effectLst/>
              <a:uFillTx/>
              <a:latin typeface="Arial"/>
            </a:endParaRPr>
          </a:p>
        </p:txBody>
      </p:sp>
      <p:sp>
        <p:nvSpPr>
          <p:cNvPr id="44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15</a:t>
            </a:r>
            <a:endParaRPr lang="en-US" sz="1100" b="0" u="none" strike="noStrike">
              <a:solidFill>
                <a:srgbClr val="000000"/>
              </a:solidFill>
              <a:effectLst/>
              <a:uFillTx/>
              <a:latin typeface="Arial"/>
            </a:endParaRPr>
          </a:p>
        </p:txBody>
      </p:sp>
      <p:sp>
        <p:nvSpPr>
          <p:cNvPr id="443" name="TextBox 3"/>
          <p:cNvSpPr/>
          <p:nvPr/>
        </p:nvSpPr>
        <p:spPr>
          <a:xfrm>
            <a:off x="2103120" y="1664280"/>
            <a:ext cx="4937400" cy="5850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3400" b="1" u="none" strike="noStrike">
                <a:solidFill>
                  <a:srgbClr val="004080"/>
                </a:solidFill>
                <a:effectLst/>
                <a:uFillTx/>
                <a:latin typeface="Arial"/>
                <a:ea typeface="Arial"/>
              </a:rPr>
              <a:t>Thank you</a:t>
            </a:r>
            <a:endParaRPr lang="en-US" sz="3400" b="0" u="none" strike="noStrike">
              <a:solidFill>
                <a:srgbClr val="000000"/>
              </a:solidFill>
              <a:effectLst/>
              <a:uFillTx/>
              <a:latin typeface="Arial"/>
            </a:endParaRPr>
          </a:p>
        </p:txBody>
      </p:sp>
      <p:sp>
        <p:nvSpPr>
          <p:cNvPr id="444" name="TextBox 4"/>
          <p:cNvSpPr/>
          <p:nvPr/>
        </p:nvSpPr>
        <p:spPr>
          <a:xfrm>
            <a:off x="1325880" y="2395800"/>
            <a:ext cx="6491880" cy="383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800" b="1" u="none" strike="noStrike">
                <a:solidFill>
                  <a:srgbClr val="17202A"/>
                </a:solidFill>
                <a:effectLst/>
                <a:uFillTx/>
                <a:latin typeface="Arial"/>
                <a:ea typeface="Arial"/>
              </a:rPr>
              <a:t>Empirical Analysis of Cloud–Edge Infrastructure Complexity</a:t>
            </a:r>
            <a:endParaRPr lang="en-US" sz="1800" b="0" u="none" strike="noStrike">
              <a:solidFill>
                <a:srgbClr val="000000"/>
              </a:solidFill>
              <a:effectLst/>
              <a:uFillTx/>
              <a:latin typeface="Arial"/>
            </a:endParaRPr>
          </a:p>
        </p:txBody>
      </p:sp>
      <p:sp>
        <p:nvSpPr>
          <p:cNvPr id="445" name="Rounded Rectangle 6"/>
          <p:cNvSpPr/>
          <p:nvPr/>
        </p:nvSpPr>
        <p:spPr>
          <a:xfrm>
            <a:off x="804600" y="3840480"/>
            <a:ext cx="7534440" cy="1481040"/>
          </a:xfrm>
          <a:prstGeom prst="roundRect">
            <a:avLst>
              <a:gd name="adj" fmla="val 16667"/>
            </a:avLst>
          </a:prstGeom>
          <a:solidFill>
            <a:srgbClr val="EAF2F8"/>
          </a:solidFill>
          <a:ln w="1524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pic>
        <p:nvPicPr>
          <p:cNvPr id="446" name="Picture 7"/>
          <p:cNvPicPr/>
          <p:nvPr/>
        </p:nvPicPr>
        <p:blipFill>
          <a:blip r:embed="rId3"/>
          <a:stretch/>
        </p:blipFill>
        <p:spPr>
          <a:xfrm>
            <a:off x="1051560" y="4092120"/>
            <a:ext cx="1481040" cy="959400"/>
          </a:xfrm>
          <a:prstGeom prst="rect">
            <a:avLst/>
          </a:prstGeom>
          <a:noFill/>
          <a:ln w="0">
            <a:noFill/>
          </a:ln>
        </p:spPr>
      </p:pic>
      <p:sp>
        <p:nvSpPr>
          <p:cNvPr id="447" name="TextBox 8"/>
          <p:cNvSpPr/>
          <p:nvPr/>
        </p:nvSpPr>
        <p:spPr>
          <a:xfrm>
            <a:off x="2743200" y="4151520"/>
            <a:ext cx="50745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004080"/>
                </a:solidFill>
                <a:effectLst/>
                <a:uFillTx/>
                <a:latin typeface="Arial"/>
                <a:ea typeface="Arial"/>
              </a:rPr>
              <a:t>Supported by the U.S. National Science Foundation</a:t>
            </a:r>
            <a:endParaRPr lang="en-US" sz="1600" b="0" u="none" strike="noStrike">
              <a:solidFill>
                <a:srgbClr val="000000"/>
              </a:solidFill>
              <a:effectLst/>
              <a:uFillTx/>
              <a:latin typeface="Arial"/>
            </a:endParaRPr>
          </a:p>
        </p:txBody>
      </p:sp>
      <p:sp>
        <p:nvSpPr>
          <p:cNvPr id="448" name="TextBox 9"/>
          <p:cNvSpPr/>
          <p:nvPr/>
        </p:nvSpPr>
        <p:spPr>
          <a:xfrm>
            <a:off x="2743200" y="4590360"/>
            <a:ext cx="507456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50" b="0" u="none" strike="noStrike">
                <a:solidFill>
                  <a:srgbClr val="17202A"/>
                </a:solidFill>
                <a:effectLst/>
                <a:uFillTx/>
                <a:latin typeface="Arial"/>
                <a:ea typeface="Arial"/>
              </a:rPr>
              <a:t>CNS CAREER Award #2419588  ·  NSF I-Corps Award #2524083</a:t>
            </a:r>
            <a:endParaRPr lang="en-US" sz="1350" b="0" u="none" strike="noStrike">
              <a:solidFill>
                <a:srgbClr val="000000"/>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9"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Method details and measurement semantics</a:t>
            </a:r>
            <a:endParaRPr lang="en-US" sz="3400" b="0" u="none" strike="noStrike">
              <a:solidFill>
                <a:schemeClr val="lt1"/>
              </a:solidFill>
              <a:effectLst/>
              <a:uFillTx/>
              <a:latin typeface="Arial"/>
            </a:endParaRPr>
          </a:p>
        </p:txBody>
      </p:sp>
      <p:sp>
        <p:nvSpPr>
          <p:cNvPr id="450"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16</a:t>
            </a:r>
            <a:endParaRPr lang="en-US" sz="1100" b="0" u="none" strike="noStrike">
              <a:solidFill>
                <a:srgbClr val="000000"/>
              </a:solidFill>
              <a:effectLst/>
              <a:uFillTx/>
              <a:latin typeface="Arial"/>
            </a:endParaRPr>
          </a:p>
        </p:txBody>
      </p:sp>
      <p:sp>
        <p:nvSpPr>
          <p:cNvPr id="451" name="Rounded Rectangle 3"/>
          <p:cNvSpPr/>
          <p:nvPr/>
        </p:nvSpPr>
        <p:spPr>
          <a:xfrm>
            <a:off x="457200" y="6291000"/>
            <a:ext cx="1078560" cy="2739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52" name="TextBox 4"/>
          <p:cNvSpPr/>
          <p:nvPr/>
        </p:nvSpPr>
        <p:spPr>
          <a:xfrm>
            <a:off x="493920" y="6291000"/>
            <a:ext cx="10054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BACKUP A1</a:t>
            </a:r>
            <a:endParaRPr lang="en-US" sz="900" b="0" u="none" strike="noStrike">
              <a:solidFill>
                <a:srgbClr val="000000"/>
              </a:solidFill>
              <a:effectLst/>
              <a:uFillTx/>
              <a:latin typeface="Arial"/>
            </a:endParaRPr>
          </a:p>
        </p:txBody>
      </p:sp>
      <p:sp>
        <p:nvSpPr>
          <p:cNvPr id="453" name="Rounded Rectangle 5"/>
          <p:cNvSpPr/>
          <p:nvPr/>
        </p:nvSpPr>
        <p:spPr>
          <a:xfrm>
            <a:off x="502920" y="1664280"/>
            <a:ext cx="2148480" cy="1170000"/>
          </a:xfrm>
          <a:prstGeom prst="roundRect">
            <a:avLst>
              <a:gd name="adj" fmla="val 16667"/>
            </a:avLst>
          </a:prstGeom>
          <a:solidFill>
            <a:srgbClr val="EAF2F8"/>
          </a:solidFill>
          <a:ln w="1905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54" name="TextBox 6"/>
          <p:cNvSpPr/>
          <p:nvPr/>
        </p:nvSpPr>
        <p:spPr>
          <a:xfrm>
            <a:off x="612720" y="1774080"/>
            <a:ext cx="192888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3400" b="1" u="none" strike="noStrike">
                <a:solidFill>
                  <a:srgbClr val="004080"/>
                </a:solidFill>
                <a:effectLst/>
                <a:uFillTx/>
                <a:latin typeface="Arial"/>
                <a:ea typeface="Arial"/>
              </a:rPr>
              <a:t>101</a:t>
            </a:r>
            <a:endParaRPr lang="en-US" sz="3400" b="0" u="none" strike="noStrike">
              <a:solidFill>
                <a:srgbClr val="000000"/>
              </a:solidFill>
              <a:effectLst/>
              <a:uFillTx/>
              <a:latin typeface="Arial"/>
            </a:endParaRPr>
          </a:p>
        </p:txBody>
      </p:sp>
      <p:sp>
        <p:nvSpPr>
          <p:cNvPr id="455" name="TextBox 7"/>
          <p:cNvSpPr/>
          <p:nvPr/>
        </p:nvSpPr>
        <p:spPr>
          <a:xfrm>
            <a:off x="640080" y="2377440"/>
            <a:ext cx="187416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interviews</a:t>
            </a:r>
            <a:endParaRPr lang="en-US" sz="1400" b="0" u="none" strike="noStrike">
              <a:solidFill>
                <a:srgbClr val="000000"/>
              </a:solidFill>
              <a:effectLst/>
              <a:uFillTx/>
              <a:latin typeface="Arial"/>
            </a:endParaRPr>
          </a:p>
        </p:txBody>
      </p:sp>
      <p:sp>
        <p:nvSpPr>
          <p:cNvPr id="456" name="Rounded Rectangle 8"/>
          <p:cNvSpPr/>
          <p:nvPr/>
        </p:nvSpPr>
        <p:spPr>
          <a:xfrm>
            <a:off x="2779920" y="1664280"/>
            <a:ext cx="2148480" cy="1170000"/>
          </a:xfrm>
          <a:prstGeom prst="roundRect">
            <a:avLst>
              <a:gd name="adj" fmla="val 16667"/>
            </a:avLst>
          </a:prstGeom>
          <a:solidFill>
            <a:srgbClr val="EAF5EA"/>
          </a:solidFill>
          <a:ln w="1905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57" name="TextBox 9"/>
          <p:cNvSpPr/>
          <p:nvPr/>
        </p:nvSpPr>
        <p:spPr>
          <a:xfrm>
            <a:off x="2889360" y="1774080"/>
            <a:ext cx="192888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3400" b="1" u="none" strike="noStrike">
                <a:solidFill>
                  <a:srgbClr val="3A923A"/>
                </a:solidFill>
                <a:effectLst/>
                <a:uFillTx/>
                <a:latin typeface="Arial"/>
                <a:ea typeface="Arial"/>
              </a:rPr>
              <a:t>86</a:t>
            </a:r>
            <a:endParaRPr lang="en-US" sz="3400" b="0" u="none" strike="noStrike">
              <a:solidFill>
                <a:srgbClr val="000000"/>
              </a:solidFill>
              <a:effectLst/>
              <a:uFillTx/>
              <a:latin typeface="Arial"/>
            </a:endParaRPr>
          </a:p>
        </p:txBody>
      </p:sp>
      <p:sp>
        <p:nvSpPr>
          <p:cNvPr id="458" name="TextBox 10"/>
          <p:cNvSpPr/>
          <p:nvPr/>
        </p:nvSpPr>
        <p:spPr>
          <a:xfrm>
            <a:off x="2917080" y="2377440"/>
            <a:ext cx="187416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organizations</a:t>
            </a:r>
            <a:endParaRPr lang="en-US" sz="1400" b="0" u="none" strike="noStrike">
              <a:solidFill>
                <a:srgbClr val="000000"/>
              </a:solidFill>
              <a:effectLst/>
              <a:uFillTx/>
              <a:latin typeface="Arial"/>
            </a:endParaRPr>
          </a:p>
        </p:txBody>
      </p:sp>
      <p:sp>
        <p:nvSpPr>
          <p:cNvPr id="459" name="Rounded Rectangle 11"/>
          <p:cNvSpPr/>
          <p:nvPr/>
        </p:nvSpPr>
        <p:spPr>
          <a:xfrm>
            <a:off x="5056560" y="1664280"/>
            <a:ext cx="1599840" cy="1170000"/>
          </a:xfrm>
          <a:prstGeom prst="roundRect">
            <a:avLst>
              <a:gd name="adj" fmla="val 16667"/>
            </a:avLst>
          </a:prstGeom>
          <a:solidFill>
            <a:srgbClr val="FBEAEC"/>
          </a:solidFill>
          <a:ln w="1905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60" name="TextBox 12"/>
          <p:cNvSpPr/>
          <p:nvPr/>
        </p:nvSpPr>
        <p:spPr>
          <a:xfrm>
            <a:off x="5166360" y="1774080"/>
            <a:ext cx="138024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3400" b="1" u="none" strike="noStrike">
                <a:solidFill>
                  <a:srgbClr val="C94B50"/>
                </a:solidFill>
                <a:effectLst/>
                <a:uFillTx/>
                <a:latin typeface="Arial"/>
                <a:ea typeface="Arial"/>
              </a:rPr>
              <a:t>11</a:t>
            </a:r>
            <a:endParaRPr lang="en-US" sz="3400" b="0" u="none" strike="noStrike">
              <a:solidFill>
                <a:srgbClr val="000000"/>
              </a:solidFill>
              <a:effectLst/>
              <a:uFillTx/>
              <a:latin typeface="Arial"/>
            </a:endParaRPr>
          </a:p>
        </p:txBody>
      </p:sp>
      <p:sp>
        <p:nvSpPr>
          <p:cNvPr id="461" name="TextBox 13"/>
          <p:cNvSpPr/>
          <p:nvPr/>
        </p:nvSpPr>
        <p:spPr>
          <a:xfrm>
            <a:off x="5193720" y="2377440"/>
            <a:ext cx="132552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pain codes</a:t>
            </a:r>
            <a:endParaRPr lang="en-US" sz="1400" b="0" u="none" strike="noStrike">
              <a:solidFill>
                <a:srgbClr val="000000"/>
              </a:solidFill>
              <a:effectLst/>
              <a:uFillTx/>
              <a:latin typeface="Arial"/>
            </a:endParaRPr>
          </a:p>
        </p:txBody>
      </p:sp>
      <p:sp>
        <p:nvSpPr>
          <p:cNvPr id="462" name="Rounded Rectangle 14"/>
          <p:cNvSpPr/>
          <p:nvPr/>
        </p:nvSpPr>
        <p:spPr>
          <a:xfrm>
            <a:off x="6784920" y="1664280"/>
            <a:ext cx="1828440" cy="1170000"/>
          </a:xfrm>
          <a:prstGeom prst="roundRect">
            <a:avLst>
              <a:gd name="adj" fmla="val 16667"/>
            </a:avLst>
          </a:prstGeom>
          <a:solidFill>
            <a:srgbClr val="E6F5F3"/>
          </a:solidFill>
          <a:ln w="1905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63" name="TextBox 15"/>
          <p:cNvSpPr/>
          <p:nvPr/>
        </p:nvSpPr>
        <p:spPr>
          <a:xfrm>
            <a:off x="6894720" y="1774080"/>
            <a:ext cx="160884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3400" b="1" u="none" strike="noStrike">
                <a:solidFill>
                  <a:srgbClr val="2A9D8F"/>
                </a:solidFill>
                <a:effectLst/>
                <a:uFillTx/>
                <a:latin typeface="Arial"/>
                <a:ea typeface="Arial"/>
              </a:rPr>
              <a:t>13</a:t>
            </a:r>
            <a:endParaRPr lang="en-US" sz="3400" b="0" u="none" strike="noStrike">
              <a:solidFill>
                <a:srgbClr val="000000"/>
              </a:solidFill>
              <a:effectLst/>
              <a:uFillTx/>
              <a:latin typeface="Arial"/>
            </a:endParaRPr>
          </a:p>
        </p:txBody>
      </p:sp>
      <p:sp>
        <p:nvSpPr>
          <p:cNvPr id="464" name="TextBox 16"/>
          <p:cNvSpPr/>
          <p:nvPr/>
        </p:nvSpPr>
        <p:spPr>
          <a:xfrm>
            <a:off x="6922080" y="2377440"/>
            <a:ext cx="155412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expectation codes</a:t>
            </a:r>
            <a:endParaRPr lang="en-US" sz="1400" b="0" u="none" strike="noStrike">
              <a:solidFill>
                <a:srgbClr val="000000"/>
              </a:solidFill>
              <a:effectLst/>
              <a:uFillTx/>
              <a:latin typeface="Arial"/>
            </a:endParaRPr>
          </a:p>
        </p:txBody>
      </p:sp>
      <p:sp>
        <p:nvSpPr>
          <p:cNvPr id="465" name="Rounded Rectangle 17"/>
          <p:cNvSpPr/>
          <p:nvPr/>
        </p:nvSpPr>
        <p:spPr>
          <a:xfrm>
            <a:off x="567000" y="3200400"/>
            <a:ext cx="2413800" cy="1554120"/>
          </a:xfrm>
          <a:prstGeom prst="roundRect">
            <a:avLst>
              <a:gd name="adj" fmla="val 16667"/>
            </a:avLst>
          </a:prstGeom>
          <a:solidFill>
            <a:srgbClr val="EAF2F8"/>
          </a:solidFill>
          <a:ln w="1778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66" name="TextBox 18"/>
          <p:cNvSpPr/>
          <p:nvPr/>
        </p:nvSpPr>
        <p:spPr>
          <a:xfrm>
            <a:off x="713160" y="3438000"/>
            <a:ext cx="21211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004080"/>
                </a:solidFill>
                <a:effectLst/>
                <a:uFillTx/>
                <a:latin typeface="Arial"/>
                <a:ea typeface="Arial"/>
              </a:rPr>
              <a:t>PROTOCOL</a:t>
            </a:r>
            <a:endParaRPr lang="en-US" sz="1600" b="0" u="none" strike="noStrike">
              <a:solidFill>
                <a:srgbClr val="000000"/>
              </a:solidFill>
              <a:effectLst/>
              <a:uFillTx/>
              <a:latin typeface="Arial"/>
            </a:endParaRPr>
          </a:p>
        </p:txBody>
      </p:sp>
      <p:sp>
        <p:nvSpPr>
          <p:cNvPr id="467" name="Oval 19"/>
          <p:cNvSpPr/>
          <p:nvPr/>
        </p:nvSpPr>
        <p:spPr>
          <a:xfrm>
            <a:off x="841320" y="39502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68" name="TextBox 20"/>
          <p:cNvSpPr/>
          <p:nvPr/>
        </p:nvSpPr>
        <p:spPr>
          <a:xfrm>
            <a:off x="1005840" y="385884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Workflow</a:t>
            </a:r>
            <a:endParaRPr lang="en-US" sz="1120" b="0" u="none" strike="noStrike">
              <a:solidFill>
                <a:srgbClr val="000000"/>
              </a:solidFill>
              <a:effectLst/>
              <a:uFillTx/>
              <a:latin typeface="Arial"/>
            </a:endParaRPr>
          </a:p>
        </p:txBody>
      </p:sp>
      <p:sp>
        <p:nvSpPr>
          <p:cNvPr id="469" name="Oval 21"/>
          <p:cNvSpPr/>
          <p:nvPr/>
        </p:nvSpPr>
        <p:spPr>
          <a:xfrm>
            <a:off x="841320" y="423360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70" name="TextBox 22"/>
          <p:cNvSpPr/>
          <p:nvPr/>
        </p:nvSpPr>
        <p:spPr>
          <a:xfrm>
            <a:off x="1005840" y="414216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Pain + solutions</a:t>
            </a:r>
            <a:endParaRPr lang="en-US" sz="1120" b="0" u="none" strike="noStrike">
              <a:solidFill>
                <a:srgbClr val="000000"/>
              </a:solidFill>
              <a:effectLst/>
              <a:uFillTx/>
              <a:latin typeface="Arial"/>
            </a:endParaRPr>
          </a:p>
        </p:txBody>
      </p:sp>
      <p:sp>
        <p:nvSpPr>
          <p:cNvPr id="471" name="Oval 23"/>
          <p:cNvSpPr/>
          <p:nvPr/>
        </p:nvSpPr>
        <p:spPr>
          <a:xfrm>
            <a:off x="841320" y="45172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72" name="TextBox 24"/>
          <p:cNvSpPr/>
          <p:nvPr/>
        </p:nvSpPr>
        <p:spPr>
          <a:xfrm>
            <a:off x="1005840" y="442584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Desired outcomes</a:t>
            </a:r>
            <a:endParaRPr lang="en-US" sz="1120" b="0" u="none" strike="noStrike">
              <a:solidFill>
                <a:srgbClr val="000000"/>
              </a:solidFill>
              <a:effectLst/>
              <a:uFillTx/>
              <a:latin typeface="Arial"/>
            </a:endParaRPr>
          </a:p>
        </p:txBody>
      </p:sp>
      <p:sp>
        <p:nvSpPr>
          <p:cNvPr id="473" name="Right Arrow 25"/>
          <p:cNvSpPr/>
          <p:nvPr/>
        </p:nvSpPr>
        <p:spPr>
          <a:xfrm>
            <a:off x="3035880" y="3657600"/>
            <a:ext cx="182520" cy="32868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74" name="Rounded Rectangle 26"/>
          <p:cNvSpPr/>
          <p:nvPr/>
        </p:nvSpPr>
        <p:spPr>
          <a:xfrm>
            <a:off x="3364920" y="3200400"/>
            <a:ext cx="2413800" cy="1554120"/>
          </a:xfrm>
          <a:prstGeom prst="roundRect">
            <a:avLst>
              <a:gd name="adj" fmla="val 16667"/>
            </a:avLst>
          </a:prstGeom>
          <a:solidFill>
            <a:srgbClr val="E6F5F3"/>
          </a:solidFill>
          <a:ln w="1778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75" name="TextBox 27"/>
          <p:cNvSpPr/>
          <p:nvPr/>
        </p:nvSpPr>
        <p:spPr>
          <a:xfrm>
            <a:off x="3511440" y="3438000"/>
            <a:ext cx="21211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2A9D8F"/>
                </a:solidFill>
                <a:effectLst/>
                <a:uFillTx/>
                <a:latin typeface="Arial"/>
                <a:ea typeface="Arial"/>
              </a:rPr>
              <a:t>CODING</a:t>
            </a:r>
            <a:endParaRPr lang="en-US" sz="1600" b="0" u="none" strike="noStrike">
              <a:solidFill>
                <a:srgbClr val="000000"/>
              </a:solidFill>
              <a:effectLst/>
              <a:uFillTx/>
              <a:latin typeface="Arial"/>
            </a:endParaRPr>
          </a:p>
        </p:txBody>
      </p:sp>
      <p:sp>
        <p:nvSpPr>
          <p:cNvPr id="476" name="Oval 28"/>
          <p:cNvSpPr/>
          <p:nvPr/>
        </p:nvSpPr>
        <p:spPr>
          <a:xfrm>
            <a:off x="3639240" y="3950280"/>
            <a:ext cx="72720" cy="72720"/>
          </a:xfrm>
          <a:prstGeom prst="ellipse">
            <a:avLst/>
          </a:prstGeom>
          <a:solidFill>
            <a:srgbClr val="2A9D8F"/>
          </a:solidFill>
          <a:ln w="1270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77" name="TextBox 29"/>
          <p:cNvSpPr/>
          <p:nvPr/>
        </p:nvSpPr>
        <p:spPr>
          <a:xfrm>
            <a:off x="3803760" y="385884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Systematic themes</a:t>
            </a:r>
            <a:endParaRPr lang="en-US" sz="1120" b="0" u="none" strike="noStrike">
              <a:solidFill>
                <a:srgbClr val="000000"/>
              </a:solidFill>
              <a:effectLst/>
              <a:uFillTx/>
              <a:latin typeface="Arial"/>
            </a:endParaRPr>
          </a:p>
        </p:txBody>
      </p:sp>
      <p:sp>
        <p:nvSpPr>
          <p:cNvPr id="478" name="Oval 30"/>
          <p:cNvSpPr/>
          <p:nvPr/>
        </p:nvSpPr>
        <p:spPr>
          <a:xfrm>
            <a:off x="3639240" y="4233600"/>
            <a:ext cx="72720" cy="72720"/>
          </a:xfrm>
          <a:prstGeom prst="ellipse">
            <a:avLst/>
          </a:prstGeom>
          <a:solidFill>
            <a:srgbClr val="2A9D8F"/>
          </a:solidFill>
          <a:ln w="1270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79" name="TextBox 31"/>
          <p:cNvSpPr/>
          <p:nvPr/>
        </p:nvSpPr>
        <p:spPr>
          <a:xfrm>
            <a:off x="3803760" y="414216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Applied after interviews</a:t>
            </a:r>
            <a:endParaRPr lang="en-US" sz="1120" b="0" u="none" strike="noStrike">
              <a:solidFill>
                <a:srgbClr val="000000"/>
              </a:solidFill>
              <a:effectLst/>
              <a:uFillTx/>
              <a:latin typeface="Arial"/>
            </a:endParaRPr>
          </a:p>
        </p:txBody>
      </p:sp>
      <p:sp>
        <p:nvSpPr>
          <p:cNvPr id="480" name="Right Arrow 32"/>
          <p:cNvSpPr/>
          <p:nvPr/>
        </p:nvSpPr>
        <p:spPr>
          <a:xfrm>
            <a:off x="5833800" y="3657600"/>
            <a:ext cx="182520" cy="32868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81" name="Rounded Rectangle 33"/>
          <p:cNvSpPr/>
          <p:nvPr/>
        </p:nvSpPr>
        <p:spPr>
          <a:xfrm>
            <a:off x="6163200" y="3200400"/>
            <a:ext cx="2413800" cy="1554120"/>
          </a:xfrm>
          <a:prstGeom prst="roundRect">
            <a:avLst>
              <a:gd name="adj" fmla="val 16667"/>
            </a:avLst>
          </a:prstGeom>
          <a:solidFill>
            <a:srgbClr val="EAF5EA"/>
          </a:solidFill>
          <a:ln w="1778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82" name="TextBox 34"/>
          <p:cNvSpPr/>
          <p:nvPr/>
        </p:nvSpPr>
        <p:spPr>
          <a:xfrm>
            <a:off x="6309360" y="3438000"/>
            <a:ext cx="21211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3A923A"/>
                </a:solidFill>
                <a:effectLst/>
                <a:uFillTx/>
                <a:latin typeface="Arial"/>
                <a:ea typeface="Arial"/>
              </a:rPr>
              <a:t>COUNTING</a:t>
            </a:r>
            <a:endParaRPr lang="en-US" sz="1600" b="0" u="none" strike="noStrike">
              <a:solidFill>
                <a:srgbClr val="000000"/>
              </a:solidFill>
              <a:effectLst/>
              <a:uFillTx/>
              <a:latin typeface="Arial"/>
            </a:endParaRPr>
          </a:p>
        </p:txBody>
      </p:sp>
      <p:sp>
        <p:nvSpPr>
          <p:cNvPr id="483" name="Oval 35"/>
          <p:cNvSpPr/>
          <p:nvPr/>
        </p:nvSpPr>
        <p:spPr>
          <a:xfrm>
            <a:off x="6437520" y="395028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84" name="TextBox 36"/>
          <p:cNvSpPr/>
          <p:nvPr/>
        </p:nvSpPr>
        <p:spPr>
          <a:xfrm>
            <a:off x="6602040" y="385884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Interview-level mentions</a:t>
            </a:r>
            <a:endParaRPr lang="en-US" sz="1120" b="0" u="none" strike="noStrike">
              <a:solidFill>
                <a:srgbClr val="000000"/>
              </a:solidFill>
              <a:effectLst/>
              <a:uFillTx/>
              <a:latin typeface="Arial"/>
            </a:endParaRPr>
          </a:p>
        </p:txBody>
      </p:sp>
      <p:sp>
        <p:nvSpPr>
          <p:cNvPr id="485" name="Oval 37"/>
          <p:cNvSpPr/>
          <p:nvPr/>
        </p:nvSpPr>
        <p:spPr>
          <a:xfrm>
            <a:off x="6437520" y="423360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86" name="TextBox 38"/>
          <p:cNvSpPr/>
          <p:nvPr/>
        </p:nvSpPr>
        <p:spPr>
          <a:xfrm>
            <a:off x="6602040" y="4142160"/>
            <a:ext cx="1700280" cy="282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20" b="0" u="none" strike="noStrike">
                <a:solidFill>
                  <a:srgbClr val="17202A"/>
                </a:solidFill>
                <a:effectLst/>
                <a:uFillTx/>
                <a:latin typeface="Arial"/>
                <a:ea typeface="Arial"/>
              </a:rPr>
              <a:t>Multiple codes allowed</a:t>
            </a:r>
            <a:endParaRPr lang="en-US" sz="1120" b="0" u="none" strike="noStrike">
              <a:solidFill>
                <a:srgbClr val="000000"/>
              </a:solidFill>
              <a:effectLst/>
              <a:uFillTx/>
              <a:latin typeface="Arial"/>
            </a:endParaRPr>
          </a:p>
        </p:txBody>
      </p:sp>
      <p:sp>
        <p:nvSpPr>
          <p:cNvPr id="487" name="Rounded Rectangle 39"/>
          <p:cNvSpPr/>
          <p:nvPr/>
        </p:nvSpPr>
        <p:spPr>
          <a:xfrm>
            <a:off x="567000" y="5010840"/>
            <a:ext cx="8009640" cy="493560"/>
          </a:xfrm>
          <a:prstGeom prst="roundRect">
            <a:avLst>
              <a:gd name="adj" fmla="val 16667"/>
            </a:avLst>
          </a:prstGeom>
          <a:solidFill>
            <a:srgbClr val="FBEAEC"/>
          </a:solidFill>
          <a:ln w="1524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88" name="Rounded Rectangle 40"/>
          <p:cNvSpPr/>
          <p:nvPr/>
        </p:nvSpPr>
        <p:spPr>
          <a:xfrm>
            <a:off x="713160" y="5102280"/>
            <a:ext cx="1420560" cy="292320"/>
          </a:xfrm>
          <a:prstGeom prst="roundRect">
            <a:avLst>
              <a:gd name="adj" fmla="val 16667"/>
            </a:avLst>
          </a:prstGeom>
          <a:solidFill>
            <a:srgbClr val="C94B5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89" name="TextBox 41"/>
          <p:cNvSpPr/>
          <p:nvPr/>
        </p:nvSpPr>
        <p:spPr>
          <a:xfrm>
            <a:off x="749880" y="5102280"/>
            <a:ext cx="13474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NOT REPORTED</a:t>
            </a:r>
            <a:endParaRPr lang="en-US" sz="850" b="0" u="none" strike="noStrike">
              <a:solidFill>
                <a:srgbClr val="000000"/>
              </a:solidFill>
              <a:effectLst/>
              <a:uFillTx/>
              <a:latin typeface="Arial"/>
            </a:endParaRPr>
          </a:p>
        </p:txBody>
      </p:sp>
      <p:sp>
        <p:nvSpPr>
          <p:cNvPr id="490" name="TextBox 42"/>
          <p:cNvSpPr/>
          <p:nvPr/>
        </p:nvSpPr>
        <p:spPr>
          <a:xfrm>
            <a:off x="2243880" y="5083920"/>
            <a:ext cx="61315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Sampling frame · response rate · coder count · inter-rater reliability</a:t>
            </a:r>
            <a:endParaRPr lang="en-US" sz="1300" b="0" u="none" strike="noStrike">
              <a:solidFill>
                <a:srgbClr val="000000"/>
              </a:solidFill>
              <a:effectLst/>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Complete pain-theme ranking</a:t>
            </a:r>
            <a:endParaRPr lang="en-US" sz="3400" b="0" u="none" strike="noStrike">
              <a:solidFill>
                <a:schemeClr val="lt1"/>
              </a:solidFill>
              <a:effectLst/>
              <a:uFillTx/>
              <a:latin typeface="Arial"/>
            </a:endParaRPr>
          </a:p>
        </p:txBody>
      </p:sp>
      <p:sp>
        <p:nvSpPr>
          <p:cNvPr id="49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17</a:t>
            </a:r>
            <a:endParaRPr lang="en-US" sz="1100" b="0" u="none" strike="noStrike">
              <a:solidFill>
                <a:srgbClr val="000000"/>
              </a:solidFill>
              <a:effectLst/>
              <a:uFillTx/>
              <a:latin typeface="Arial"/>
            </a:endParaRPr>
          </a:p>
        </p:txBody>
      </p:sp>
      <p:sp>
        <p:nvSpPr>
          <p:cNvPr id="493" name="TextBox 3"/>
          <p:cNvSpPr/>
          <p:nvPr/>
        </p:nvSpPr>
        <p:spPr>
          <a:xfrm>
            <a:off x="567000" y="16642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Deployment complexity</a:t>
            </a:r>
            <a:endParaRPr lang="en-US" sz="1050" b="0" u="none" strike="noStrike">
              <a:solidFill>
                <a:srgbClr val="000000"/>
              </a:solidFill>
              <a:effectLst/>
              <a:uFillTx/>
              <a:latin typeface="Arial"/>
            </a:endParaRPr>
          </a:p>
        </p:txBody>
      </p:sp>
      <p:sp>
        <p:nvSpPr>
          <p:cNvPr id="494" name="Rounded Rectangle 4"/>
          <p:cNvSpPr/>
          <p:nvPr/>
        </p:nvSpPr>
        <p:spPr>
          <a:xfrm>
            <a:off x="2624400" y="177516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95" name="Rounded Rectangle 5"/>
          <p:cNvSpPr/>
          <p:nvPr/>
        </p:nvSpPr>
        <p:spPr>
          <a:xfrm>
            <a:off x="2624400" y="1775160"/>
            <a:ext cx="5073480" cy="12528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96" name="TextBox 6"/>
          <p:cNvSpPr/>
          <p:nvPr/>
        </p:nvSpPr>
        <p:spPr>
          <a:xfrm>
            <a:off x="8046720" y="16642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004080"/>
                </a:solidFill>
                <a:effectLst/>
                <a:uFillTx/>
                <a:latin typeface="Arial"/>
                <a:ea typeface="Arial"/>
              </a:rPr>
              <a:t>38.6%</a:t>
            </a:r>
            <a:endParaRPr lang="en-US" sz="1050" b="0" u="none" strike="noStrike">
              <a:solidFill>
                <a:srgbClr val="000000"/>
              </a:solidFill>
              <a:effectLst/>
              <a:uFillTx/>
              <a:latin typeface="Arial"/>
            </a:endParaRPr>
          </a:p>
        </p:txBody>
      </p:sp>
      <p:sp>
        <p:nvSpPr>
          <p:cNvPr id="497" name="TextBox 7"/>
          <p:cNvSpPr/>
          <p:nvPr/>
        </p:nvSpPr>
        <p:spPr>
          <a:xfrm>
            <a:off x="567000" y="203400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Onboarding difficulty</a:t>
            </a:r>
            <a:endParaRPr lang="en-US" sz="1050" b="0" u="none" strike="noStrike">
              <a:solidFill>
                <a:srgbClr val="000000"/>
              </a:solidFill>
              <a:effectLst/>
              <a:uFillTx/>
              <a:latin typeface="Arial"/>
            </a:endParaRPr>
          </a:p>
        </p:txBody>
      </p:sp>
      <p:sp>
        <p:nvSpPr>
          <p:cNvPr id="498" name="Rounded Rectangle 8"/>
          <p:cNvSpPr/>
          <p:nvPr/>
        </p:nvSpPr>
        <p:spPr>
          <a:xfrm>
            <a:off x="2624400" y="214524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99" name="Rounded Rectangle 9"/>
          <p:cNvSpPr/>
          <p:nvPr/>
        </p:nvSpPr>
        <p:spPr>
          <a:xfrm>
            <a:off x="2624400" y="2145240"/>
            <a:ext cx="4678920" cy="12528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00" name="TextBox 10"/>
          <p:cNvSpPr/>
          <p:nvPr/>
        </p:nvSpPr>
        <p:spPr>
          <a:xfrm>
            <a:off x="8046720" y="203400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004080"/>
                </a:solidFill>
                <a:effectLst/>
                <a:uFillTx/>
                <a:latin typeface="Arial"/>
                <a:ea typeface="Arial"/>
              </a:rPr>
              <a:t>35.6%</a:t>
            </a:r>
            <a:endParaRPr lang="en-US" sz="1050" b="0" u="none" strike="noStrike">
              <a:solidFill>
                <a:srgbClr val="000000"/>
              </a:solidFill>
              <a:effectLst/>
              <a:uFillTx/>
              <a:latin typeface="Arial"/>
            </a:endParaRPr>
          </a:p>
        </p:txBody>
      </p:sp>
      <p:sp>
        <p:nvSpPr>
          <p:cNvPr id="501" name="TextBox 11"/>
          <p:cNvSpPr/>
          <p:nvPr/>
        </p:nvSpPr>
        <p:spPr>
          <a:xfrm>
            <a:off x="567000" y="24040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System complexity</a:t>
            </a:r>
            <a:endParaRPr lang="en-US" sz="1050" b="0" u="none" strike="noStrike">
              <a:solidFill>
                <a:srgbClr val="000000"/>
              </a:solidFill>
              <a:effectLst/>
              <a:uFillTx/>
              <a:latin typeface="Arial"/>
            </a:endParaRPr>
          </a:p>
        </p:txBody>
      </p:sp>
      <p:sp>
        <p:nvSpPr>
          <p:cNvPr id="502" name="Rounded Rectangle 12"/>
          <p:cNvSpPr/>
          <p:nvPr/>
        </p:nvSpPr>
        <p:spPr>
          <a:xfrm>
            <a:off x="2624400" y="251496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03" name="Rounded Rectangle 13"/>
          <p:cNvSpPr/>
          <p:nvPr/>
        </p:nvSpPr>
        <p:spPr>
          <a:xfrm>
            <a:off x="2624400" y="2514960"/>
            <a:ext cx="3259440" cy="12528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04" name="TextBox 14"/>
          <p:cNvSpPr/>
          <p:nvPr/>
        </p:nvSpPr>
        <p:spPr>
          <a:xfrm>
            <a:off x="8046720" y="24040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004080"/>
                </a:solidFill>
                <a:effectLst/>
                <a:uFillTx/>
                <a:latin typeface="Arial"/>
                <a:ea typeface="Arial"/>
              </a:rPr>
              <a:t>24.8%</a:t>
            </a:r>
            <a:endParaRPr lang="en-US" sz="1050" b="0" u="none" strike="noStrike">
              <a:solidFill>
                <a:srgbClr val="000000"/>
              </a:solidFill>
              <a:effectLst/>
              <a:uFillTx/>
              <a:latin typeface="Arial"/>
            </a:endParaRPr>
          </a:p>
        </p:txBody>
      </p:sp>
      <p:sp>
        <p:nvSpPr>
          <p:cNvPr id="505" name="TextBox 15"/>
          <p:cNvSpPr/>
          <p:nvPr/>
        </p:nvSpPr>
        <p:spPr>
          <a:xfrm>
            <a:off x="567000" y="277380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Serverless-specific concerns</a:t>
            </a:r>
            <a:endParaRPr lang="en-US" sz="1050" b="0" u="none" strike="noStrike">
              <a:solidFill>
                <a:srgbClr val="000000"/>
              </a:solidFill>
              <a:effectLst/>
              <a:uFillTx/>
              <a:latin typeface="Arial"/>
            </a:endParaRPr>
          </a:p>
        </p:txBody>
      </p:sp>
      <p:sp>
        <p:nvSpPr>
          <p:cNvPr id="506" name="Rounded Rectangle 16"/>
          <p:cNvSpPr/>
          <p:nvPr/>
        </p:nvSpPr>
        <p:spPr>
          <a:xfrm>
            <a:off x="2624400" y="288504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07" name="Rounded Rectangle 17"/>
          <p:cNvSpPr/>
          <p:nvPr/>
        </p:nvSpPr>
        <p:spPr>
          <a:xfrm>
            <a:off x="2624400" y="2885040"/>
            <a:ext cx="19580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08" name="TextBox 18"/>
          <p:cNvSpPr/>
          <p:nvPr/>
        </p:nvSpPr>
        <p:spPr>
          <a:xfrm>
            <a:off x="8046720" y="277380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14.9%</a:t>
            </a:r>
            <a:endParaRPr lang="en-US" sz="1050" b="0" u="none" strike="noStrike">
              <a:solidFill>
                <a:srgbClr val="000000"/>
              </a:solidFill>
              <a:effectLst/>
              <a:uFillTx/>
              <a:latin typeface="Arial"/>
            </a:endParaRPr>
          </a:p>
        </p:txBody>
      </p:sp>
      <p:sp>
        <p:nvSpPr>
          <p:cNvPr id="509" name="TextBox 19"/>
          <p:cNvSpPr/>
          <p:nvPr/>
        </p:nvSpPr>
        <p:spPr>
          <a:xfrm>
            <a:off x="567000" y="31438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Security concerns</a:t>
            </a:r>
            <a:endParaRPr lang="en-US" sz="1050" b="0" u="none" strike="noStrike">
              <a:solidFill>
                <a:srgbClr val="000000"/>
              </a:solidFill>
              <a:effectLst/>
              <a:uFillTx/>
              <a:latin typeface="Arial"/>
            </a:endParaRPr>
          </a:p>
        </p:txBody>
      </p:sp>
      <p:sp>
        <p:nvSpPr>
          <p:cNvPr id="510" name="Rounded Rectangle 20"/>
          <p:cNvSpPr/>
          <p:nvPr/>
        </p:nvSpPr>
        <p:spPr>
          <a:xfrm>
            <a:off x="2624400" y="325476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11" name="Rounded Rectangle 21"/>
          <p:cNvSpPr/>
          <p:nvPr/>
        </p:nvSpPr>
        <p:spPr>
          <a:xfrm>
            <a:off x="2624400" y="3254760"/>
            <a:ext cx="19580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12" name="TextBox 22"/>
          <p:cNvSpPr/>
          <p:nvPr/>
        </p:nvSpPr>
        <p:spPr>
          <a:xfrm>
            <a:off x="8046720" y="31438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14.9%</a:t>
            </a:r>
            <a:endParaRPr lang="en-US" sz="1050" b="0" u="none" strike="noStrike">
              <a:solidFill>
                <a:srgbClr val="000000"/>
              </a:solidFill>
              <a:effectLst/>
              <a:uFillTx/>
              <a:latin typeface="Arial"/>
            </a:endParaRPr>
          </a:p>
        </p:txBody>
      </p:sp>
      <p:sp>
        <p:nvSpPr>
          <p:cNvPr id="513" name="TextBox 23"/>
          <p:cNvSpPr/>
          <p:nvPr/>
        </p:nvSpPr>
        <p:spPr>
          <a:xfrm>
            <a:off x="567000" y="351396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Integration challenges</a:t>
            </a:r>
            <a:endParaRPr lang="en-US" sz="1050" b="0" u="none" strike="noStrike">
              <a:solidFill>
                <a:srgbClr val="000000"/>
              </a:solidFill>
              <a:effectLst/>
              <a:uFillTx/>
              <a:latin typeface="Arial"/>
            </a:endParaRPr>
          </a:p>
        </p:txBody>
      </p:sp>
      <p:sp>
        <p:nvSpPr>
          <p:cNvPr id="514" name="Rounded Rectangle 24"/>
          <p:cNvSpPr/>
          <p:nvPr/>
        </p:nvSpPr>
        <p:spPr>
          <a:xfrm>
            <a:off x="2624400" y="362484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15" name="Rounded Rectangle 25"/>
          <p:cNvSpPr/>
          <p:nvPr/>
        </p:nvSpPr>
        <p:spPr>
          <a:xfrm>
            <a:off x="2624400" y="3624840"/>
            <a:ext cx="15638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16" name="TextBox 26"/>
          <p:cNvSpPr/>
          <p:nvPr/>
        </p:nvSpPr>
        <p:spPr>
          <a:xfrm>
            <a:off x="8046720" y="351396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11.9%</a:t>
            </a:r>
            <a:endParaRPr lang="en-US" sz="1050" b="0" u="none" strike="noStrike">
              <a:solidFill>
                <a:srgbClr val="000000"/>
              </a:solidFill>
              <a:effectLst/>
              <a:uFillTx/>
              <a:latin typeface="Arial"/>
            </a:endParaRPr>
          </a:p>
        </p:txBody>
      </p:sp>
      <p:sp>
        <p:nvSpPr>
          <p:cNvPr id="517" name="TextBox 27"/>
          <p:cNvSpPr/>
          <p:nvPr/>
        </p:nvSpPr>
        <p:spPr>
          <a:xfrm>
            <a:off x="567000" y="38836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Observability limitations</a:t>
            </a:r>
            <a:endParaRPr lang="en-US" sz="1050" b="0" u="none" strike="noStrike">
              <a:solidFill>
                <a:srgbClr val="000000"/>
              </a:solidFill>
              <a:effectLst/>
              <a:uFillTx/>
              <a:latin typeface="Arial"/>
            </a:endParaRPr>
          </a:p>
        </p:txBody>
      </p:sp>
      <p:sp>
        <p:nvSpPr>
          <p:cNvPr id="518" name="Rounded Rectangle 28"/>
          <p:cNvSpPr/>
          <p:nvPr/>
        </p:nvSpPr>
        <p:spPr>
          <a:xfrm>
            <a:off x="2624400" y="399456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19" name="Rounded Rectangle 29"/>
          <p:cNvSpPr/>
          <p:nvPr/>
        </p:nvSpPr>
        <p:spPr>
          <a:xfrm>
            <a:off x="2624400" y="3994560"/>
            <a:ext cx="15638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0" name="TextBox 30"/>
          <p:cNvSpPr/>
          <p:nvPr/>
        </p:nvSpPr>
        <p:spPr>
          <a:xfrm>
            <a:off x="8046720" y="38836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11.9%</a:t>
            </a:r>
            <a:endParaRPr lang="en-US" sz="1050" b="0" u="none" strike="noStrike">
              <a:solidFill>
                <a:srgbClr val="000000"/>
              </a:solidFill>
              <a:effectLst/>
              <a:uFillTx/>
              <a:latin typeface="Arial"/>
            </a:endParaRPr>
          </a:p>
        </p:txBody>
      </p:sp>
      <p:sp>
        <p:nvSpPr>
          <p:cNvPr id="521" name="TextBox 31"/>
          <p:cNvSpPr/>
          <p:nvPr/>
        </p:nvSpPr>
        <p:spPr>
          <a:xfrm>
            <a:off x="567000" y="425376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Cost management</a:t>
            </a:r>
            <a:endParaRPr lang="en-US" sz="1050" b="0" u="none" strike="noStrike">
              <a:solidFill>
                <a:srgbClr val="000000"/>
              </a:solidFill>
              <a:effectLst/>
              <a:uFillTx/>
              <a:latin typeface="Arial"/>
            </a:endParaRPr>
          </a:p>
        </p:txBody>
      </p:sp>
      <p:sp>
        <p:nvSpPr>
          <p:cNvPr id="522" name="Rounded Rectangle 32"/>
          <p:cNvSpPr/>
          <p:nvPr/>
        </p:nvSpPr>
        <p:spPr>
          <a:xfrm>
            <a:off x="2624400" y="436464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3" name="Rounded Rectangle 33"/>
          <p:cNvSpPr/>
          <p:nvPr/>
        </p:nvSpPr>
        <p:spPr>
          <a:xfrm>
            <a:off x="2624400" y="4364640"/>
            <a:ext cx="13010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4" name="TextBox 34"/>
          <p:cNvSpPr/>
          <p:nvPr/>
        </p:nvSpPr>
        <p:spPr>
          <a:xfrm>
            <a:off x="8046720" y="425376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9.9%</a:t>
            </a:r>
            <a:endParaRPr lang="en-US" sz="1050" b="0" u="none" strike="noStrike">
              <a:solidFill>
                <a:srgbClr val="000000"/>
              </a:solidFill>
              <a:effectLst/>
              <a:uFillTx/>
              <a:latin typeface="Arial"/>
            </a:endParaRPr>
          </a:p>
        </p:txBody>
      </p:sp>
      <p:sp>
        <p:nvSpPr>
          <p:cNvPr id="525" name="TextBox 35"/>
          <p:cNvSpPr/>
          <p:nvPr/>
        </p:nvSpPr>
        <p:spPr>
          <a:xfrm>
            <a:off x="567000" y="46234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Scaling issues</a:t>
            </a:r>
            <a:endParaRPr lang="en-US" sz="1050" b="0" u="none" strike="noStrike">
              <a:solidFill>
                <a:srgbClr val="000000"/>
              </a:solidFill>
              <a:effectLst/>
              <a:uFillTx/>
              <a:latin typeface="Arial"/>
            </a:endParaRPr>
          </a:p>
        </p:txBody>
      </p:sp>
      <p:sp>
        <p:nvSpPr>
          <p:cNvPr id="526" name="Rounded Rectangle 36"/>
          <p:cNvSpPr/>
          <p:nvPr/>
        </p:nvSpPr>
        <p:spPr>
          <a:xfrm>
            <a:off x="2624400" y="473436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7" name="Rounded Rectangle 37"/>
          <p:cNvSpPr/>
          <p:nvPr/>
        </p:nvSpPr>
        <p:spPr>
          <a:xfrm>
            <a:off x="2624400" y="4734360"/>
            <a:ext cx="11696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8" name="TextBox 38"/>
          <p:cNvSpPr/>
          <p:nvPr/>
        </p:nvSpPr>
        <p:spPr>
          <a:xfrm>
            <a:off x="8046720" y="46234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8.9%</a:t>
            </a:r>
            <a:endParaRPr lang="en-US" sz="1050" b="0" u="none" strike="noStrike">
              <a:solidFill>
                <a:srgbClr val="000000"/>
              </a:solidFill>
              <a:effectLst/>
              <a:uFillTx/>
              <a:latin typeface="Arial"/>
            </a:endParaRPr>
          </a:p>
        </p:txBody>
      </p:sp>
      <p:sp>
        <p:nvSpPr>
          <p:cNvPr id="529" name="TextBox 39"/>
          <p:cNvSpPr/>
          <p:nvPr/>
        </p:nvSpPr>
        <p:spPr>
          <a:xfrm>
            <a:off x="567000" y="499356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Documentation gaps</a:t>
            </a:r>
            <a:endParaRPr lang="en-US" sz="1050" b="0" u="none" strike="noStrike">
              <a:solidFill>
                <a:srgbClr val="000000"/>
              </a:solidFill>
              <a:effectLst/>
              <a:uFillTx/>
              <a:latin typeface="Arial"/>
            </a:endParaRPr>
          </a:p>
        </p:txBody>
      </p:sp>
      <p:sp>
        <p:nvSpPr>
          <p:cNvPr id="530" name="Rounded Rectangle 40"/>
          <p:cNvSpPr/>
          <p:nvPr/>
        </p:nvSpPr>
        <p:spPr>
          <a:xfrm>
            <a:off x="2624400" y="510444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31" name="Rounded Rectangle 41"/>
          <p:cNvSpPr/>
          <p:nvPr/>
        </p:nvSpPr>
        <p:spPr>
          <a:xfrm>
            <a:off x="2624400" y="5104440"/>
            <a:ext cx="103788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32" name="TextBox 42"/>
          <p:cNvSpPr/>
          <p:nvPr/>
        </p:nvSpPr>
        <p:spPr>
          <a:xfrm>
            <a:off x="8046720" y="499356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7.9%</a:t>
            </a:r>
            <a:endParaRPr lang="en-US" sz="1050" b="0" u="none" strike="noStrike">
              <a:solidFill>
                <a:srgbClr val="000000"/>
              </a:solidFill>
              <a:effectLst/>
              <a:uFillTx/>
              <a:latin typeface="Arial"/>
            </a:endParaRPr>
          </a:p>
        </p:txBody>
      </p:sp>
      <p:sp>
        <p:nvSpPr>
          <p:cNvPr id="533" name="TextBox 43"/>
          <p:cNvSpPr/>
          <p:nvPr/>
        </p:nvSpPr>
        <p:spPr>
          <a:xfrm>
            <a:off x="567000" y="5363280"/>
            <a:ext cx="198396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Responsiveness issues</a:t>
            </a:r>
            <a:endParaRPr lang="en-US" sz="1050" b="0" u="none" strike="noStrike">
              <a:solidFill>
                <a:srgbClr val="000000"/>
              </a:solidFill>
              <a:effectLst/>
              <a:uFillTx/>
              <a:latin typeface="Arial"/>
            </a:endParaRPr>
          </a:p>
        </p:txBody>
      </p:sp>
      <p:sp>
        <p:nvSpPr>
          <p:cNvPr id="534" name="Rounded Rectangle 44"/>
          <p:cNvSpPr/>
          <p:nvPr/>
        </p:nvSpPr>
        <p:spPr>
          <a:xfrm>
            <a:off x="2624400" y="5474520"/>
            <a:ext cx="5257440" cy="125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35" name="Rounded Rectangle 45"/>
          <p:cNvSpPr/>
          <p:nvPr/>
        </p:nvSpPr>
        <p:spPr>
          <a:xfrm>
            <a:off x="2624400" y="5474520"/>
            <a:ext cx="262440" cy="125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36" name="TextBox 46"/>
          <p:cNvSpPr/>
          <p:nvPr/>
        </p:nvSpPr>
        <p:spPr>
          <a:xfrm>
            <a:off x="8046720" y="5363280"/>
            <a:ext cx="529920" cy="3697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AAB4BE"/>
                </a:solidFill>
                <a:effectLst/>
                <a:uFillTx/>
                <a:latin typeface="Arial"/>
                <a:ea typeface="Arial"/>
              </a:rPr>
              <a:t>2.0%</a:t>
            </a:r>
            <a:endParaRPr lang="en-US" sz="1050" b="0" u="none" strike="noStrike">
              <a:solidFill>
                <a:srgbClr val="000000"/>
              </a:solidFill>
              <a:effectLst/>
              <a:uFillTx/>
              <a:latin typeface="Arial"/>
            </a:endParaRPr>
          </a:p>
        </p:txBody>
      </p:sp>
      <p:sp>
        <p:nvSpPr>
          <p:cNvPr id="537" name="Rounded Rectangle 47"/>
          <p:cNvSpPr/>
          <p:nvPr/>
        </p:nvSpPr>
        <p:spPr>
          <a:xfrm>
            <a:off x="457200" y="6291000"/>
            <a:ext cx="1078560" cy="2739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38" name="TextBox 48"/>
          <p:cNvSpPr/>
          <p:nvPr/>
        </p:nvSpPr>
        <p:spPr>
          <a:xfrm>
            <a:off x="493920" y="6291000"/>
            <a:ext cx="10054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BACKUP A2</a:t>
            </a:r>
            <a:endParaRPr lang="en-US" sz="900" b="0" u="none" strike="noStrike">
              <a:solidFill>
                <a:srgbClr val="000000"/>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9"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Complete expectation-theme ranking</a:t>
            </a:r>
            <a:endParaRPr lang="en-US" sz="3400" b="0" u="none" strike="noStrike">
              <a:solidFill>
                <a:schemeClr val="lt1"/>
              </a:solidFill>
              <a:effectLst/>
              <a:uFillTx/>
              <a:latin typeface="Arial"/>
            </a:endParaRPr>
          </a:p>
        </p:txBody>
      </p:sp>
      <p:sp>
        <p:nvSpPr>
          <p:cNvPr id="540"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18</a:t>
            </a:r>
            <a:endParaRPr lang="en-US" sz="1100" b="0" u="none" strike="noStrike">
              <a:solidFill>
                <a:srgbClr val="000000"/>
              </a:solidFill>
              <a:effectLst/>
              <a:uFillTx/>
              <a:latin typeface="Arial"/>
            </a:endParaRPr>
          </a:p>
        </p:txBody>
      </p:sp>
      <p:sp>
        <p:nvSpPr>
          <p:cNvPr id="541" name="Rounded Rectangle 3"/>
          <p:cNvSpPr/>
          <p:nvPr/>
        </p:nvSpPr>
        <p:spPr>
          <a:xfrm>
            <a:off x="457200" y="6291000"/>
            <a:ext cx="1078560" cy="2739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42" name="TextBox 4"/>
          <p:cNvSpPr/>
          <p:nvPr/>
        </p:nvSpPr>
        <p:spPr>
          <a:xfrm>
            <a:off x="493920" y="6291000"/>
            <a:ext cx="10054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BACKUP A3</a:t>
            </a:r>
            <a:endParaRPr lang="en-US" sz="900" b="0" u="none" strike="noStrike">
              <a:solidFill>
                <a:srgbClr val="000000"/>
              </a:solidFill>
              <a:effectLst/>
              <a:uFillTx/>
              <a:latin typeface="Arial"/>
            </a:endParaRPr>
          </a:p>
        </p:txBody>
      </p:sp>
      <p:sp>
        <p:nvSpPr>
          <p:cNvPr id="543" name="TextBox 5"/>
          <p:cNvSpPr/>
          <p:nvPr/>
        </p:nvSpPr>
        <p:spPr>
          <a:xfrm>
            <a:off x="567000" y="1627560"/>
            <a:ext cx="374868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3A923A"/>
                </a:solidFill>
                <a:effectLst/>
                <a:uFillTx/>
                <a:latin typeface="Arial"/>
                <a:ea typeface="Arial"/>
              </a:rPr>
              <a:t>MOST MENTIONED</a:t>
            </a:r>
            <a:endParaRPr lang="en-US" sz="1200" b="0" u="none" strike="noStrike">
              <a:solidFill>
                <a:srgbClr val="000000"/>
              </a:solidFill>
              <a:effectLst/>
              <a:uFillTx/>
              <a:latin typeface="Arial"/>
            </a:endParaRPr>
          </a:p>
        </p:txBody>
      </p:sp>
      <p:sp>
        <p:nvSpPr>
          <p:cNvPr id="544" name="TextBox 6"/>
          <p:cNvSpPr/>
          <p:nvPr/>
        </p:nvSpPr>
        <p:spPr>
          <a:xfrm>
            <a:off x="4800600" y="1627560"/>
            <a:ext cx="374868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00" b="1" u="none" strike="noStrike">
                <a:solidFill>
                  <a:srgbClr val="5D6873"/>
                </a:solidFill>
                <a:effectLst/>
                <a:uFillTx/>
                <a:latin typeface="Arial"/>
                <a:ea typeface="Arial"/>
              </a:rPr>
              <a:t>OTHER EXPECTATIONS</a:t>
            </a:r>
            <a:endParaRPr lang="en-US" sz="1200" b="0" u="none" strike="noStrike">
              <a:solidFill>
                <a:srgbClr val="000000"/>
              </a:solidFill>
              <a:effectLst/>
              <a:uFillTx/>
              <a:latin typeface="Arial"/>
            </a:endParaRPr>
          </a:p>
        </p:txBody>
      </p:sp>
      <p:sp>
        <p:nvSpPr>
          <p:cNvPr id="545" name="TextBox 7"/>
          <p:cNvSpPr/>
          <p:nvPr/>
        </p:nvSpPr>
        <p:spPr>
          <a:xfrm>
            <a:off x="567000" y="197496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Productivity</a:t>
            </a:r>
            <a:endParaRPr lang="en-US" sz="1050" b="0" u="none" strike="noStrike">
              <a:solidFill>
                <a:srgbClr val="000000"/>
              </a:solidFill>
              <a:effectLst/>
              <a:uFillTx/>
              <a:latin typeface="Arial"/>
            </a:endParaRPr>
          </a:p>
        </p:txBody>
      </p:sp>
      <p:sp>
        <p:nvSpPr>
          <p:cNvPr id="546" name="Rounded Rectangle 8"/>
          <p:cNvSpPr/>
          <p:nvPr/>
        </p:nvSpPr>
        <p:spPr>
          <a:xfrm>
            <a:off x="2487240" y="212616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47" name="Rounded Rectangle 9"/>
          <p:cNvSpPr/>
          <p:nvPr/>
        </p:nvSpPr>
        <p:spPr>
          <a:xfrm>
            <a:off x="2487240" y="2126160"/>
            <a:ext cx="1076040" cy="1605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48" name="TextBox 10"/>
          <p:cNvSpPr/>
          <p:nvPr/>
        </p:nvSpPr>
        <p:spPr>
          <a:xfrm>
            <a:off x="3803760" y="197496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3A923A"/>
                </a:solidFill>
                <a:effectLst/>
                <a:uFillTx/>
                <a:latin typeface="Arial"/>
                <a:ea typeface="Arial"/>
              </a:rPr>
              <a:t>53.5%</a:t>
            </a:r>
            <a:endParaRPr lang="en-US" sz="1050" b="0" u="none" strike="noStrike">
              <a:solidFill>
                <a:srgbClr val="000000"/>
              </a:solidFill>
              <a:effectLst/>
              <a:uFillTx/>
              <a:latin typeface="Arial"/>
            </a:endParaRPr>
          </a:p>
        </p:txBody>
      </p:sp>
      <p:sp>
        <p:nvSpPr>
          <p:cNvPr id="549" name="TextBox 11"/>
          <p:cNvSpPr/>
          <p:nvPr/>
        </p:nvSpPr>
        <p:spPr>
          <a:xfrm>
            <a:off x="567000" y="247788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Automation</a:t>
            </a:r>
            <a:endParaRPr lang="en-US" sz="1050" b="0" u="none" strike="noStrike">
              <a:solidFill>
                <a:srgbClr val="000000"/>
              </a:solidFill>
              <a:effectLst/>
              <a:uFillTx/>
              <a:latin typeface="Arial"/>
            </a:endParaRPr>
          </a:p>
        </p:txBody>
      </p:sp>
      <p:sp>
        <p:nvSpPr>
          <p:cNvPr id="550" name="Rounded Rectangle 12"/>
          <p:cNvSpPr/>
          <p:nvPr/>
        </p:nvSpPr>
        <p:spPr>
          <a:xfrm>
            <a:off x="2487240" y="262908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51" name="Rounded Rectangle 13"/>
          <p:cNvSpPr/>
          <p:nvPr/>
        </p:nvSpPr>
        <p:spPr>
          <a:xfrm>
            <a:off x="2487240" y="2629080"/>
            <a:ext cx="896760" cy="1605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52" name="TextBox 14"/>
          <p:cNvSpPr/>
          <p:nvPr/>
        </p:nvSpPr>
        <p:spPr>
          <a:xfrm>
            <a:off x="3803760" y="247788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3A923A"/>
                </a:solidFill>
                <a:effectLst/>
                <a:uFillTx/>
                <a:latin typeface="Arial"/>
                <a:ea typeface="Arial"/>
              </a:rPr>
              <a:t>44.6%</a:t>
            </a:r>
            <a:endParaRPr lang="en-US" sz="1050" b="0" u="none" strike="noStrike">
              <a:solidFill>
                <a:srgbClr val="000000"/>
              </a:solidFill>
              <a:effectLst/>
              <a:uFillTx/>
              <a:latin typeface="Arial"/>
            </a:endParaRPr>
          </a:p>
        </p:txBody>
      </p:sp>
      <p:sp>
        <p:nvSpPr>
          <p:cNvPr id="553" name="TextBox 15"/>
          <p:cNvSpPr/>
          <p:nvPr/>
        </p:nvSpPr>
        <p:spPr>
          <a:xfrm>
            <a:off x="567000" y="298080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1" u="none" strike="noStrike">
                <a:solidFill>
                  <a:srgbClr val="17202A"/>
                </a:solidFill>
                <a:effectLst/>
                <a:uFillTx/>
                <a:latin typeface="Arial"/>
                <a:ea typeface="Arial"/>
              </a:rPr>
              <a:t>Onboarding improvement</a:t>
            </a:r>
            <a:endParaRPr lang="en-US" sz="1050" b="0" u="none" strike="noStrike">
              <a:solidFill>
                <a:srgbClr val="000000"/>
              </a:solidFill>
              <a:effectLst/>
              <a:uFillTx/>
              <a:latin typeface="Arial"/>
            </a:endParaRPr>
          </a:p>
        </p:txBody>
      </p:sp>
      <p:sp>
        <p:nvSpPr>
          <p:cNvPr id="554" name="Rounded Rectangle 16"/>
          <p:cNvSpPr/>
          <p:nvPr/>
        </p:nvSpPr>
        <p:spPr>
          <a:xfrm>
            <a:off x="2487240" y="313200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55" name="Rounded Rectangle 17"/>
          <p:cNvSpPr/>
          <p:nvPr/>
        </p:nvSpPr>
        <p:spPr>
          <a:xfrm>
            <a:off x="2487240" y="3132000"/>
            <a:ext cx="677520" cy="1605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56" name="TextBox 18"/>
          <p:cNvSpPr/>
          <p:nvPr/>
        </p:nvSpPr>
        <p:spPr>
          <a:xfrm>
            <a:off x="3803760" y="298080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3A923A"/>
                </a:solidFill>
                <a:effectLst/>
                <a:uFillTx/>
                <a:latin typeface="Arial"/>
                <a:ea typeface="Arial"/>
              </a:rPr>
              <a:t>33.7%</a:t>
            </a:r>
            <a:endParaRPr lang="en-US" sz="1050" b="0" u="none" strike="noStrike">
              <a:solidFill>
                <a:srgbClr val="000000"/>
              </a:solidFill>
              <a:effectLst/>
              <a:uFillTx/>
              <a:latin typeface="Arial"/>
            </a:endParaRPr>
          </a:p>
        </p:txBody>
      </p:sp>
      <p:sp>
        <p:nvSpPr>
          <p:cNvPr id="557" name="TextBox 19"/>
          <p:cNvSpPr/>
          <p:nvPr/>
        </p:nvSpPr>
        <p:spPr>
          <a:xfrm>
            <a:off x="567000" y="348372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Maintainability</a:t>
            </a:r>
            <a:endParaRPr lang="en-US" sz="1050" b="0" u="none" strike="noStrike">
              <a:solidFill>
                <a:srgbClr val="000000"/>
              </a:solidFill>
              <a:effectLst/>
              <a:uFillTx/>
              <a:latin typeface="Arial"/>
            </a:endParaRPr>
          </a:p>
        </p:txBody>
      </p:sp>
      <p:sp>
        <p:nvSpPr>
          <p:cNvPr id="558" name="Rounded Rectangle 20"/>
          <p:cNvSpPr/>
          <p:nvPr/>
        </p:nvSpPr>
        <p:spPr>
          <a:xfrm>
            <a:off x="2487240" y="363492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59" name="Rounded Rectangle 21"/>
          <p:cNvSpPr/>
          <p:nvPr/>
        </p:nvSpPr>
        <p:spPr>
          <a:xfrm>
            <a:off x="2487240" y="3634920"/>
            <a:ext cx="337680" cy="160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60" name="TextBox 22"/>
          <p:cNvSpPr/>
          <p:nvPr/>
        </p:nvSpPr>
        <p:spPr>
          <a:xfrm>
            <a:off x="3803760" y="348372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16.8%</a:t>
            </a:r>
            <a:endParaRPr lang="en-US" sz="1050" b="0" u="none" strike="noStrike">
              <a:solidFill>
                <a:srgbClr val="000000"/>
              </a:solidFill>
              <a:effectLst/>
              <a:uFillTx/>
              <a:latin typeface="Arial"/>
            </a:endParaRPr>
          </a:p>
        </p:txBody>
      </p:sp>
      <p:sp>
        <p:nvSpPr>
          <p:cNvPr id="561" name="TextBox 23"/>
          <p:cNvSpPr/>
          <p:nvPr/>
        </p:nvSpPr>
        <p:spPr>
          <a:xfrm>
            <a:off x="567000" y="398664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Availability / reliability</a:t>
            </a:r>
            <a:endParaRPr lang="en-US" sz="1050" b="0" u="none" strike="noStrike">
              <a:solidFill>
                <a:srgbClr val="000000"/>
              </a:solidFill>
              <a:effectLst/>
              <a:uFillTx/>
              <a:latin typeface="Arial"/>
            </a:endParaRPr>
          </a:p>
        </p:txBody>
      </p:sp>
      <p:sp>
        <p:nvSpPr>
          <p:cNvPr id="562" name="Rounded Rectangle 24"/>
          <p:cNvSpPr/>
          <p:nvPr/>
        </p:nvSpPr>
        <p:spPr>
          <a:xfrm>
            <a:off x="2487240" y="413784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63" name="Rounded Rectangle 25"/>
          <p:cNvSpPr/>
          <p:nvPr/>
        </p:nvSpPr>
        <p:spPr>
          <a:xfrm>
            <a:off x="2487240" y="4137840"/>
            <a:ext cx="317520" cy="160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64" name="TextBox 26"/>
          <p:cNvSpPr/>
          <p:nvPr/>
        </p:nvSpPr>
        <p:spPr>
          <a:xfrm>
            <a:off x="3803760" y="398664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15.8%</a:t>
            </a:r>
            <a:endParaRPr lang="en-US" sz="1050" b="0" u="none" strike="noStrike">
              <a:solidFill>
                <a:srgbClr val="000000"/>
              </a:solidFill>
              <a:effectLst/>
              <a:uFillTx/>
              <a:latin typeface="Arial"/>
            </a:endParaRPr>
          </a:p>
        </p:txBody>
      </p:sp>
      <p:sp>
        <p:nvSpPr>
          <p:cNvPr id="565" name="TextBox 27"/>
          <p:cNvSpPr/>
          <p:nvPr/>
        </p:nvSpPr>
        <p:spPr>
          <a:xfrm>
            <a:off x="567000" y="448956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Security</a:t>
            </a:r>
            <a:endParaRPr lang="en-US" sz="1050" b="0" u="none" strike="noStrike">
              <a:solidFill>
                <a:srgbClr val="000000"/>
              </a:solidFill>
              <a:effectLst/>
              <a:uFillTx/>
              <a:latin typeface="Arial"/>
            </a:endParaRPr>
          </a:p>
        </p:txBody>
      </p:sp>
      <p:sp>
        <p:nvSpPr>
          <p:cNvPr id="566" name="Rounded Rectangle 28"/>
          <p:cNvSpPr/>
          <p:nvPr/>
        </p:nvSpPr>
        <p:spPr>
          <a:xfrm>
            <a:off x="2487240" y="464076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67" name="Rounded Rectangle 29"/>
          <p:cNvSpPr/>
          <p:nvPr/>
        </p:nvSpPr>
        <p:spPr>
          <a:xfrm>
            <a:off x="2487240" y="4640760"/>
            <a:ext cx="317520" cy="160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68" name="TextBox 30"/>
          <p:cNvSpPr/>
          <p:nvPr/>
        </p:nvSpPr>
        <p:spPr>
          <a:xfrm>
            <a:off x="3803760" y="448956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15.8%</a:t>
            </a:r>
            <a:endParaRPr lang="en-US" sz="1050" b="0" u="none" strike="noStrike">
              <a:solidFill>
                <a:srgbClr val="000000"/>
              </a:solidFill>
              <a:effectLst/>
              <a:uFillTx/>
              <a:latin typeface="Arial"/>
            </a:endParaRPr>
          </a:p>
        </p:txBody>
      </p:sp>
      <p:sp>
        <p:nvSpPr>
          <p:cNvPr id="569" name="TextBox 31"/>
          <p:cNvSpPr/>
          <p:nvPr/>
        </p:nvSpPr>
        <p:spPr>
          <a:xfrm>
            <a:off x="567000" y="4992480"/>
            <a:ext cx="187416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Performance</a:t>
            </a:r>
            <a:endParaRPr lang="en-US" sz="1050" b="0" u="none" strike="noStrike">
              <a:solidFill>
                <a:srgbClr val="000000"/>
              </a:solidFill>
              <a:effectLst/>
              <a:uFillTx/>
              <a:latin typeface="Arial"/>
            </a:endParaRPr>
          </a:p>
        </p:txBody>
      </p:sp>
      <p:sp>
        <p:nvSpPr>
          <p:cNvPr id="570" name="Rounded Rectangle 32"/>
          <p:cNvSpPr/>
          <p:nvPr/>
        </p:nvSpPr>
        <p:spPr>
          <a:xfrm>
            <a:off x="2487240" y="5143680"/>
            <a:ext cx="1206720" cy="160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71" name="Rounded Rectangle 33"/>
          <p:cNvSpPr/>
          <p:nvPr/>
        </p:nvSpPr>
        <p:spPr>
          <a:xfrm>
            <a:off x="2487240" y="5143680"/>
            <a:ext cx="299520" cy="160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72" name="TextBox 34"/>
          <p:cNvSpPr/>
          <p:nvPr/>
        </p:nvSpPr>
        <p:spPr>
          <a:xfrm>
            <a:off x="3803760" y="4992480"/>
            <a:ext cx="529920" cy="502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14.9%</a:t>
            </a:r>
            <a:endParaRPr lang="en-US" sz="1050" b="0" u="none" strike="noStrike">
              <a:solidFill>
                <a:srgbClr val="000000"/>
              </a:solidFill>
              <a:effectLst/>
              <a:uFillTx/>
              <a:latin typeface="Arial"/>
            </a:endParaRPr>
          </a:p>
        </p:txBody>
      </p:sp>
      <p:sp>
        <p:nvSpPr>
          <p:cNvPr id="573" name="TextBox 35"/>
          <p:cNvSpPr/>
          <p:nvPr/>
        </p:nvSpPr>
        <p:spPr>
          <a:xfrm>
            <a:off x="4800600" y="19749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Cost optimization</a:t>
            </a:r>
            <a:endParaRPr lang="en-US" sz="1050" b="0" u="none" strike="noStrike">
              <a:solidFill>
                <a:srgbClr val="000000"/>
              </a:solidFill>
              <a:effectLst/>
              <a:uFillTx/>
              <a:latin typeface="Arial"/>
            </a:endParaRPr>
          </a:p>
        </p:txBody>
      </p:sp>
      <p:sp>
        <p:nvSpPr>
          <p:cNvPr id="574" name="Rounded Rectangle 36"/>
          <p:cNvSpPr/>
          <p:nvPr/>
        </p:nvSpPr>
        <p:spPr>
          <a:xfrm>
            <a:off x="6720840" y="21510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75" name="Rounded Rectangle 37"/>
          <p:cNvSpPr/>
          <p:nvPr/>
        </p:nvSpPr>
        <p:spPr>
          <a:xfrm>
            <a:off x="6720840" y="2151000"/>
            <a:ext cx="25920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76" name="TextBox 38"/>
          <p:cNvSpPr/>
          <p:nvPr/>
        </p:nvSpPr>
        <p:spPr>
          <a:xfrm>
            <a:off x="8037720" y="19749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12.9%</a:t>
            </a:r>
            <a:endParaRPr lang="en-US" sz="1050" b="0" u="none" strike="noStrike">
              <a:solidFill>
                <a:srgbClr val="000000"/>
              </a:solidFill>
              <a:effectLst/>
              <a:uFillTx/>
              <a:latin typeface="Arial"/>
            </a:endParaRPr>
          </a:p>
        </p:txBody>
      </p:sp>
      <p:sp>
        <p:nvSpPr>
          <p:cNvPr id="577" name="TextBox 39"/>
          <p:cNvSpPr/>
          <p:nvPr/>
        </p:nvSpPr>
        <p:spPr>
          <a:xfrm>
            <a:off x="4800600" y="25617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Programmability</a:t>
            </a:r>
            <a:endParaRPr lang="en-US" sz="1050" b="0" u="none" strike="noStrike">
              <a:solidFill>
                <a:srgbClr val="000000"/>
              </a:solidFill>
              <a:effectLst/>
              <a:uFillTx/>
              <a:latin typeface="Arial"/>
            </a:endParaRPr>
          </a:p>
        </p:txBody>
      </p:sp>
      <p:sp>
        <p:nvSpPr>
          <p:cNvPr id="578" name="Rounded Rectangle 40"/>
          <p:cNvSpPr/>
          <p:nvPr/>
        </p:nvSpPr>
        <p:spPr>
          <a:xfrm>
            <a:off x="6720840" y="27378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79" name="Rounded Rectangle 41"/>
          <p:cNvSpPr/>
          <p:nvPr/>
        </p:nvSpPr>
        <p:spPr>
          <a:xfrm>
            <a:off x="6720840" y="2737800"/>
            <a:ext cx="21888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0" name="TextBox 42"/>
          <p:cNvSpPr/>
          <p:nvPr/>
        </p:nvSpPr>
        <p:spPr>
          <a:xfrm>
            <a:off x="8037720" y="25617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10.9%</a:t>
            </a:r>
            <a:endParaRPr lang="en-US" sz="1050" b="0" u="none" strike="noStrike">
              <a:solidFill>
                <a:srgbClr val="000000"/>
              </a:solidFill>
              <a:effectLst/>
              <a:uFillTx/>
              <a:latin typeface="Arial"/>
            </a:endParaRPr>
          </a:p>
        </p:txBody>
      </p:sp>
      <p:sp>
        <p:nvSpPr>
          <p:cNvPr id="581" name="TextBox 43"/>
          <p:cNvSpPr/>
          <p:nvPr/>
        </p:nvSpPr>
        <p:spPr>
          <a:xfrm>
            <a:off x="4800600" y="31485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Integration</a:t>
            </a:r>
            <a:endParaRPr lang="en-US" sz="1050" b="0" u="none" strike="noStrike">
              <a:solidFill>
                <a:srgbClr val="000000"/>
              </a:solidFill>
              <a:effectLst/>
              <a:uFillTx/>
              <a:latin typeface="Arial"/>
            </a:endParaRPr>
          </a:p>
        </p:txBody>
      </p:sp>
      <p:sp>
        <p:nvSpPr>
          <p:cNvPr id="582" name="Rounded Rectangle 44"/>
          <p:cNvSpPr/>
          <p:nvPr/>
        </p:nvSpPr>
        <p:spPr>
          <a:xfrm>
            <a:off x="6720840" y="33246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3" name="Rounded Rectangle 45"/>
          <p:cNvSpPr/>
          <p:nvPr/>
        </p:nvSpPr>
        <p:spPr>
          <a:xfrm>
            <a:off x="6720840" y="3324600"/>
            <a:ext cx="21888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4" name="TextBox 46"/>
          <p:cNvSpPr/>
          <p:nvPr/>
        </p:nvSpPr>
        <p:spPr>
          <a:xfrm>
            <a:off x="8037720" y="31485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10.9%</a:t>
            </a:r>
            <a:endParaRPr lang="en-US" sz="1050" b="0" u="none" strike="noStrike">
              <a:solidFill>
                <a:srgbClr val="000000"/>
              </a:solidFill>
              <a:effectLst/>
              <a:uFillTx/>
              <a:latin typeface="Arial"/>
            </a:endParaRPr>
          </a:p>
        </p:txBody>
      </p:sp>
      <p:sp>
        <p:nvSpPr>
          <p:cNvPr id="585" name="TextBox 47"/>
          <p:cNvSpPr/>
          <p:nvPr/>
        </p:nvSpPr>
        <p:spPr>
          <a:xfrm>
            <a:off x="4800600" y="37353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Compliance</a:t>
            </a:r>
            <a:endParaRPr lang="en-US" sz="1050" b="0" u="none" strike="noStrike">
              <a:solidFill>
                <a:srgbClr val="000000"/>
              </a:solidFill>
              <a:effectLst/>
              <a:uFillTx/>
              <a:latin typeface="Arial"/>
            </a:endParaRPr>
          </a:p>
        </p:txBody>
      </p:sp>
      <p:sp>
        <p:nvSpPr>
          <p:cNvPr id="586" name="Rounded Rectangle 48"/>
          <p:cNvSpPr/>
          <p:nvPr/>
        </p:nvSpPr>
        <p:spPr>
          <a:xfrm>
            <a:off x="6720840" y="39114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7" name="Rounded Rectangle 49"/>
          <p:cNvSpPr/>
          <p:nvPr/>
        </p:nvSpPr>
        <p:spPr>
          <a:xfrm>
            <a:off x="6720840" y="3911400"/>
            <a:ext cx="19872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8" name="TextBox 50"/>
          <p:cNvSpPr/>
          <p:nvPr/>
        </p:nvSpPr>
        <p:spPr>
          <a:xfrm>
            <a:off x="8037720" y="37353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9.9%</a:t>
            </a:r>
            <a:endParaRPr lang="en-US" sz="1050" b="0" u="none" strike="noStrike">
              <a:solidFill>
                <a:srgbClr val="000000"/>
              </a:solidFill>
              <a:effectLst/>
              <a:uFillTx/>
              <a:latin typeface="Arial"/>
            </a:endParaRPr>
          </a:p>
        </p:txBody>
      </p:sp>
      <p:sp>
        <p:nvSpPr>
          <p:cNvPr id="589" name="TextBox 51"/>
          <p:cNvSpPr/>
          <p:nvPr/>
        </p:nvSpPr>
        <p:spPr>
          <a:xfrm>
            <a:off x="4800600" y="43221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Observability</a:t>
            </a:r>
            <a:endParaRPr lang="en-US" sz="1050" b="0" u="none" strike="noStrike">
              <a:solidFill>
                <a:srgbClr val="000000"/>
              </a:solidFill>
              <a:effectLst/>
              <a:uFillTx/>
              <a:latin typeface="Arial"/>
            </a:endParaRPr>
          </a:p>
        </p:txBody>
      </p:sp>
      <p:sp>
        <p:nvSpPr>
          <p:cNvPr id="590" name="Rounded Rectangle 52"/>
          <p:cNvSpPr/>
          <p:nvPr/>
        </p:nvSpPr>
        <p:spPr>
          <a:xfrm>
            <a:off x="6720840" y="44982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91" name="Rounded Rectangle 53"/>
          <p:cNvSpPr/>
          <p:nvPr/>
        </p:nvSpPr>
        <p:spPr>
          <a:xfrm>
            <a:off x="6720840" y="4498200"/>
            <a:ext cx="15840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92" name="TextBox 54"/>
          <p:cNvSpPr/>
          <p:nvPr/>
        </p:nvSpPr>
        <p:spPr>
          <a:xfrm>
            <a:off x="8037720" y="43221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7.9%</a:t>
            </a:r>
            <a:endParaRPr lang="en-US" sz="1050" b="0" u="none" strike="noStrike">
              <a:solidFill>
                <a:srgbClr val="000000"/>
              </a:solidFill>
              <a:effectLst/>
              <a:uFillTx/>
              <a:latin typeface="Arial"/>
            </a:endParaRPr>
          </a:p>
        </p:txBody>
      </p:sp>
      <p:sp>
        <p:nvSpPr>
          <p:cNvPr id="593" name="TextBox 55"/>
          <p:cNvSpPr/>
          <p:nvPr/>
        </p:nvSpPr>
        <p:spPr>
          <a:xfrm>
            <a:off x="4800600" y="4908960"/>
            <a:ext cx="187416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050" b="0" u="none" strike="noStrike">
                <a:solidFill>
                  <a:srgbClr val="17202A"/>
                </a:solidFill>
                <a:effectLst/>
                <a:uFillTx/>
                <a:latin typeface="Arial"/>
                <a:ea typeface="Arial"/>
              </a:rPr>
              <a:t>Scalability</a:t>
            </a:r>
            <a:endParaRPr lang="en-US" sz="1050" b="0" u="none" strike="noStrike">
              <a:solidFill>
                <a:srgbClr val="000000"/>
              </a:solidFill>
              <a:effectLst/>
              <a:uFillTx/>
              <a:latin typeface="Arial"/>
            </a:endParaRPr>
          </a:p>
        </p:txBody>
      </p:sp>
      <p:sp>
        <p:nvSpPr>
          <p:cNvPr id="594" name="Rounded Rectangle 56"/>
          <p:cNvSpPr/>
          <p:nvPr/>
        </p:nvSpPr>
        <p:spPr>
          <a:xfrm>
            <a:off x="6720840" y="5085000"/>
            <a:ext cx="1206720" cy="18756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95" name="Rounded Rectangle 57"/>
          <p:cNvSpPr/>
          <p:nvPr/>
        </p:nvSpPr>
        <p:spPr>
          <a:xfrm>
            <a:off x="6720840" y="5085000"/>
            <a:ext cx="138600" cy="187560"/>
          </a:xfrm>
          <a:prstGeom prst="roundRect">
            <a:avLst>
              <a:gd name="adj" fmla="val 16667"/>
            </a:avLst>
          </a:prstGeom>
          <a:solidFill>
            <a:srgbClr val="9BBB59"/>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96" name="TextBox 58"/>
          <p:cNvSpPr/>
          <p:nvPr/>
        </p:nvSpPr>
        <p:spPr>
          <a:xfrm>
            <a:off x="8037720" y="4908960"/>
            <a:ext cx="529920" cy="5864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1" u="none" strike="noStrike">
                <a:solidFill>
                  <a:srgbClr val="9BBB59"/>
                </a:solidFill>
                <a:effectLst/>
                <a:uFillTx/>
                <a:latin typeface="Arial"/>
                <a:ea typeface="Arial"/>
              </a:rPr>
              <a:t>6.9%</a:t>
            </a:r>
            <a:endParaRPr lang="en-US" sz="1050" b="0" u="none" strike="noStrike">
              <a:solidFill>
                <a:srgbClr val="000000"/>
              </a:solidFill>
              <a:effectLst/>
              <a:uFillTx/>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7"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Separate evidence, interpretation, and external mechanisms</a:t>
            </a:r>
            <a:endParaRPr lang="en-US" sz="3000" b="0" u="none" strike="noStrike">
              <a:solidFill>
                <a:schemeClr val="lt1"/>
              </a:solidFill>
              <a:effectLst/>
              <a:uFillTx/>
              <a:latin typeface="Arial"/>
            </a:endParaRPr>
          </a:p>
        </p:txBody>
      </p:sp>
      <p:sp>
        <p:nvSpPr>
          <p:cNvPr id="598"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19</a:t>
            </a:r>
            <a:endParaRPr lang="en-US" sz="1100" b="0" u="none" strike="noStrike">
              <a:solidFill>
                <a:srgbClr val="000000"/>
              </a:solidFill>
              <a:effectLst/>
              <a:uFillTx/>
              <a:latin typeface="Arial"/>
            </a:endParaRPr>
          </a:p>
        </p:txBody>
      </p:sp>
      <p:sp>
        <p:nvSpPr>
          <p:cNvPr id="599" name="Rounded Rectangle 3"/>
          <p:cNvSpPr/>
          <p:nvPr/>
        </p:nvSpPr>
        <p:spPr>
          <a:xfrm>
            <a:off x="457200" y="6291000"/>
            <a:ext cx="1078560" cy="2739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00" name="TextBox 4"/>
          <p:cNvSpPr/>
          <p:nvPr/>
        </p:nvSpPr>
        <p:spPr>
          <a:xfrm>
            <a:off x="493920" y="6291000"/>
            <a:ext cx="10054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BACKUP A4</a:t>
            </a:r>
            <a:endParaRPr lang="en-US" sz="900" b="0" u="none" strike="noStrike">
              <a:solidFill>
                <a:srgbClr val="000000"/>
              </a:solidFill>
              <a:effectLst/>
              <a:uFillTx/>
              <a:latin typeface="Arial"/>
            </a:endParaRPr>
          </a:p>
        </p:txBody>
      </p:sp>
      <p:sp>
        <p:nvSpPr>
          <p:cNvPr id="601" name="Rounded Rectangle 5"/>
          <p:cNvSpPr/>
          <p:nvPr/>
        </p:nvSpPr>
        <p:spPr>
          <a:xfrm>
            <a:off x="502920" y="1792080"/>
            <a:ext cx="2614680" cy="3547440"/>
          </a:xfrm>
          <a:prstGeom prst="roundRect">
            <a:avLst>
              <a:gd name="adj" fmla="val 16667"/>
            </a:avLst>
          </a:prstGeom>
          <a:solidFill>
            <a:srgbClr val="EAF2F8"/>
          </a:solidFill>
          <a:ln w="2286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02" name="TextBox 6"/>
          <p:cNvSpPr/>
          <p:nvPr/>
        </p:nvSpPr>
        <p:spPr>
          <a:xfrm>
            <a:off x="685800" y="2066400"/>
            <a:ext cx="224892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004080"/>
                </a:solidFill>
                <a:effectLst/>
                <a:uFillTx/>
                <a:latin typeface="Arial"/>
                <a:ea typeface="Arial"/>
              </a:rPr>
              <a:t>INTERVIEW EVIDENCE</a:t>
            </a:r>
            <a:endParaRPr lang="en-US" sz="1600" b="0" u="none" strike="noStrike">
              <a:solidFill>
                <a:srgbClr val="000000"/>
              </a:solidFill>
              <a:effectLst/>
              <a:uFillTx/>
              <a:latin typeface="Arial"/>
            </a:endParaRPr>
          </a:p>
        </p:txBody>
      </p:sp>
      <p:sp>
        <p:nvSpPr>
          <p:cNvPr id="603" name="Oval 7"/>
          <p:cNvSpPr/>
          <p:nvPr/>
        </p:nvSpPr>
        <p:spPr>
          <a:xfrm>
            <a:off x="813960" y="31546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04" name="TextBox 8"/>
          <p:cNvSpPr/>
          <p:nvPr/>
        </p:nvSpPr>
        <p:spPr>
          <a:xfrm>
            <a:off x="978480" y="30632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Exact mention counts</a:t>
            </a:r>
            <a:endParaRPr lang="en-US" sz="1220" b="0" u="none" strike="noStrike">
              <a:solidFill>
                <a:srgbClr val="000000"/>
              </a:solidFill>
              <a:effectLst/>
              <a:uFillTx/>
              <a:latin typeface="Arial"/>
            </a:endParaRPr>
          </a:p>
        </p:txBody>
      </p:sp>
      <p:sp>
        <p:nvSpPr>
          <p:cNvPr id="605" name="Oval 9"/>
          <p:cNvSpPr/>
          <p:nvPr/>
        </p:nvSpPr>
        <p:spPr>
          <a:xfrm>
            <a:off x="813960" y="36118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06" name="TextBox 10"/>
          <p:cNvSpPr/>
          <p:nvPr/>
        </p:nvSpPr>
        <p:spPr>
          <a:xfrm>
            <a:off x="978480" y="35204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Theme frequencies</a:t>
            </a:r>
            <a:endParaRPr lang="en-US" sz="1220" b="0" u="none" strike="noStrike">
              <a:solidFill>
                <a:srgbClr val="000000"/>
              </a:solidFill>
              <a:effectLst/>
              <a:uFillTx/>
              <a:latin typeface="Arial"/>
            </a:endParaRPr>
          </a:p>
        </p:txBody>
      </p:sp>
      <p:sp>
        <p:nvSpPr>
          <p:cNvPr id="607" name="Oval 11"/>
          <p:cNvSpPr/>
          <p:nvPr/>
        </p:nvSpPr>
        <p:spPr>
          <a:xfrm>
            <a:off x="813960" y="40690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08" name="TextBox 12"/>
          <p:cNvSpPr/>
          <p:nvPr/>
        </p:nvSpPr>
        <p:spPr>
          <a:xfrm>
            <a:off x="978480" y="39776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Raw co-occurrence</a:t>
            </a:r>
            <a:endParaRPr lang="en-US" sz="1220" b="0" u="none" strike="noStrike">
              <a:solidFill>
                <a:srgbClr val="000000"/>
              </a:solidFill>
              <a:effectLst/>
              <a:uFillTx/>
              <a:latin typeface="Arial"/>
            </a:endParaRPr>
          </a:p>
        </p:txBody>
      </p:sp>
      <p:sp>
        <p:nvSpPr>
          <p:cNvPr id="609" name="Rounded Rectangle 13"/>
          <p:cNvSpPr/>
          <p:nvPr/>
        </p:nvSpPr>
        <p:spPr>
          <a:xfrm>
            <a:off x="3264480" y="1792080"/>
            <a:ext cx="2614680" cy="3547440"/>
          </a:xfrm>
          <a:prstGeom prst="roundRect">
            <a:avLst>
              <a:gd name="adj" fmla="val 16667"/>
            </a:avLst>
          </a:prstGeom>
          <a:solidFill>
            <a:srgbClr val="FFF4D6"/>
          </a:solidFill>
          <a:ln w="2286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10" name="TextBox 14"/>
          <p:cNvSpPr/>
          <p:nvPr/>
        </p:nvSpPr>
        <p:spPr>
          <a:xfrm>
            <a:off x="3447360" y="2066400"/>
            <a:ext cx="224892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17202A"/>
                </a:solidFill>
                <a:effectLst/>
                <a:uFillTx/>
                <a:latin typeface="Arial"/>
                <a:ea typeface="Arial"/>
              </a:rPr>
              <a:t>PAPER INTERPRETATION</a:t>
            </a:r>
            <a:endParaRPr lang="en-US" sz="1600" b="0" u="none" strike="noStrike">
              <a:solidFill>
                <a:srgbClr val="000000"/>
              </a:solidFill>
              <a:effectLst/>
              <a:uFillTx/>
              <a:latin typeface="Arial"/>
            </a:endParaRPr>
          </a:p>
        </p:txBody>
      </p:sp>
      <p:sp>
        <p:nvSpPr>
          <p:cNvPr id="611" name="Oval 15"/>
          <p:cNvSpPr/>
          <p:nvPr/>
        </p:nvSpPr>
        <p:spPr>
          <a:xfrm>
            <a:off x="3575160" y="315468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12" name="TextBox 16"/>
          <p:cNvSpPr/>
          <p:nvPr/>
        </p:nvSpPr>
        <p:spPr>
          <a:xfrm>
            <a:off x="3740040" y="30632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Fragmented abstractions</a:t>
            </a:r>
            <a:endParaRPr lang="en-US" sz="1220" b="0" u="none" strike="noStrike">
              <a:solidFill>
                <a:srgbClr val="000000"/>
              </a:solidFill>
              <a:effectLst/>
              <a:uFillTx/>
              <a:latin typeface="Arial"/>
            </a:endParaRPr>
          </a:p>
        </p:txBody>
      </p:sp>
      <p:sp>
        <p:nvSpPr>
          <p:cNvPr id="613" name="Oval 17"/>
          <p:cNvSpPr/>
          <p:nvPr/>
        </p:nvSpPr>
        <p:spPr>
          <a:xfrm>
            <a:off x="3575160" y="361188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14" name="TextBox 18"/>
          <p:cNvSpPr/>
          <p:nvPr/>
        </p:nvSpPr>
        <p:spPr>
          <a:xfrm>
            <a:off x="3740040" y="35204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Cognitive-load framing</a:t>
            </a:r>
            <a:endParaRPr lang="en-US" sz="1220" b="0" u="none" strike="noStrike">
              <a:solidFill>
                <a:srgbClr val="000000"/>
              </a:solidFill>
              <a:effectLst/>
              <a:uFillTx/>
              <a:latin typeface="Arial"/>
            </a:endParaRPr>
          </a:p>
        </p:txBody>
      </p:sp>
      <p:sp>
        <p:nvSpPr>
          <p:cNvPr id="615" name="Oval 19"/>
          <p:cNvSpPr/>
          <p:nvPr/>
        </p:nvSpPr>
        <p:spPr>
          <a:xfrm>
            <a:off x="3575160" y="406908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16" name="TextBox 20"/>
          <p:cNvSpPr/>
          <p:nvPr/>
        </p:nvSpPr>
        <p:spPr>
          <a:xfrm>
            <a:off x="3740040" y="3977640"/>
            <a:ext cx="1828440" cy="4568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Adoption hypotheses</a:t>
            </a:r>
            <a:endParaRPr lang="en-US" sz="1220" b="0" u="none" strike="noStrike">
              <a:solidFill>
                <a:srgbClr val="000000"/>
              </a:solidFill>
              <a:effectLst/>
              <a:uFillTx/>
              <a:latin typeface="Arial"/>
            </a:endParaRPr>
          </a:p>
        </p:txBody>
      </p:sp>
      <p:sp>
        <p:nvSpPr>
          <p:cNvPr id="617" name="Rounded Rectangle 21"/>
          <p:cNvSpPr/>
          <p:nvPr/>
        </p:nvSpPr>
        <p:spPr>
          <a:xfrm>
            <a:off x="6026040" y="1792080"/>
            <a:ext cx="2614680" cy="3547440"/>
          </a:xfrm>
          <a:prstGeom prst="roundRect">
            <a:avLst>
              <a:gd name="adj" fmla="val 16667"/>
            </a:avLst>
          </a:prstGeom>
          <a:solidFill>
            <a:srgbClr val="EAF5EA"/>
          </a:solidFill>
          <a:ln w="2286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18" name="TextBox 22"/>
          <p:cNvSpPr/>
          <p:nvPr/>
        </p:nvSpPr>
        <p:spPr>
          <a:xfrm>
            <a:off x="6208920" y="2066400"/>
            <a:ext cx="2248920" cy="566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3A923A"/>
                </a:solidFill>
                <a:effectLst/>
                <a:uFillTx/>
                <a:latin typeface="Arial"/>
                <a:ea typeface="Arial"/>
              </a:rPr>
              <a:t>EXTERNAL MECHANISMS</a:t>
            </a:r>
            <a:endParaRPr lang="en-US" sz="1600" b="0" u="none" strike="noStrike">
              <a:solidFill>
                <a:srgbClr val="000000"/>
              </a:solidFill>
              <a:effectLst/>
              <a:uFillTx/>
              <a:latin typeface="Arial"/>
            </a:endParaRPr>
          </a:p>
        </p:txBody>
      </p:sp>
      <p:sp>
        <p:nvSpPr>
          <p:cNvPr id="619" name="Oval 23"/>
          <p:cNvSpPr/>
          <p:nvPr/>
        </p:nvSpPr>
        <p:spPr>
          <a:xfrm>
            <a:off x="6336720" y="315468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20" name="TextBox 24"/>
          <p:cNvSpPr/>
          <p:nvPr/>
        </p:nvSpPr>
        <p:spPr>
          <a:xfrm>
            <a:off x="6501240" y="3063240"/>
            <a:ext cx="1828440" cy="402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Object abstractions</a:t>
            </a:r>
            <a:endParaRPr lang="en-US" sz="1220" b="0" u="none" strike="noStrike">
              <a:solidFill>
                <a:srgbClr val="000000"/>
              </a:solidFill>
              <a:effectLst/>
              <a:uFillTx/>
              <a:latin typeface="Arial"/>
            </a:endParaRPr>
          </a:p>
        </p:txBody>
      </p:sp>
      <p:sp>
        <p:nvSpPr>
          <p:cNvPr id="621" name="Oval 25"/>
          <p:cNvSpPr/>
          <p:nvPr/>
        </p:nvSpPr>
        <p:spPr>
          <a:xfrm>
            <a:off x="6336720" y="355716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22" name="TextBox 26"/>
          <p:cNvSpPr/>
          <p:nvPr/>
        </p:nvSpPr>
        <p:spPr>
          <a:xfrm>
            <a:off x="6501240" y="3465720"/>
            <a:ext cx="1828440" cy="402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Developer platforms</a:t>
            </a:r>
            <a:endParaRPr lang="en-US" sz="1220" b="0" u="none" strike="noStrike">
              <a:solidFill>
                <a:srgbClr val="000000"/>
              </a:solidFill>
              <a:effectLst/>
              <a:uFillTx/>
              <a:latin typeface="Arial"/>
            </a:endParaRPr>
          </a:p>
        </p:txBody>
      </p:sp>
      <p:sp>
        <p:nvSpPr>
          <p:cNvPr id="623" name="Oval 27"/>
          <p:cNvSpPr/>
          <p:nvPr/>
        </p:nvSpPr>
        <p:spPr>
          <a:xfrm>
            <a:off x="6336720" y="395928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24" name="TextBox 28"/>
          <p:cNvSpPr/>
          <p:nvPr/>
        </p:nvSpPr>
        <p:spPr>
          <a:xfrm>
            <a:off x="6501240" y="3867840"/>
            <a:ext cx="1828440" cy="402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AI/ML serving</a:t>
            </a:r>
            <a:endParaRPr lang="en-US" sz="1220" b="0" u="none" strike="noStrike">
              <a:solidFill>
                <a:srgbClr val="000000"/>
              </a:solidFill>
              <a:effectLst/>
              <a:uFillTx/>
              <a:latin typeface="Arial"/>
            </a:endParaRPr>
          </a:p>
        </p:txBody>
      </p:sp>
      <p:sp>
        <p:nvSpPr>
          <p:cNvPr id="625" name="Oval 29"/>
          <p:cNvSpPr/>
          <p:nvPr/>
        </p:nvSpPr>
        <p:spPr>
          <a:xfrm>
            <a:off x="6336720" y="4361760"/>
            <a:ext cx="72720" cy="72720"/>
          </a:xfrm>
          <a:prstGeom prst="ellipse">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626" name="TextBox 30"/>
          <p:cNvSpPr/>
          <p:nvPr/>
        </p:nvSpPr>
        <p:spPr>
          <a:xfrm>
            <a:off x="6501240" y="4270320"/>
            <a:ext cx="1828440" cy="402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20" b="0" u="none" strike="noStrike">
                <a:solidFill>
                  <a:srgbClr val="17202A"/>
                </a:solidFill>
                <a:effectLst/>
                <a:uFillTx/>
                <a:latin typeface="Arial"/>
                <a:ea typeface="Arial"/>
              </a:rPr>
              <a:t>WebAssembly</a:t>
            </a:r>
            <a:endParaRPr lang="en-US" sz="1220" b="0" u="none" strike="noStrike">
              <a:solidFill>
                <a:srgbClr val="000000"/>
              </a:solidFill>
              <a:effectLst/>
              <a:uFillTx/>
              <a:latin typeface="Arial"/>
            </a:endParaRPr>
          </a:p>
        </p:txBody>
      </p:sp>
      <p:sp>
        <p:nvSpPr>
          <p:cNvPr id="627" name="Rounded Rectangle 31"/>
          <p:cNvSpPr/>
          <p:nvPr/>
        </p:nvSpPr>
        <p:spPr>
          <a:xfrm>
            <a:off x="567000" y="5532120"/>
            <a:ext cx="8009640" cy="493560"/>
          </a:xfrm>
          <a:prstGeom prst="roundRect">
            <a:avLst>
              <a:gd name="adj" fmla="val 16667"/>
            </a:avLst>
          </a:prstGeom>
          <a:solidFill>
            <a:srgbClr val="FBEAEC"/>
          </a:solidFill>
          <a:ln w="1524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28" name="Rounded Rectangle 32"/>
          <p:cNvSpPr/>
          <p:nvPr/>
        </p:nvSpPr>
        <p:spPr>
          <a:xfrm>
            <a:off x="713160" y="5623560"/>
            <a:ext cx="1589040" cy="292320"/>
          </a:xfrm>
          <a:prstGeom prst="roundRect">
            <a:avLst>
              <a:gd name="adj" fmla="val 16667"/>
            </a:avLst>
          </a:prstGeom>
          <a:solidFill>
            <a:srgbClr val="C94B5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29" name="TextBox 33"/>
          <p:cNvSpPr/>
          <p:nvPr/>
        </p:nvSpPr>
        <p:spPr>
          <a:xfrm>
            <a:off x="749880" y="5623560"/>
            <a:ext cx="151560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CLAIM BOUNDARY</a:t>
            </a:r>
            <a:endParaRPr lang="en-US" sz="850" b="0" u="none" strike="noStrike">
              <a:solidFill>
                <a:srgbClr val="000000"/>
              </a:solidFill>
              <a:effectLst/>
              <a:uFillTx/>
              <a:latin typeface="Arial"/>
            </a:endParaRPr>
          </a:p>
        </p:txBody>
      </p:sp>
      <p:sp>
        <p:nvSpPr>
          <p:cNvPr id="630" name="TextBox 34"/>
          <p:cNvSpPr/>
          <p:nvPr/>
        </p:nvSpPr>
        <p:spPr>
          <a:xfrm>
            <a:off x="2412360" y="5605200"/>
            <a:ext cx="596340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Interviews motivate directions; experiments must validate them</a:t>
            </a:r>
            <a:endParaRPr lang="en-US" sz="13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Modern infrastructure grew more capable—and harder to operate</a:t>
            </a:r>
            <a:endParaRPr lang="en-US" sz="3000" b="0" u="none" strike="noStrike">
              <a:solidFill>
                <a:schemeClr val="lt1"/>
              </a:solidFill>
              <a:effectLst/>
              <a:uFillTx/>
              <a:latin typeface="Arial"/>
            </a:endParaRPr>
          </a:p>
        </p:txBody>
      </p:sp>
      <p:sp>
        <p:nvSpPr>
          <p:cNvPr id="25"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2</a:t>
            </a:r>
            <a:endParaRPr lang="en-US" sz="1100" b="0" u="none" strike="noStrike">
              <a:solidFill>
                <a:srgbClr val="000000"/>
              </a:solidFill>
              <a:effectLst/>
              <a:uFillTx/>
              <a:latin typeface="Arial"/>
            </a:endParaRPr>
          </a:p>
        </p:txBody>
      </p:sp>
      <p:sp>
        <p:nvSpPr>
          <p:cNvPr id="26" name="Right Arrow 3"/>
          <p:cNvSpPr/>
          <p:nvPr/>
        </p:nvSpPr>
        <p:spPr>
          <a:xfrm>
            <a:off x="2999160" y="2770560"/>
            <a:ext cx="38376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 name="Right Arrow 4"/>
          <p:cNvSpPr/>
          <p:nvPr/>
        </p:nvSpPr>
        <p:spPr>
          <a:xfrm>
            <a:off x="5779080" y="2770560"/>
            <a:ext cx="38376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8" name="Rounded Rectangle 5"/>
          <p:cNvSpPr/>
          <p:nvPr/>
        </p:nvSpPr>
        <p:spPr>
          <a:xfrm>
            <a:off x="658440" y="1920240"/>
            <a:ext cx="2267280" cy="2285640"/>
          </a:xfrm>
          <a:prstGeom prst="roundRect">
            <a:avLst>
              <a:gd name="adj" fmla="val 16667"/>
            </a:avLst>
          </a:prstGeom>
          <a:solidFill>
            <a:srgbClr val="EAF2F8"/>
          </a:solidFill>
          <a:ln w="2286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9" name="TextBox 6"/>
          <p:cNvSpPr/>
          <p:nvPr/>
        </p:nvSpPr>
        <p:spPr>
          <a:xfrm>
            <a:off x="822960" y="2212920"/>
            <a:ext cx="1938240" cy="6030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600" b="1" u="none" strike="noStrike">
                <a:solidFill>
                  <a:srgbClr val="004080"/>
                </a:solidFill>
                <a:effectLst/>
                <a:uFillTx/>
                <a:latin typeface="Arial"/>
                <a:ea typeface="Arial"/>
              </a:rPr>
              <a:t>EXPANDED</a:t>
            </a:r>
            <a:endParaRPr lang="en-US" sz="1600" b="0" u="none" strike="noStrike">
              <a:solidFill>
                <a:srgbClr val="000000"/>
              </a:solidFill>
              <a:effectLst/>
              <a:uFillTx/>
              <a:latin typeface="Arial"/>
            </a:endParaRPr>
          </a:p>
          <a:p>
            <a:pPr algn="ctr" defTabSz="914400">
              <a:lnSpc>
                <a:spcPct val="100000"/>
              </a:lnSpc>
              <a:tabLst>
                <a:tab pos="0" algn="l"/>
              </a:tabLst>
            </a:pPr>
            <a:r>
              <a:rPr lang="en-US" sz="1600" b="1" u="none" strike="noStrike">
                <a:solidFill>
                  <a:srgbClr val="004080"/>
                </a:solidFill>
                <a:effectLst/>
                <a:uFillTx/>
                <a:latin typeface="Arial"/>
                <a:ea typeface="Arial"/>
              </a:rPr>
              <a:t>CAPABILITY</a:t>
            </a:r>
            <a:endParaRPr lang="en-US" sz="1600" b="0" u="none" strike="noStrike">
              <a:solidFill>
                <a:srgbClr val="000000"/>
              </a:solidFill>
              <a:effectLst/>
              <a:uFillTx/>
              <a:latin typeface="Arial"/>
            </a:endParaRPr>
          </a:p>
        </p:txBody>
      </p:sp>
      <p:sp>
        <p:nvSpPr>
          <p:cNvPr id="30" name="Oval 7"/>
          <p:cNvSpPr/>
          <p:nvPr/>
        </p:nvSpPr>
        <p:spPr>
          <a:xfrm>
            <a:off x="759024" y="30358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31" name="TextBox 8"/>
          <p:cNvSpPr/>
          <p:nvPr/>
        </p:nvSpPr>
        <p:spPr>
          <a:xfrm>
            <a:off x="899214" y="2841516"/>
            <a:ext cx="2053866" cy="505044"/>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400" b="0" u="none" strike="noStrike" dirty="0">
                <a:solidFill>
                  <a:srgbClr val="17202A"/>
                </a:solidFill>
                <a:effectLst/>
                <a:uFillTx/>
                <a:latin typeface="Arial"/>
                <a:ea typeface="Arial"/>
              </a:rPr>
              <a:t>Applications now span</a:t>
            </a:r>
            <a:endParaRPr lang="en-US" sz="1400" b="0" u="none" strike="noStrike" dirty="0">
              <a:solidFill>
                <a:srgbClr val="000000"/>
              </a:solidFill>
              <a:effectLst/>
              <a:uFillTx/>
              <a:latin typeface="Arial"/>
            </a:endParaRPr>
          </a:p>
          <a:p>
            <a:pPr defTabSz="914400">
              <a:lnSpc>
                <a:spcPct val="100000"/>
              </a:lnSpc>
              <a:tabLst>
                <a:tab pos="0" algn="l"/>
              </a:tabLst>
            </a:pPr>
            <a:r>
              <a:rPr lang="en-US" sz="1400" b="0" u="none" strike="noStrike" dirty="0">
                <a:solidFill>
                  <a:srgbClr val="17202A"/>
                </a:solidFill>
                <a:effectLst/>
                <a:uFillTx/>
                <a:latin typeface="Arial"/>
                <a:ea typeface="Arial"/>
              </a:rPr>
              <a:t>cloud, edge, and devices</a:t>
            </a:r>
            <a:endParaRPr lang="en-US" sz="1400" b="0" u="none" strike="noStrike" dirty="0">
              <a:solidFill>
                <a:srgbClr val="000000"/>
              </a:solidFill>
              <a:effectLst/>
              <a:uFillTx/>
              <a:latin typeface="Arial"/>
            </a:endParaRPr>
          </a:p>
        </p:txBody>
      </p:sp>
      <p:sp>
        <p:nvSpPr>
          <p:cNvPr id="32" name="Oval 9"/>
          <p:cNvSpPr/>
          <p:nvPr/>
        </p:nvSpPr>
        <p:spPr>
          <a:xfrm>
            <a:off x="740736" y="3620880"/>
            <a:ext cx="72720" cy="72720"/>
          </a:xfrm>
          <a:prstGeom prst="ellipse">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33" name="TextBox 10"/>
          <p:cNvSpPr/>
          <p:nvPr/>
        </p:nvSpPr>
        <p:spPr>
          <a:xfrm>
            <a:off x="905256" y="3440376"/>
            <a:ext cx="1713388" cy="505044"/>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400" b="0" u="none" strike="noStrike" dirty="0">
                <a:solidFill>
                  <a:srgbClr val="17202A"/>
                </a:solidFill>
                <a:effectLst/>
                <a:uFillTx/>
                <a:latin typeface="Arial"/>
                <a:ea typeface="Arial"/>
              </a:rPr>
              <a:t>Teams operate more</a:t>
            </a:r>
            <a:endParaRPr lang="en-US" sz="1400" b="0" u="none" strike="noStrike" dirty="0">
              <a:solidFill>
                <a:srgbClr val="000000"/>
              </a:solidFill>
              <a:effectLst/>
              <a:uFillTx/>
              <a:latin typeface="Arial"/>
            </a:endParaRPr>
          </a:p>
          <a:p>
            <a:pPr defTabSz="914400">
              <a:lnSpc>
                <a:spcPct val="100000"/>
              </a:lnSpc>
              <a:tabLst>
                <a:tab pos="0" algn="l"/>
              </a:tabLst>
            </a:pPr>
            <a:r>
              <a:rPr lang="en-US" sz="1400" b="0" u="none" strike="noStrike" dirty="0">
                <a:solidFill>
                  <a:srgbClr val="17202A"/>
                </a:solidFill>
                <a:effectLst/>
                <a:uFillTx/>
                <a:latin typeface="Arial"/>
                <a:ea typeface="Arial"/>
              </a:rPr>
              <a:t>infrastructure layers</a:t>
            </a:r>
            <a:endParaRPr lang="en-US" sz="1400" b="0" u="none" strike="noStrike" dirty="0">
              <a:solidFill>
                <a:srgbClr val="000000"/>
              </a:solidFill>
              <a:effectLst/>
              <a:uFillTx/>
              <a:latin typeface="Arial"/>
            </a:endParaRPr>
          </a:p>
        </p:txBody>
      </p:sp>
      <p:sp>
        <p:nvSpPr>
          <p:cNvPr id="34" name="Rounded Rectangle 11"/>
          <p:cNvSpPr/>
          <p:nvPr/>
        </p:nvSpPr>
        <p:spPr>
          <a:xfrm>
            <a:off x="3438000" y="1920240"/>
            <a:ext cx="2267280" cy="2285640"/>
          </a:xfrm>
          <a:prstGeom prst="roundRect">
            <a:avLst>
              <a:gd name="adj" fmla="val 16667"/>
            </a:avLst>
          </a:prstGeom>
          <a:solidFill>
            <a:srgbClr val="FFF4D6"/>
          </a:solidFill>
          <a:ln w="2286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35" name="TextBox 12"/>
          <p:cNvSpPr/>
          <p:nvPr/>
        </p:nvSpPr>
        <p:spPr>
          <a:xfrm>
            <a:off x="3602880" y="2212920"/>
            <a:ext cx="1938240" cy="6030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600" b="1" u="none" strike="noStrike">
                <a:solidFill>
                  <a:srgbClr val="17202A"/>
                </a:solidFill>
                <a:effectLst/>
                <a:uFillTx/>
                <a:latin typeface="Arial"/>
                <a:ea typeface="Arial"/>
              </a:rPr>
              <a:t>OPERATIONAL</a:t>
            </a:r>
            <a:endParaRPr lang="en-US" sz="1600" b="0" u="none" strike="noStrike">
              <a:solidFill>
                <a:srgbClr val="000000"/>
              </a:solidFill>
              <a:effectLst/>
              <a:uFillTx/>
              <a:latin typeface="Arial"/>
            </a:endParaRPr>
          </a:p>
          <a:p>
            <a:pPr algn="ctr" defTabSz="914400">
              <a:lnSpc>
                <a:spcPct val="100000"/>
              </a:lnSpc>
              <a:tabLst>
                <a:tab pos="0" algn="l"/>
              </a:tabLst>
            </a:pPr>
            <a:r>
              <a:rPr lang="en-US" sz="1600" b="1" u="none" strike="noStrike">
                <a:solidFill>
                  <a:srgbClr val="17202A"/>
                </a:solidFill>
                <a:effectLst/>
                <a:uFillTx/>
                <a:latin typeface="Arial"/>
                <a:ea typeface="Arial"/>
              </a:rPr>
              <a:t>COMPLEXITY</a:t>
            </a:r>
            <a:endParaRPr lang="en-US" sz="1600" b="0" u="none" strike="noStrike">
              <a:solidFill>
                <a:srgbClr val="000000"/>
              </a:solidFill>
              <a:effectLst/>
              <a:uFillTx/>
              <a:latin typeface="Arial"/>
            </a:endParaRPr>
          </a:p>
        </p:txBody>
      </p:sp>
      <p:sp>
        <p:nvSpPr>
          <p:cNvPr id="36" name="Oval 13"/>
          <p:cNvSpPr/>
          <p:nvPr/>
        </p:nvSpPr>
        <p:spPr>
          <a:xfrm>
            <a:off x="3666600" y="303588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37" name="TextBox 14"/>
          <p:cNvSpPr/>
          <p:nvPr/>
        </p:nvSpPr>
        <p:spPr>
          <a:xfrm>
            <a:off x="3794400" y="2868676"/>
            <a:ext cx="1932038" cy="443489"/>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200" b="0" u="none" strike="noStrike" dirty="0">
                <a:solidFill>
                  <a:srgbClr val="17202A"/>
                </a:solidFill>
                <a:effectLst/>
                <a:uFillTx/>
                <a:latin typeface="Arial"/>
                <a:ea typeface="Arial"/>
              </a:rPr>
              <a:t>Services and state must</a:t>
            </a:r>
            <a:endParaRPr lang="en-US" sz="1200" b="0" u="none" strike="noStrike" dirty="0">
              <a:solidFill>
                <a:srgbClr val="000000"/>
              </a:solidFill>
              <a:effectLst/>
              <a:uFillTx/>
              <a:latin typeface="Arial"/>
            </a:endParaRPr>
          </a:p>
          <a:p>
            <a:pPr defTabSz="914400">
              <a:lnSpc>
                <a:spcPct val="100000"/>
              </a:lnSpc>
              <a:tabLst>
                <a:tab pos="0" algn="l"/>
              </a:tabLst>
            </a:pPr>
            <a:r>
              <a:rPr lang="en-US" sz="1200" b="0" u="none" strike="noStrike" dirty="0">
                <a:solidFill>
                  <a:srgbClr val="17202A"/>
                </a:solidFill>
                <a:effectLst/>
                <a:uFillTx/>
                <a:latin typeface="Arial"/>
                <a:ea typeface="Arial"/>
              </a:rPr>
              <a:t>coordinate across locations</a:t>
            </a:r>
            <a:endParaRPr lang="en-US" sz="1200" b="0" u="none" strike="noStrike" dirty="0">
              <a:solidFill>
                <a:srgbClr val="000000"/>
              </a:solidFill>
              <a:effectLst/>
              <a:uFillTx/>
              <a:latin typeface="Arial"/>
            </a:endParaRPr>
          </a:p>
        </p:txBody>
      </p:sp>
      <p:sp>
        <p:nvSpPr>
          <p:cNvPr id="38" name="Oval 15"/>
          <p:cNvSpPr/>
          <p:nvPr/>
        </p:nvSpPr>
        <p:spPr>
          <a:xfrm>
            <a:off x="3666600" y="3620880"/>
            <a:ext cx="72720" cy="7272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39" name="TextBox 16"/>
          <p:cNvSpPr/>
          <p:nvPr/>
        </p:nvSpPr>
        <p:spPr>
          <a:xfrm>
            <a:off x="3831120" y="3515144"/>
            <a:ext cx="1907993" cy="412711"/>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100" b="0" u="none" strike="noStrike" dirty="0">
                <a:solidFill>
                  <a:srgbClr val="17202A"/>
                </a:solidFill>
                <a:effectLst/>
                <a:uFillTx/>
                <a:latin typeface="Arial"/>
                <a:ea typeface="Arial"/>
              </a:rPr>
              <a:t>Configuration spreads across</a:t>
            </a:r>
            <a:endParaRPr lang="en-US" sz="1100" b="0" u="none" strike="noStrike" dirty="0">
              <a:solidFill>
                <a:srgbClr val="000000"/>
              </a:solidFill>
              <a:effectLst/>
              <a:uFillTx/>
              <a:latin typeface="Arial"/>
            </a:endParaRPr>
          </a:p>
          <a:p>
            <a:pPr defTabSz="914400">
              <a:lnSpc>
                <a:spcPct val="100000"/>
              </a:lnSpc>
              <a:tabLst>
                <a:tab pos="0" algn="l"/>
              </a:tabLst>
            </a:pPr>
            <a:r>
              <a:rPr lang="en-US" sz="1100" b="0" u="none" strike="noStrike" dirty="0">
                <a:solidFill>
                  <a:srgbClr val="17202A"/>
                </a:solidFill>
                <a:effectLst/>
                <a:uFillTx/>
                <a:latin typeface="Arial"/>
                <a:ea typeface="Arial"/>
              </a:rPr>
              <a:t>tools and environments</a:t>
            </a:r>
            <a:endParaRPr lang="en-US" sz="1100" b="0" u="none" strike="noStrike" dirty="0">
              <a:solidFill>
                <a:srgbClr val="000000"/>
              </a:solidFill>
              <a:effectLst/>
              <a:uFillTx/>
              <a:latin typeface="Arial"/>
            </a:endParaRPr>
          </a:p>
        </p:txBody>
      </p:sp>
      <p:sp>
        <p:nvSpPr>
          <p:cNvPr id="40" name="Rounded Rectangle 17"/>
          <p:cNvSpPr/>
          <p:nvPr/>
        </p:nvSpPr>
        <p:spPr>
          <a:xfrm>
            <a:off x="6217920" y="1920240"/>
            <a:ext cx="2267280" cy="2285640"/>
          </a:xfrm>
          <a:prstGeom prst="roundRect">
            <a:avLst>
              <a:gd name="adj" fmla="val 16667"/>
            </a:avLst>
          </a:prstGeom>
          <a:solidFill>
            <a:srgbClr val="FBEAEC"/>
          </a:solidFill>
          <a:ln w="2286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1" name="TextBox 18"/>
          <p:cNvSpPr/>
          <p:nvPr/>
        </p:nvSpPr>
        <p:spPr>
          <a:xfrm>
            <a:off x="6382440" y="2231120"/>
            <a:ext cx="2267280" cy="566600"/>
          </a:xfrm>
          <a:prstGeom prst="rect">
            <a:avLst/>
          </a:prstGeom>
          <a:noFill/>
          <a:ln w="0">
            <a:noFill/>
          </a:ln>
        </p:spPr>
        <p:style>
          <a:lnRef idx="0">
            <a:scrgbClr r="0" g="0" b="0"/>
          </a:lnRef>
          <a:fillRef idx="0">
            <a:scrgbClr r="0" g="0" b="0"/>
          </a:fillRef>
          <a:effectRef idx="0">
            <a:scrgbClr r="0" g="0" b="0"/>
          </a:effectRef>
          <a:fontRef idx="minor"/>
        </p:style>
        <p:txBody>
          <a:bodyPr wrap="square" lIns="36720" tIns="36720" rIns="36720" bIns="36720" anchor="ctr">
            <a:spAutoFit/>
          </a:bodyPr>
          <a:lstStyle/>
          <a:p>
            <a:r>
              <a:rPr lang="en-US" sz="1600" b="1" u="none" strike="noStrike" dirty="0">
                <a:solidFill>
                  <a:srgbClr val="C94B50"/>
                </a:solidFill>
                <a:effectLst/>
                <a:uFillTx/>
                <a:latin typeface="Arial"/>
                <a:ea typeface="Arial"/>
              </a:rPr>
              <a:t>RESEARCH</a:t>
            </a:r>
            <a:endParaRPr lang="en-US" sz="1600" b="0" u="none" strike="noStrike" dirty="0">
              <a:solidFill>
                <a:srgbClr val="000000"/>
              </a:solidFill>
              <a:effectLst/>
              <a:uFillTx/>
              <a:latin typeface="Arial"/>
            </a:endParaRPr>
          </a:p>
          <a:p>
            <a:pPr algn="ctr" defTabSz="914400">
              <a:lnSpc>
                <a:spcPct val="100000"/>
              </a:lnSpc>
              <a:tabLst>
                <a:tab pos="0" algn="l"/>
              </a:tabLst>
            </a:pPr>
            <a:r>
              <a:rPr lang="en-US" sz="1600" b="1" u="none" strike="noStrike" dirty="0">
                <a:solidFill>
                  <a:srgbClr val="C94B50"/>
                </a:solidFill>
                <a:effectLst/>
                <a:uFillTx/>
                <a:latin typeface="Arial"/>
                <a:ea typeface="Arial"/>
              </a:rPr>
              <a:t>GAP</a:t>
            </a:r>
            <a:endParaRPr lang="en-US" sz="1600" b="0" u="none" strike="noStrike" dirty="0">
              <a:solidFill>
                <a:srgbClr val="000000"/>
              </a:solidFill>
              <a:effectLst/>
              <a:uFillTx/>
              <a:latin typeface="Arial"/>
            </a:endParaRPr>
          </a:p>
        </p:txBody>
      </p:sp>
      <p:sp>
        <p:nvSpPr>
          <p:cNvPr id="42" name="Oval 19"/>
          <p:cNvSpPr/>
          <p:nvPr/>
        </p:nvSpPr>
        <p:spPr>
          <a:xfrm>
            <a:off x="6364224" y="3035880"/>
            <a:ext cx="72720" cy="72720"/>
          </a:xfrm>
          <a:prstGeom prst="ellipse">
            <a:avLst/>
          </a:prstGeom>
          <a:solidFill>
            <a:srgbClr val="C94B50"/>
          </a:solidFill>
          <a:ln w="1270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3" name="TextBox 20"/>
          <p:cNvSpPr/>
          <p:nvPr/>
        </p:nvSpPr>
        <p:spPr>
          <a:xfrm>
            <a:off x="6482880" y="2828718"/>
            <a:ext cx="1874330" cy="505044"/>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400" b="0" u="none" strike="noStrike" dirty="0">
                <a:solidFill>
                  <a:srgbClr val="17202A"/>
                </a:solidFill>
                <a:effectLst/>
                <a:uFillTx/>
                <a:latin typeface="Arial"/>
                <a:ea typeface="Arial"/>
              </a:rPr>
              <a:t>Prior studies often </a:t>
            </a:r>
            <a:br>
              <a:rPr lang="en-US" sz="1400" b="0" u="none" strike="noStrike" dirty="0">
                <a:solidFill>
                  <a:srgbClr val="17202A"/>
                </a:solidFill>
                <a:effectLst/>
                <a:uFillTx/>
                <a:latin typeface="Arial"/>
                <a:ea typeface="Arial"/>
              </a:rPr>
            </a:br>
            <a:r>
              <a:rPr lang="en-US" sz="1400" b="0" u="none" strike="noStrike" dirty="0">
                <a:solidFill>
                  <a:srgbClr val="17202A"/>
                </a:solidFill>
                <a:effectLst/>
                <a:uFillTx/>
                <a:latin typeface="Arial"/>
                <a:ea typeface="Arial"/>
              </a:rPr>
              <a:t>isolate one component</a:t>
            </a:r>
            <a:endParaRPr lang="en-US" sz="1400" b="0" u="none" strike="noStrike" dirty="0">
              <a:solidFill>
                <a:srgbClr val="000000"/>
              </a:solidFill>
              <a:effectLst/>
              <a:uFillTx/>
              <a:latin typeface="Arial"/>
            </a:endParaRPr>
          </a:p>
        </p:txBody>
      </p:sp>
      <p:sp>
        <p:nvSpPr>
          <p:cNvPr id="44" name="Oval 21"/>
          <p:cNvSpPr/>
          <p:nvPr/>
        </p:nvSpPr>
        <p:spPr>
          <a:xfrm>
            <a:off x="6364224" y="3637962"/>
            <a:ext cx="72720" cy="72720"/>
          </a:xfrm>
          <a:prstGeom prst="ellipse">
            <a:avLst/>
          </a:prstGeom>
          <a:solidFill>
            <a:srgbClr val="C94B50"/>
          </a:solidFill>
          <a:ln w="1270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6840" rIns="90000" bIns="6840" anchor="ctr">
            <a:noAutofit/>
          </a:bodyPr>
          <a:lstStyle/>
          <a:p>
            <a:endParaRPr lang="en-US" sz="1800" b="0" u="none" strike="noStrike">
              <a:solidFill>
                <a:schemeClr val="lt1"/>
              </a:solidFill>
              <a:effectLst/>
              <a:uFillTx/>
              <a:latin typeface="Calibri"/>
            </a:endParaRPr>
          </a:p>
        </p:txBody>
      </p:sp>
      <p:sp>
        <p:nvSpPr>
          <p:cNvPr id="45" name="TextBox 22"/>
          <p:cNvSpPr/>
          <p:nvPr/>
        </p:nvSpPr>
        <p:spPr>
          <a:xfrm>
            <a:off x="6455448" y="3440376"/>
            <a:ext cx="2134016" cy="505044"/>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400" b="0" u="none" strike="noStrike" dirty="0">
                <a:solidFill>
                  <a:srgbClr val="17202A"/>
                </a:solidFill>
                <a:effectLst/>
                <a:uFillTx/>
                <a:latin typeface="Arial"/>
                <a:ea typeface="Arial"/>
              </a:rPr>
              <a:t>Lifecycle-wide practitioner</a:t>
            </a:r>
            <a:endParaRPr lang="en-US" sz="1400" b="0" u="none" strike="noStrike" dirty="0">
              <a:solidFill>
                <a:srgbClr val="000000"/>
              </a:solidFill>
              <a:effectLst/>
              <a:uFillTx/>
              <a:latin typeface="Arial"/>
            </a:endParaRPr>
          </a:p>
          <a:p>
            <a:pPr defTabSz="914400">
              <a:lnSpc>
                <a:spcPct val="100000"/>
              </a:lnSpc>
              <a:tabLst>
                <a:tab pos="0" algn="l"/>
              </a:tabLst>
            </a:pPr>
            <a:r>
              <a:rPr lang="en-US" sz="1400" b="0" u="none" strike="noStrike" dirty="0">
                <a:solidFill>
                  <a:srgbClr val="17202A"/>
                </a:solidFill>
                <a:effectLst/>
                <a:uFillTx/>
                <a:latin typeface="Arial"/>
                <a:ea typeface="Arial"/>
              </a:rPr>
              <a:t>burden remains unclear</a:t>
            </a:r>
            <a:endParaRPr lang="en-US" sz="1400" b="0" u="none" strike="noStrike" dirty="0">
              <a:solidFill>
                <a:srgbClr val="000000"/>
              </a:solidFill>
              <a:effectLst/>
              <a:uFillTx/>
              <a:latin typeface="Arial"/>
            </a:endParaRPr>
          </a:p>
        </p:txBody>
      </p:sp>
      <p:sp>
        <p:nvSpPr>
          <p:cNvPr id="46" name="Rounded Rectangle 23"/>
          <p:cNvSpPr/>
          <p:nvPr/>
        </p:nvSpPr>
        <p:spPr>
          <a:xfrm>
            <a:off x="960120" y="4736520"/>
            <a:ext cx="7223400" cy="658080"/>
          </a:xfrm>
          <a:prstGeom prst="roundRect">
            <a:avLst>
              <a:gd name="adj" fmla="val 16667"/>
            </a:avLst>
          </a:prstGeom>
          <a:solidFill>
            <a:srgbClr val="FFF4D6"/>
          </a:solidFill>
          <a:ln w="1524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47" name="TextBox 24"/>
          <p:cNvSpPr/>
          <p:nvPr/>
        </p:nvSpPr>
        <p:spPr>
          <a:xfrm>
            <a:off x="959760" y="4876705"/>
            <a:ext cx="7148210" cy="30499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500" b="1" u="none" strike="noStrike" dirty="0">
                <a:solidFill>
                  <a:srgbClr val="17202A"/>
                </a:solidFill>
                <a:effectLst/>
                <a:uFillTx/>
                <a:latin typeface="Arial"/>
                <a:ea typeface="Arial"/>
              </a:rPr>
              <a:t>Research question: Which barriers recur across</a:t>
            </a:r>
            <a:r>
              <a:rPr lang="en-US" sz="1500" dirty="0">
                <a:solidFill>
                  <a:srgbClr val="000000"/>
                </a:solidFill>
                <a:latin typeface="Arial"/>
              </a:rPr>
              <a:t> </a:t>
            </a:r>
            <a:r>
              <a:rPr lang="en-US" sz="1500" b="1" u="none" strike="noStrike" dirty="0">
                <a:solidFill>
                  <a:srgbClr val="17202A"/>
                </a:solidFill>
                <a:effectLst/>
                <a:uFillTx/>
                <a:latin typeface="Arial"/>
                <a:ea typeface="Arial"/>
              </a:rPr>
              <a:t>the full cloud–edge lifecycle?</a:t>
            </a:r>
            <a:endParaRPr lang="en-US" sz="1500" b="0" u="none" strike="noStrike" dirty="0">
              <a:solidFill>
                <a:srgbClr val="000000"/>
              </a:solidFill>
              <a:effectLst/>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Technical terminology used in the paper</a:t>
            </a:r>
            <a:endParaRPr lang="en-US" sz="3400" b="0" u="none" strike="noStrike">
              <a:solidFill>
                <a:schemeClr val="lt1"/>
              </a:solidFill>
              <a:effectLst/>
              <a:uFillTx/>
              <a:latin typeface="Arial"/>
            </a:endParaRPr>
          </a:p>
        </p:txBody>
      </p:sp>
      <p:sp>
        <p:nvSpPr>
          <p:cNvPr id="63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20</a:t>
            </a:r>
            <a:endParaRPr lang="en-US" sz="1100" b="0" u="none" strike="noStrike">
              <a:solidFill>
                <a:srgbClr val="000000"/>
              </a:solidFill>
              <a:effectLst/>
              <a:uFillTx/>
              <a:latin typeface="Arial"/>
            </a:endParaRPr>
          </a:p>
        </p:txBody>
      </p:sp>
      <p:sp>
        <p:nvSpPr>
          <p:cNvPr id="633" name="Rounded Rectangle 3"/>
          <p:cNvSpPr/>
          <p:nvPr/>
        </p:nvSpPr>
        <p:spPr>
          <a:xfrm>
            <a:off x="457200" y="6291000"/>
            <a:ext cx="1078560" cy="27396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34" name="TextBox 4"/>
          <p:cNvSpPr/>
          <p:nvPr/>
        </p:nvSpPr>
        <p:spPr>
          <a:xfrm>
            <a:off x="493920" y="6291000"/>
            <a:ext cx="1005480" cy="273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BACKUP A5</a:t>
            </a:r>
            <a:endParaRPr lang="en-US" sz="900" b="0" u="none" strike="noStrike">
              <a:solidFill>
                <a:srgbClr val="000000"/>
              </a:solidFill>
              <a:effectLst/>
              <a:uFillTx/>
              <a:latin typeface="Arial"/>
            </a:endParaRPr>
          </a:p>
        </p:txBody>
      </p:sp>
      <p:sp>
        <p:nvSpPr>
          <p:cNvPr id="635" name="Rounded Rectangle 5"/>
          <p:cNvSpPr/>
          <p:nvPr/>
        </p:nvSpPr>
        <p:spPr>
          <a:xfrm>
            <a:off x="502920" y="164592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36" name="TextBox 6"/>
          <p:cNvSpPr/>
          <p:nvPr/>
        </p:nvSpPr>
        <p:spPr>
          <a:xfrm>
            <a:off x="649080" y="175572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Deployment complexity</a:t>
            </a:r>
            <a:endParaRPr lang="en-US" sz="1250" b="0" u="none" strike="noStrike">
              <a:solidFill>
                <a:srgbClr val="000000"/>
              </a:solidFill>
              <a:effectLst/>
              <a:uFillTx/>
              <a:latin typeface="Arial"/>
            </a:endParaRPr>
          </a:p>
        </p:txBody>
      </p:sp>
      <p:sp>
        <p:nvSpPr>
          <p:cNvPr id="637" name="TextBox 7"/>
          <p:cNvSpPr/>
          <p:nvPr/>
        </p:nvSpPr>
        <p:spPr>
          <a:xfrm>
            <a:off x="2203560" y="173736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Configuration, orchestration, and release burden</a:t>
            </a:r>
            <a:endParaRPr lang="en-US" sz="1150" b="0" u="none" strike="noStrike">
              <a:solidFill>
                <a:srgbClr val="000000"/>
              </a:solidFill>
              <a:effectLst/>
              <a:uFillTx/>
              <a:latin typeface="Arial"/>
            </a:endParaRPr>
          </a:p>
        </p:txBody>
      </p:sp>
      <p:sp>
        <p:nvSpPr>
          <p:cNvPr id="638" name="Rounded Rectangle 8"/>
          <p:cNvSpPr/>
          <p:nvPr/>
        </p:nvSpPr>
        <p:spPr>
          <a:xfrm>
            <a:off x="4754880" y="164592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39" name="TextBox 9"/>
          <p:cNvSpPr/>
          <p:nvPr/>
        </p:nvSpPr>
        <p:spPr>
          <a:xfrm>
            <a:off x="4901040" y="175572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Onboarding difficulty</a:t>
            </a:r>
            <a:endParaRPr lang="en-US" sz="1250" b="0" u="none" strike="noStrike">
              <a:solidFill>
                <a:srgbClr val="000000"/>
              </a:solidFill>
              <a:effectLst/>
              <a:uFillTx/>
              <a:latin typeface="Arial"/>
            </a:endParaRPr>
          </a:p>
        </p:txBody>
      </p:sp>
      <p:sp>
        <p:nvSpPr>
          <p:cNvPr id="640" name="TextBox 10"/>
          <p:cNvSpPr/>
          <p:nvPr/>
        </p:nvSpPr>
        <p:spPr>
          <a:xfrm>
            <a:off x="6455520" y="173736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Time and knowledge needed to become productive</a:t>
            </a:r>
            <a:endParaRPr lang="en-US" sz="1150" b="0" u="none" strike="noStrike">
              <a:solidFill>
                <a:srgbClr val="000000"/>
              </a:solidFill>
              <a:effectLst/>
              <a:uFillTx/>
              <a:latin typeface="Arial"/>
            </a:endParaRPr>
          </a:p>
        </p:txBody>
      </p:sp>
      <p:sp>
        <p:nvSpPr>
          <p:cNvPr id="641" name="Rounded Rectangle 11"/>
          <p:cNvSpPr/>
          <p:nvPr/>
        </p:nvSpPr>
        <p:spPr>
          <a:xfrm>
            <a:off x="502920" y="263340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42" name="TextBox 12"/>
          <p:cNvSpPr/>
          <p:nvPr/>
        </p:nvSpPr>
        <p:spPr>
          <a:xfrm>
            <a:off x="649080" y="274320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Abstraction plane</a:t>
            </a:r>
            <a:endParaRPr lang="en-US" sz="1250" b="0" u="none" strike="noStrike">
              <a:solidFill>
                <a:srgbClr val="000000"/>
              </a:solidFill>
              <a:effectLst/>
              <a:uFillTx/>
              <a:latin typeface="Arial"/>
            </a:endParaRPr>
          </a:p>
        </p:txBody>
      </p:sp>
      <p:sp>
        <p:nvSpPr>
          <p:cNvPr id="643" name="TextBox 13"/>
          <p:cNvSpPr/>
          <p:nvPr/>
        </p:nvSpPr>
        <p:spPr>
          <a:xfrm>
            <a:off x="2203560" y="272484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Interface and policy model exposed by a subsystem</a:t>
            </a:r>
            <a:endParaRPr lang="en-US" sz="1150" b="0" u="none" strike="noStrike">
              <a:solidFill>
                <a:srgbClr val="000000"/>
              </a:solidFill>
              <a:effectLst/>
              <a:uFillTx/>
              <a:latin typeface="Arial"/>
            </a:endParaRPr>
          </a:p>
        </p:txBody>
      </p:sp>
      <p:sp>
        <p:nvSpPr>
          <p:cNvPr id="644" name="Rounded Rectangle 14"/>
          <p:cNvSpPr/>
          <p:nvPr/>
        </p:nvSpPr>
        <p:spPr>
          <a:xfrm>
            <a:off x="4754880" y="263340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45" name="TextBox 15"/>
          <p:cNvSpPr/>
          <p:nvPr/>
        </p:nvSpPr>
        <p:spPr>
          <a:xfrm>
            <a:off x="4901040" y="274320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Glue code</a:t>
            </a:r>
            <a:endParaRPr lang="en-US" sz="1250" b="0" u="none" strike="noStrike">
              <a:solidFill>
                <a:srgbClr val="000000"/>
              </a:solidFill>
              <a:effectLst/>
              <a:uFillTx/>
              <a:latin typeface="Arial"/>
            </a:endParaRPr>
          </a:p>
        </p:txBody>
      </p:sp>
      <p:sp>
        <p:nvSpPr>
          <p:cNvPr id="646" name="TextBox 16"/>
          <p:cNvSpPr/>
          <p:nvPr/>
        </p:nvSpPr>
        <p:spPr>
          <a:xfrm>
            <a:off x="6455520" y="272484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Custom integration logic between services</a:t>
            </a:r>
            <a:endParaRPr lang="en-US" sz="1150" b="0" u="none" strike="noStrike">
              <a:solidFill>
                <a:srgbClr val="000000"/>
              </a:solidFill>
              <a:effectLst/>
              <a:uFillTx/>
              <a:latin typeface="Arial"/>
            </a:endParaRPr>
          </a:p>
        </p:txBody>
      </p:sp>
      <p:sp>
        <p:nvSpPr>
          <p:cNvPr id="647" name="Rounded Rectangle 17"/>
          <p:cNvSpPr/>
          <p:nvPr/>
        </p:nvSpPr>
        <p:spPr>
          <a:xfrm>
            <a:off x="502920" y="362088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48" name="TextBox 18"/>
          <p:cNvSpPr/>
          <p:nvPr/>
        </p:nvSpPr>
        <p:spPr>
          <a:xfrm>
            <a:off x="649080" y="373068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Observability</a:t>
            </a:r>
            <a:endParaRPr lang="en-US" sz="1250" b="0" u="none" strike="noStrike">
              <a:solidFill>
                <a:srgbClr val="000000"/>
              </a:solidFill>
              <a:effectLst/>
              <a:uFillTx/>
              <a:latin typeface="Arial"/>
            </a:endParaRPr>
          </a:p>
        </p:txBody>
      </p:sp>
      <p:sp>
        <p:nvSpPr>
          <p:cNvPr id="649" name="TextBox 19"/>
          <p:cNvSpPr/>
          <p:nvPr/>
        </p:nvSpPr>
        <p:spPr>
          <a:xfrm>
            <a:off x="2203560" y="371232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Traces, metrics, logs, and failure diagnosis</a:t>
            </a:r>
            <a:endParaRPr lang="en-US" sz="1150" b="0" u="none" strike="noStrike">
              <a:solidFill>
                <a:srgbClr val="000000"/>
              </a:solidFill>
              <a:effectLst/>
              <a:uFillTx/>
              <a:latin typeface="Arial"/>
            </a:endParaRPr>
          </a:p>
        </p:txBody>
      </p:sp>
      <p:sp>
        <p:nvSpPr>
          <p:cNvPr id="650" name="Rounded Rectangle 20"/>
          <p:cNvSpPr/>
          <p:nvPr/>
        </p:nvSpPr>
        <p:spPr>
          <a:xfrm>
            <a:off x="4754880" y="362088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51" name="TextBox 21"/>
          <p:cNvSpPr/>
          <p:nvPr/>
        </p:nvSpPr>
        <p:spPr>
          <a:xfrm>
            <a:off x="4901040" y="373068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Declarative governance</a:t>
            </a:r>
            <a:endParaRPr lang="en-US" sz="1250" b="0" u="none" strike="noStrike">
              <a:solidFill>
                <a:srgbClr val="000000"/>
              </a:solidFill>
              <a:effectLst/>
              <a:uFillTx/>
              <a:latin typeface="Arial"/>
            </a:endParaRPr>
          </a:p>
        </p:txBody>
      </p:sp>
      <p:sp>
        <p:nvSpPr>
          <p:cNvPr id="652" name="TextBox 22"/>
          <p:cNvSpPr/>
          <p:nvPr/>
        </p:nvSpPr>
        <p:spPr>
          <a:xfrm>
            <a:off x="6455520" y="371232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State goals; platform enforces policies</a:t>
            </a:r>
            <a:endParaRPr lang="en-US" sz="1150" b="0" u="none" strike="noStrike">
              <a:solidFill>
                <a:srgbClr val="000000"/>
              </a:solidFill>
              <a:effectLst/>
              <a:uFillTx/>
              <a:latin typeface="Arial"/>
            </a:endParaRPr>
          </a:p>
        </p:txBody>
      </p:sp>
      <p:sp>
        <p:nvSpPr>
          <p:cNvPr id="653" name="Rounded Rectangle 23"/>
          <p:cNvSpPr/>
          <p:nvPr/>
        </p:nvSpPr>
        <p:spPr>
          <a:xfrm>
            <a:off x="502920" y="460872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54" name="TextBox 24"/>
          <p:cNvSpPr/>
          <p:nvPr/>
        </p:nvSpPr>
        <p:spPr>
          <a:xfrm>
            <a:off x="649080" y="471816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Non-functional requirement</a:t>
            </a:r>
            <a:endParaRPr lang="en-US" sz="1250" b="0" u="none" strike="noStrike">
              <a:solidFill>
                <a:srgbClr val="000000"/>
              </a:solidFill>
              <a:effectLst/>
              <a:uFillTx/>
              <a:latin typeface="Arial"/>
            </a:endParaRPr>
          </a:p>
        </p:txBody>
      </p:sp>
      <p:sp>
        <p:nvSpPr>
          <p:cNvPr id="655" name="TextBox 25"/>
          <p:cNvSpPr/>
          <p:nvPr/>
        </p:nvSpPr>
        <p:spPr>
          <a:xfrm>
            <a:off x="2203560" y="470016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Latency, reliability, security, or cost target</a:t>
            </a:r>
            <a:endParaRPr lang="en-US" sz="1150" b="0" u="none" strike="noStrike">
              <a:solidFill>
                <a:srgbClr val="000000"/>
              </a:solidFill>
              <a:effectLst/>
              <a:uFillTx/>
              <a:latin typeface="Arial"/>
            </a:endParaRPr>
          </a:p>
        </p:txBody>
      </p:sp>
      <p:sp>
        <p:nvSpPr>
          <p:cNvPr id="656" name="Rounded Rectangle 26"/>
          <p:cNvSpPr/>
          <p:nvPr/>
        </p:nvSpPr>
        <p:spPr>
          <a:xfrm>
            <a:off x="4754880" y="4608720"/>
            <a:ext cx="3885840" cy="804240"/>
          </a:xfrm>
          <a:prstGeom prst="roundRect">
            <a:avLst>
              <a:gd name="adj" fmla="val 16667"/>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57" name="TextBox 27"/>
          <p:cNvSpPr/>
          <p:nvPr/>
        </p:nvSpPr>
        <p:spPr>
          <a:xfrm>
            <a:off x="4901040" y="4718160"/>
            <a:ext cx="1481040" cy="5115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250" b="1" u="none" strike="noStrike">
                <a:solidFill>
                  <a:srgbClr val="004080"/>
                </a:solidFill>
                <a:effectLst/>
                <a:uFillTx/>
                <a:latin typeface="Arial"/>
                <a:ea typeface="Arial"/>
              </a:rPr>
              <a:t>Multi-tenant isolation</a:t>
            </a:r>
            <a:endParaRPr lang="en-US" sz="1250" b="0" u="none" strike="noStrike">
              <a:solidFill>
                <a:srgbClr val="000000"/>
              </a:solidFill>
              <a:effectLst/>
              <a:uFillTx/>
              <a:latin typeface="Arial"/>
            </a:endParaRPr>
          </a:p>
        </p:txBody>
      </p:sp>
      <p:sp>
        <p:nvSpPr>
          <p:cNvPr id="658" name="TextBox 28"/>
          <p:cNvSpPr/>
          <p:nvPr/>
        </p:nvSpPr>
        <p:spPr>
          <a:xfrm>
            <a:off x="6455520" y="4700160"/>
            <a:ext cx="2002320" cy="5482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150" b="0" u="none" strike="noStrike">
                <a:solidFill>
                  <a:srgbClr val="17202A"/>
                </a:solidFill>
                <a:effectLst/>
                <a:uFillTx/>
                <a:latin typeface="Arial"/>
                <a:ea typeface="Arial"/>
              </a:rPr>
              <a:t>Prevent cross-customer interference or access</a:t>
            </a:r>
            <a:endParaRPr lang="en-US" sz="1150" b="0" u="none" strike="noStrike">
              <a:solidFill>
                <a:srgbClr val="000000"/>
              </a:solidFill>
              <a:effectLst/>
              <a:uFillTx/>
              <a:latin typeface="Arial"/>
            </a:endParaRPr>
          </a:p>
        </p:txBody>
      </p:sp>
      <p:sp>
        <p:nvSpPr>
          <p:cNvPr id="659" name="Rounded Rectangle 29"/>
          <p:cNvSpPr/>
          <p:nvPr/>
        </p:nvSpPr>
        <p:spPr>
          <a:xfrm>
            <a:off x="567000" y="5523120"/>
            <a:ext cx="8009640" cy="493560"/>
          </a:xfrm>
          <a:prstGeom prst="roundRect">
            <a:avLst>
              <a:gd name="adj" fmla="val 16667"/>
            </a:avLst>
          </a:prstGeom>
          <a:solidFill>
            <a:srgbClr val="EAF5EA"/>
          </a:solidFill>
          <a:ln w="1524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60" name="Rounded Rectangle 30"/>
          <p:cNvSpPr/>
          <p:nvPr/>
        </p:nvSpPr>
        <p:spPr>
          <a:xfrm>
            <a:off x="713160" y="5614560"/>
            <a:ext cx="1168200" cy="29232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61" name="TextBox 31"/>
          <p:cNvSpPr/>
          <p:nvPr/>
        </p:nvSpPr>
        <p:spPr>
          <a:xfrm>
            <a:off x="749880" y="5614560"/>
            <a:ext cx="109512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PRESENTER</a:t>
            </a:r>
            <a:endParaRPr lang="en-US" sz="850" b="0" u="none" strike="noStrike">
              <a:solidFill>
                <a:srgbClr val="000000"/>
              </a:solidFill>
              <a:effectLst/>
              <a:uFillTx/>
              <a:latin typeface="Arial"/>
            </a:endParaRPr>
          </a:p>
        </p:txBody>
      </p:sp>
      <p:sp>
        <p:nvSpPr>
          <p:cNvPr id="662" name="TextBox 32"/>
          <p:cNvSpPr/>
          <p:nvPr/>
        </p:nvSpPr>
        <p:spPr>
          <a:xfrm>
            <a:off x="1991520" y="5596200"/>
            <a:ext cx="638388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Use the technical term on the slide; define it once in plain language</a:t>
            </a:r>
            <a:endParaRPr lang="en-US" sz="1300" b="0" u="none" strike="noStrike">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To answer that question, we interviewed 101 practitioners</a:t>
            </a:r>
            <a:endParaRPr lang="en-US" sz="3000" b="0" u="none" strike="noStrike">
              <a:solidFill>
                <a:schemeClr val="lt1"/>
              </a:solidFill>
              <a:effectLst/>
              <a:uFillTx/>
              <a:latin typeface="Arial"/>
            </a:endParaRPr>
          </a:p>
        </p:txBody>
      </p:sp>
      <p:sp>
        <p:nvSpPr>
          <p:cNvPr id="49"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3</a:t>
            </a:r>
            <a:endParaRPr lang="en-US" sz="1100" b="0" u="none" strike="noStrike">
              <a:solidFill>
                <a:srgbClr val="000000"/>
              </a:solidFill>
              <a:effectLst/>
              <a:uFillTx/>
              <a:latin typeface="Arial"/>
            </a:endParaRPr>
          </a:p>
        </p:txBody>
      </p:sp>
      <p:sp>
        <p:nvSpPr>
          <p:cNvPr id="50" name="TextBox 3"/>
          <p:cNvSpPr/>
          <p:nvPr/>
        </p:nvSpPr>
        <p:spPr>
          <a:xfrm>
            <a:off x="1234440" y="1517760"/>
            <a:ext cx="66747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004080"/>
                </a:solidFill>
                <a:effectLst/>
                <a:uFillTx/>
                <a:latin typeface="Arial"/>
                <a:ea typeface="Arial"/>
              </a:rPr>
              <a:t>101 interviews  ·  86 organizations  ·  at least 30 minutes each</a:t>
            </a:r>
            <a:endParaRPr lang="en-US" sz="1600" b="0" u="none" strike="noStrike">
              <a:solidFill>
                <a:srgbClr val="000000"/>
              </a:solidFill>
              <a:effectLst/>
              <a:uFillTx/>
              <a:latin typeface="Arial"/>
            </a:endParaRPr>
          </a:p>
        </p:txBody>
      </p:sp>
      <p:sp>
        <p:nvSpPr>
          <p:cNvPr id="51" name="Rounded Rectangle 4"/>
          <p:cNvSpPr/>
          <p:nvPr/>
        </p:nvSpPr>
        <p:spPr>
          <a:xfrm>
            <a:off x="530280" y="2148840"/>
            <a:ext cx="2212560" cy="2358720"/>
          </a:xfrm>
          <a:prstGeom prst="roundRect">
            <a:avLst>
              <a:gd name="adj" fmla="val 16667"/>
            </a:avLst>
          </a:prstGeom>
          <a:solidFill>
            <a:srgbClr val="EAF2F8"/>
          </a:solidFill>
          <a:ln w="2032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2" name="TextBox 5"/>
          <p:cNvSpPr/>
          <p:nvPr/>
        </p:nvSpPr>
        <p:spPr>
          <a:xfrm>
            <a:off x="676800" y="2459880"/>
            <a:ext cx="1919880" cy="420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700" b="1" u="none" strike="noStrike">
                <a:solidFill>
                  <a:srgbClr val="004080"/>
                </a:solidFill>
                <a:effectLst/>
                <a:uFillTx/>
                <a:latin typeface="Arial"/>
                <a:ea typeface="Arial"/>
              </a:rPr>
              <a:t>INTERVIEW</a:t>
            </a:r>
            <a:endParaRPr lang="en-US" sz="1700" b="0" u="none" strike="noStrike">
              <a:solidFill>
                <a:srgbClr val="000000"/>
              </a:solidFill>
              <a:effectLst/>
              <a:uFillTx/>
              <a:latin typeface="Arial"/>
            </a:endParaRPr>
          </a:p>
        </p:txBody>
      </p:sp>
      <p:sp>
        <p:nvSpPr>
          <p:cNvPr id="54" name="TextBox 7"/>
          <p:cNvSpPr/>
          <p:nvPr/>
        </p:nvSpPr>
        <p:spPr>
          <a:xfrm>
            <a:off x="676800" y="2999592"/>
            <a:ext cx="1848682" cy="505044"/>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400" b="0" u="none" strike="noStrike" dirty="0">
                <a:solidFill>
                  <a:srgbClr val="17202A"/>
                </a:solidFill>
                <a:effectLst/>
                <a:uFillTx/>
                <a:latin typeface="Arial"/>
                <a:ea typeface="Arial"/>
              </a:rPr>
              <a:t>Asked about current</a:t>
            </a:r>
            <a:endParaRPr lang="en-US" sz="1400" b="0" u="none" strike="noStrike" dirty="0">
              <a:solidFill>
                <a:srgbClr val="000000"/>
              </a:solidFill>
              <a:effectLst/>
              <a:uFillTx/>
              <a:latin typeface="Arial"/>
            </a:endParaRPr>
          </a:p>
          <a:p>
            <a:pPr defTabSz="914400">
              <a:lnSpc>
                <a:spcPct val="100000"/>
              </a:lnSpc>
              <a:tabLst>
                <a:tab pos="0" algn="l"/>
              </a:tabLst>
            </a:pPr>
            <a:r>
              <a:rPr lang="en-US" sz="1400" b="0" u="none" strike="noStrike" dirty="0">
                <a:solidFill>
                  <a:srgbClr val="17202A"/>
                </a:solidFill>
                <a:effectLst/>
                <a:uFillTx/>
                <a:latin typeface="Arial"/>
                <a:ea typeface="Arial"/>
              </a:rPr>
              <a:t>workflows and pain</a:t>
            </a:r>
            <a:endParaRPr lang="en-US" sz="1400" b="0" u="none" strike="noStrike" dirty="0">
              <a:solidFill>
                <a:srgbClr val="000000"/>
              </a:solidFill>
              <a:effectLst/>
              <a:uFillTx/>
              <a:latin typeface="Arial"/>
            </a:endParaRPr>
          </a:p>
        </p:txBody>
      </p:sp>
      <p:sp>
        <p:nvSpPr>
          <p:cNvPr id="56" name="TextBox 9"/>
          <p:cNvSpPr/>
          <p:nvPr/>
        </p:nvSpPr>
        <p:spPr>
          <a:xfrm>
            <a:off x="646963" y="3470339"/>
            <a:ext cx="1988143" cy="720488"/>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400" b="0" u="none" strike="noStrike" dirty="0">
                <a:solidFill>
                  <a:srgbClr val="17202A"/>
                </a:solidFill>
                <a:effectLst/>
                <a:uFillTx/>
                <a:latin typeface="Arial"/>
                <a:ea typeface="Arial"/>
              </a:rPr>
              <a:t>Captured attempted </a:t>
            </a:r>
            <a:br>
              <a:rPr lang="en-US" sz="1400" b="0" u="none" strike="noStrike" dirty="0">
                <a:solidFill>
                  <a:srgbClr val="17202A"/>
                </a:solidFill>
                <a:effectLst/>
                <a:uFillTx/>
                <a:latin typeface="Arial"/>
                <a:ea typeface="Arial"/>
              </a:rPr>
            </a:br>
            <a:r>
              <a:rPr lang="en-US" sz="1400" b="0" u="none" strike="noStrike" dirty="0">
                <a:solidFill>
                  <a:srgbClr val="17202A"/>
                </a:solidFill>
                <a:effectLst/>
                <a:uFillTx/>
                <a:latin typeface="Arial"/>
                <a:ea typeface="Arial"/>
              </a:rPr>
              <a:t>solutions and desired </a:t>
            </a:r>
            <a:br>
              <a:rPr lang="en-US" sz="1400" b="0" u="none" strike="noStrike" dirty="0">
                <a:solidFill>
                  <a:srgbClr val="17202A"/>
                </a:solidFill>
                <a:effectLst/>
                <a:uFillTx/>
                <a:latin typeface="Arial"/>
                <a:ea typeface="Arial"/>
              </a:rPr>
            </a:br>
            <a:r>
              <a:rPr lang="en-US" sz="1400" b="0" u="none" strike="noStrike" dirty="0">
                <a:solidFill>
                  <a:srgbClr val="17202A"/>
                </a:solidFill>
                <a:effectLst/>
                <a:uFillTx/>
                <a:latin typeface="Arial"/>
                <a:ea typeface="Arial"/>
              </a:rPr>
              <a:t>outcomes</a:t>
            </a:r>
            <a:endParaRPr lang="en-US" sz="1400" b="0" u="none" strike="noStrike" dirty="0">
              <a:solidFill>
                <a:srgbClr val="000000"/>
              </a:solidFill>
              <a:effectLst/>
              <a:uFillTx/>
              <a:latin typeface="Arial"/>
            </a:endParaRPr>
          </a:p>
        </p:txBody>
      </p:sp>
      <p:sp>
        <p:nvSpPr>
          <p:cNvPr id="57" name="Right Arrow 10"/>
          <p:cNvSpPr/>
          <p:nvPr/>
        </p:nvSpPr>
        <p:spPr>
          <a:xfrm>
            <a:off x="2889360" y="3136320"/>
            <a:ext cx="38376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8" name="Rounded Rectangle 11"/>
          <p:cNvSpPr/>
          <p:nvPr/>
        </p:nvSpPr>
        <p:spPr>
          <a:xfrm>
            <a:off x="3465720" y="2148840"/>
            <a:ext cx="2212560" cy="2358720"/>
          </a:xfrm>
          <a:prstGeom prst="roundRect">
            <a:avLst>
              <a:gd name="adj" fmla="val 16667"/>
            </a:avLst>
          </a:prstGeom>
          <a:solidFill>
            <a:srgbClr val="E6F5F3"/>
          </a:solidFill>
          <a:ln w="20320">
            <a:solidFill>
              <a:srgbClr val="2A9D8F"/>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59" name="TextBox 12"/>
          <p:cNvSpPr/>
          <p:nvPr/>
        </p:nvSpPr>
        <p:spPr>
          <a:xfrm>
            <a:off x="3611880" y="2365232"/>
            <a:ext cx="1919880" cy="4201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700" b="1" u="none" strike="noStrike" dirty="0">
                <a:solidFill>
                  <a:srgbClr val="2A9D8F"/>
                </a:solidFill>
                <a:effectLst/>
                <a:uFillTx/>
                <a:latin typeface="Arial"/>
                <a:ea typeface="Arial"/>
              </a:rPr>
              <a:t>THEMATIC CODING</a:t>
            </a:r>
            <a:endParaRPr lang="en-US" sz="1700" b="0" u="none" strike="noStrike" dirty="0">
              <a:solidFill>
                <a:srgbClr val="000000"/>
              </a:solidFill>
              <a:effectLst/>
              <a:uFillTx/>
              <a:latin typeface="Arial"/>
            </a:endParaRPr>
          </a:p>
        </p:txBody>
      </p:sp>
      <p:sp>
        <p:nvSpPr>
          <p:cNvPr id="61" name="TextBox 14"/>
          <p:cNvSpPr/>
          <p:nvPr/>
        </p:nvSpPr>
        <p:spPr>
          <a:xfrm>
            <a:off x="3611880" y="2856721"/>
            <a:ext cx="1956083" cy="628155"/>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200" b="0" u="none" strike="noStrike" dirty="0">
                <a:solidFill>
                  <a:srgbClr val="17202A"/>
                </a:solidFill>
                <a:effectLst/>
                <a:uFillTx/>
                <a:latin typeface="Arial"/>
                <a:ea typeface="Arial"/>
              </a:rPr>
              <a:t>Grouped recurring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statements into thematic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codes</a:t>
            </a:r>
            <a:endParaRPr lang="en-US" sz="1200" b="0" u="none" strike="noStrike" dirty="0">
              <a:solidFill>
                <a:srgbClr val="000000"/>
              </a:solidFill>
              <a:effectLst/>
              <a:uFillTx/>
              <a:latin typeface="Arial"/>
            </a:endParaRPr>
          </a:p>
        </p:txBody>
      </p:sp>
      <p:sp>
        <p:nvSpPr>
          <p:cNvPr id="63" name="TextBox 16"/>
          <p:cNvSpPr/>
          <p:nvPr/>
        </p:nvSpPr>
        <p:spPr>
          <a:xfrm>
            <a:off x="3603180" y="3577725"/>
            <a:ext cx="2121000" cy="628155"/>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200" b="0" u="none" strike="noStrike" dirty="0">
                <a:solidFill>
                  <a:srgbClr val="17202A"/>
                </a:solidFill>
                <a:effectLst/>
                <a:uFillTx/>
                <a:latin typeface="Arial"/>
                <a:ea typeface="Arial"/>
              </a:rPr>
              <a:t>11 pain codes; 13 outcome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codes; multiple codes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per interview</a:t>
            </a:r>
            <a:endParaRPr lang="en-US" sz="1200" b="0" u="none" strike="noStrike" dirty="0">
              <a:solidFill>
                <a:srgbClr val="000000"/>
              </a:solidFill>
              <a:effectLst/>
              <a:uFillTx/>
              <a:latin typeface="Arial"/>
            </a:endParaRPr>
          </a:p>
        </p:txBody>
      </p:sp>
      <p:sp>
        <p:nvSpPr>
          <p:cNvPr id="64" name="Right Arrow 17"/>
          <p:cNvSpPr/>
          <p:nvPr/>
        </p:nvSpPr>
        <p:spPr>
          <a:xfrm>
            <a:off x="5824800" y="3136320"/>
            <a:ext cx="383760" cy="38376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5" name="Rounded Rectangle 18"/>
          <p:cNvSpPr/>
          <p:nvPr/>
        </p:nvSpPr>
        <p:spPr>
          <a:xfrm>
            <a:off x="6400800" y="2148840"/>
            <a:ext cx="2212560" cy="2358720"/>
          </a:xfrm>
          <a:prstGeom prst="roundRect">
            <a:avLst>
              <a:gd name="adj" fmla="val 16667"/>
            </a:avLst>
          </a:prstGeom>
          <a:solidFill>
            <a:srgbClr val="EAF5EA"/>
          </a:solidFill>
          <a:ln w="2032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66" name="TextBox 19"/>
          <p:cNvSpPr/>
          <p:nvPr/>
        </p:nvSpPr>
        <p:spPr>
          <a:xfrm>
            <a:off x="6465718" y="2430491"/>
            <a:ext cx="2060277" cy="289601"/>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1" u="none" strike="noStrike" dirty="0">
                <a:solidFill>
                  <a:srgbClr val="3A923A"/>
                </a:solidFill>
                <a:effectLst/>
                <a:uFillTx/>
                <a:latin typeface="Arial"/>
                <a:ea typeface="Arial"/>
              </a:rPr>
              <a:t>DESCRIPTIVE OUTPUT</a:t>
            </a:r>
            <a:endParaRPr lang="en-US" sz="1400" b="0" u="none" strike="noStrike" dirty="0">
              <a:solidFill>
                <a:srgbClr val="000000"/>
              </a:solidFill>
              <a:effectLst/>
              <a:uFillTx/>
              <a:latin typeface="Arial"/>
            </a:endParaRPr>
          </a:p>
        </p:txBody>
      </p:sp>
      <p:sp>
        <p:nvSpPr>
          <p:cNvPr id="68" name="TextBox 21"/>
          <p:cNvSpPr/>
          <p:nvPr/>
        </p:nvSpPr>
        <p:spPr>
          <a:xfrm>
            <a:off x="6587547" y="2864195"/>
            <a:ext cx="1839064" cy="443489"/>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200" b="0" u="none" strike="noStrike" dirty="0">
                <a:solidFill>
                  <a:srgbClr val="17202A"/>
                </a:solidFill>
                <a:effectLst/>
                <a:uFillTx/>
                <a:latin typeface="Arial"/>
                <a:ea typeface="Arial"/>
              </a:rPr>
              <a:t>Counted interview-level</a:t>
            </a:r>
            <a:endParaRPr lang="en-US" sz="1200" b="0" u="none" strike="noStrike" dirty="0">
              <a:solidFill>
                <a:srgbClr val="000000"/>
              </a:solidFill>
              <a:effectLst/>
              <a:uFillTx/>
              <a:latin typeface="Arial"/>
            </a:endParaRPr>
          </a:p>
          <a:p>
            <a:pPr defTabSz="914400">
              <a:lnSpc>
                <a:spcPct val="100000"/>
              </a:lnSpc>
              <a:tabLst>
                <a:tab pos="0" algn="l"/>
              </a:tabLst>
            </a:pPr>
            <a:r>
              <a:rPr lang="en-US" sz="1200" b="0" u="none" strike="noStrike" dirty="0">
                <a:solidFill>
                  <a:srgbClr val="17202A"/>
                </a:solidFill>
                <a:effectLst/>
                <a:uFillTx/>
                <a:latin typeface="Arial"/>
                <a:ea typeface="Arial"/>
              </a:rPr>
              <a:t>mentions for each theme</a:t>
            </a:r>
            <a:endParaRPr lang="en-US" sz="1200" b="0" u="none" strike="noStrike" dirty="0">
              <a:solidFill>
                <a:srgbClr val="000000"/>
              </a:solidFill>
              <a:effectLst/>
              <a:uFillTx/>
              <a:latin typeface="Arial"/>
            </a:endParaRPr>
          </a:p>
        </p:txBody>
      </p:sp>
      <p:sp>
        <p:nvSpPr>
          <p:cNvPr id="70" name="TextBox 23"/>
          <p:cNvSpPr/>
          <p:nvPr/>
        </p:nvSpPr>
        <p:spPr>
          <a:xfrm>
            <a:off x="6570715" y="3499683"/>
            <a:ext cx="1850284" cy="628155"/>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marL="171450" indent="-171450">
              <a:buFont typeface="Arial" panose="020B0604020202020204" pitchFamily="34" charset="0"/>
              <a:buChar char="•"/>
            </a:pPr>
            <a:r>
              <a:rPr lang="en-US" sz="1200" b="0" u="none" strike="noStrike" dirty="0">
                <a:solidFill>
                  <a:srgbClr val="17202A"/>
                </a:solidFill>
                <a:effectLst/>
                <a:uFillTx/>
                <a:latin typeface="Arial"/>
                <a:ea typeface="Arial"/>
              </a:rPr>
              <a:t>Counted which themes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appeared in the same </a:t>
            </a:r>
            <a:br>
              <a:rPr lang="en-US" sz="1200" b="0" u="none" strike="noStrike" dirty="0">
                <a:solidFill>
                  <a:srgbClr val="17202A"/>
                </a:solidFill>
                <a:effectLst/>
                <a:uFillTx/>
                <a:latin typeface="Arial"/>
                <a:ea typeface="Arial"/>
              </a:rPr>
            </a:br>
            <a:r>
              <a:rPr lang="en-US" sz="1200" b="0" u="none" strike="noStrike" dirty="0">
                <a:solidFill>
                  <a:srgbClr val="17202A"/>
                </a:solidFill>
                <a:effectLst/>
                <a:uFillTx/>
                <a:latin typeface="Arial"/>
                <a:ea typeface="Arial"/>
              </a:rPr>
              <a:t>interview</a:t>
            </a:r>
            <a:endParaRPr lang="en-US" sz="1200" b="0" u="none" strike="noStrike" dirty="0">
              <a:solidFill>
                <a:srgbClr val="000000"/>
              </a:solidFill>
              <a:effectLst/>
              <a:uFillTx/>
              <a:latin typeface="Arial"/>
            </a:endParaRPr>
          </a:p>
        </p:txBody>
      </p:sp>
      <p:sp>
        <p:nvSpPr>
          <p:cNvPr id="71" name="Rounded Rectangle 24"/>
          <p:cNvSpPr/>
          <p:nvPr/>
        </p:nvSpPr>
        <p:spPr>
          <a:xfrm>
            <a:off x="567000" y="5010840"/>
            <a:ext cx="8009640" cy="493560"/>
          </a:xfrm>
          <a:prstGeom prst="roundRect">
            <a:avLst>
              <a:gd name="adj" fmla="val 16667"/>
            </a:avLst>
          </a:prstGeom>
          <a:solidFill>
            <a:srgbClr val="F1F3F5"/>
          </a:solidFill>
          <a:ln w="15240">
            <a:solidFill>
              <a:srgbClr val="5D687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72" name="Rounded Rectangle 25"/>
          <p:cNvSpPr/>
          <p:nvPr/>
        </p:nvSpPr>
        <p:spPr>
          <a:xfrm>
            <a:off x="713160" y="5102280"/>
            <a:ext cx="1336320" cy="292320"/>
          </a:xfrm>
          <a:prstGeom prst="roundRect">
            <a:avLst>
              <a:gd name="adj" fmla="val 16667"/>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73" name="TextBox 26"/>
          <p:cNvSpPr/>
          <p:nvPr/>
        </p:nvSpPr>
        <p:spPr>
          <a:xfrm>
            <a:off x="749880" y="5102280"/>
            <a:ext cx="126324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MEASUREMENT</a:t>
            </a:r>
            <a:endParaRPr lang="en-US" sz="850" b="0" u="none" strike="noStrike">
              <a:solidFill>
                <a:srgbClr val="000000"/>
              </a:solidFill>
              <a:effectLst/>
              <a:uFillTx/>
              <a:latin typeface="Arial"/>
            </a:endParaRPr>
          </a:p>
        </p:txBody>
      </p:sp>
      <p:sp>
        <p:nvSpPr>
          <p:cNvPr id="74" name="TextBox 27"/>
          <p:cNvSpPr/>
          <p:nvPr/>
        </p:nvSpPr>
        <p:spPr>
          <a:xfrm>
            <a:off x="2159640" y="5083920"/>
            <a:ext cx="62157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Mention frequency—not preference, severity, or causality</a:t>
            </a:r>
            <a:endParaRPr lang="en-US" sz="13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dirty="0">
                <a:solidFill>
                  <a:srgbClr val="FFFFFF"/>
                </a:solidFill>
                <a:effectLst/>
                <a:uFillTx/>
                <a:latin typeface="Arial"/>
                <a:ea typeface="Arial"/>
              </a:rPr>
              <a:t>The sample spans small teams and global enterprises</a:t>
            </a:r>
            <a:endParaRPr lang="en-US" sz="3000" b="0" u="none" strike="noStrike" dirty="0">
              <a:solidFill>
                <a:schemeClr val="lt1"/>
              </a:solidFill>
              <a:effectLst/>
              <a:uFillTx/>
              <a:latin typeface="Arial"/>
            </a:endParaRPr>
          </a:p>
        </p:txBody>
      </p:sp>
      <p:sp>
        <p:nvSpPr>
          <p:cNvPr id="76"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4</a:t>
            </a:r>
            <a:endParaRPr lang="en-US" sz="1100" b="0" u="none" strike="noStrike">
              <a:solidFill>
                <a:srgbClr val="000000"/>
              </a:solidFill>
              <a:effectLst/>
              <a:uFillTx/>
              <a:latin typeface="Arial"/>
            </a:endParaRPr>
          </a:p>
        </p:txBody>
      </p:sp>
      <p:sp>
        <p:nvSpPr>
          <p:cNvPr id="77" name="Rounded Rectangle 3"/>
          <p:cNvSpPr/>
          <p:nvPr/>
        </p:nvSpPr>
        <p:spPr>
          <a:xfrm>
            <a:off x="530280" y="1426320"/>
            <a:ext cx="1481040" cy="292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78" name="TextBox 4"/>
          <p:cNvSpPr/>
          <p:nvPr/>
        </p:nvSpPr>
        <p:spPr>
          <a:xfrm>
            <a:off x="567000" y="1426320"/>
            <a:ext cx="140796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ORGANIZATION SIZE</a:t>
            </a:r>
            <a:endParaRPr lang="en-US" sz="900" b="0" u="none" strike="noStrike">
              <a:solidFill>
                <a:srgbClr val="000000"/>
              </a:solidFill>
              <a:effectLst/>
              <a:uFillTx/>
              <a:latin typeface="Arial"/>
            </a:endParaRPr>
          </a:p>
        </p:txBody>
      </p:sp>
      <p:sp>
        <p:nvSpPr>
          <p:cNvPr id="79" name="TextBox 5"/>
          <p:cNvSpPr/>
          <p:nvPr/>
        </p:nvSpPr>
        <p:spPr>
          <a:xfrm>
            <a:off x="2057400" y="1454040"/>
            <a:ext cx="4525920" cy="237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50" b="0" u="none" strike="noStrike">
                <a:solidFill>
                  <a:srgbClr val="5D6873"/>
                </a:solidFill>
                <a:effectLst/>
                <a:uFillTx/>
                <a:latin typeface="Arial"/>
                <a:ea typeface="Arial"/>
              </a:rPr>
              <a:t>Organization size reported by interview participants</a:t>
            </a:r>
            <a:endParaRPr lang="en-US" sz="1150" b="0" u="none" strike="noStrike">
              <a:solidFill>
                <a:srgbClr val="000000"/>
              </a:solidFill>
              <a:effectLst/>
              <a:uFillTx/>
              <a:latin typeface="Arial"/>
            </a:endParaRPr>
          </a:p>
        </p:txBody>
      </p:sp>
      <p:sp>
        <p:nvSpPr>
          <p:cNvPr id="82" name="TextBox 8"/>
          <p:cNvSpPr/>
          <p:nvPr/>
        </p:nvSpPr>
        <p:spPr>
          <a:xfrm>
            <a:off x="640080" y="181044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a:solidFill>
                  <a:srgbClr val="17202A"/>
                </a:solidFill>
                <a:effectLst/>
                <a:uFillTx/>
                <a:latin typeface="Arial"/>
                <a:ea typeface="Arial"/>
              </a:rPr>
              <a:t>1–10 employees</a:t>
            </a:r>
            <a:endParaRPr lang="en-US" sz="1350" b="0" u="none" strike="noStrike">
              <a:solidFill>
                <a:srgbClr val="000000"/>
              </a:solidFill>
              <a:effectLst/>
              <a:uFillTx/>
              <a:latin typeface="Arial"/>
            </a:endParaRPr>
          </a:p>
        </p:txBody>
      </p:sp>
      <p:sp>
        <p:nvSpPr>
          <p:cNvPr id="83" name="Rounded Rectangle 9"/>
          <p:cNvSpPr/>
          <p:nvPr/>
        </p:nvSpPr>
        <p:spPr>
          <a:xfrm>
            <a:off x="2788920" y="194940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84" name="Rounded Rectangle 10"/>
          <p:cNvSpPr/>
          <p:nvPr/>
        </p:nvSpPr>
        <p:spPr>
          <a:xfrm>
            <a:off x="2788920" y="1949400"/>
            <a:ext cx="1472760" cy="18828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85" name="Rounded Rectangle 11"/>
          <p:cNvSpPr/>
          <p:nvPr/>
        </p:nvSpPr>
        <p:spPr>
          <a:xfrm>
            <a:off x="7882200" y="187488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86" name="TextBox 12"/>
          <p:cNvSpPr/>
          <p:nvPr/>
        </p:nvSpPr>
        <p:spPr>
          <a:xfrm>
            <a:off x="7882200" y="189972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3A923A"/>
                </a:solidFill>
                <a:effectLst/>
                <a:uFillTx/>
                <a:latin typeface="Arial"/>
                <a:ea typeface="Arial"/>
              </a:rPr>
              <a:t>12</a:t>
            </a:r>
            <a:endParaRPr lang="en-US" sz="1250" b="0" u="none" strike="noStrike">
              <a:solidFill>
                <a:srgbClr val="000000"/>
              </a:solidFill>
              <a:effectLst/>
              <a:uFillTx/>
              <a:latin typeface="Arial"/>
            </a:endParaRPr>
          </a:p>
        </p:txBody>
      </p:sp>
      <p:sp>
        <p:nvSpPr>
          <p:cNvPr id="87" name="TextBox 13"/>
          <p:cNvSpPr/>
          <p:nvPr/>
        </p:nvSpPr>
        <p:spPr>
          <a:xfrm>
            <a:off x="640080" y="230688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a:solidFill>
                  <a:srgbClr val="17202A"/>
                </a:solidFill>
                <a:effectLst/>
                <a:uFillTx/>
                <a:latin typeface="Arial"/>
                <a:ea typeface="Arial"/>
              </a:rPr>
              <a:t>11–50 employees</a:t>
            </a:r>
            <a:endParaRPr lang="en-US" sz="1350" b="0" u="none" strike="noStrike">
              <a:solidFill>
                <a:srgbClr val="000000"/>
              </a:solidFill>
              <a:effectLst/>
              <a:uFillTx/>
              <a:latin typeface="Arial"/>
            </a:endParaRPr>
          </a:p>
        </p:txBody>
      </p:sp>
      <p:sp>
        <p:nvSpPr>
          <p:cNvPr id="88" name="Rounded Rectangle 14"/>
          <p:cNvSpPr/>
          <p:nvPr/>
        </p:nvSpPr>
        <p:spPr>
          <a:xfrm>
            <a:off x="2788920" y="244584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89" name="Rounded Rectangle 15"/>
          <p:cNvSpPr/>
          <p:nvPr/>
        </p:nvSpPr>
        <p:spPr>
          <a:xfrm>
            <a:off x="2788920" y="2445840"/>
            <a:ext cx="2577600" cy="18828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0" name="Rounded Rectangle 16"/>
          <p:cNvSpPr/>
          <p:nvPr/>
        </p:nvSpPr>
        <p:spPr>
          <a:xfrm>
            <a:off x="7882200" y="237132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1" name="TextBox 17"/>
          <p:cNvSpPr/>
          <p:nvPr/>
        </p:nvSpPr>
        <p:spPr>
          <a:xfrm>
            <a:off x="7882200" y="239616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3A923A"/>
                </a:solidFill>
                <a:effectLst/>
                <a:uFillTx/>
                <a:latin typeface="Arial"/>
                <a:ea typeface="Arial"/>
              </a:rPr>
              <a:t>21</a:t>
            </a:r>
            <a:endParaRPr lang="en-US" sz="1250" b="0" u="none" strike="noStrike">
              <a:solidFill>
                <a:srgbClr val="000000"/>
              </a:solidFill>
              <a:effectLst/>
              <a:uFillTx/>
              <a:latin typeface="Arial"/>
            </a:endParaRPr>
          </a:p>
        </p:txBody>
      </p:sp>
      <p:sp>
        <p:nvSpPr>
          <p:cNvPr id="92" name="TextBox 18"/>
          <p:cNvSpPr/>
          <p:nvPr/>
        </p:nvSpPr>
        <p:spPr>
          <a:xfrm>
            <a:off x="640080" y="280332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0" u="none" strike="noStrike">
                <a:solidFill>
                  <a:srgbClr val="17202A"/>
                </a:solidFill>
                <a:effectLst/>
                <a:uFillTx/>
                <a:latin typeface="Arial"/>
                <a:ea typeface="Arial"/>
              </a:rPr>
              <a:t>51–200 employees</a:t>
            </a:r>
            <a:endParaRPr lang="en-US" sz="1350" b="0" u="none" strike="noStrike">
              <a:solidFill>
                <a:srgbClr val="000000"/>
              </a:solidFill>
              <a:effectLst/>
              <a:uFillTx/>
              <a:latin typeface="Arial"/>
            </a:endParaRPr>
          </a:p>
        </p:txBody>
      </p:sp>
      <p:sp>
        <p:nvSpPr>
          <p:cNvPr id="93" name="Rounded Rectangle 19"/>
          <p:cNvSpPr/>
          <p:nvPr/>
        </p:nvSpPr>
        <p:spPr>
          <a:xfrm>
            <a:off x="2788920" y="294228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4" name="Rounded Rectangle 20"/>
          <p:cNvSpPr/>
          <p:nvPr/>
        </p:nvSpPr>
        <p:spPr>
          <a:xfrm>
            <a:off x="2788920" y="2942280"/>
            <a:ext cx="1963800" cy="188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5" name="Rounded Rectangle 21"/>
          <p:cNvSpPr/>
          <p:nvPr/>
        </p:nvSpPr>
        <p:spPr>
          <a:xfrm>
            <a:off x="7882200" y="286776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6" name="TextBox 22"/>
          <p:cNvSpPr/>
          <p:nvPr/>
        </p:nvSpPr>
        <p:spPr>
          <a:xfrm>
            <a:off x="7882200" y="289260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5D6873"/>
                </a:solidFill>
                <a:effectLst/>
                <a:uFillTx/>
                <a:latin typeface="Arial"/>
                <a:ea typeface="Arial"/>
              </a:rPr>
              <a:t>16</a:t>
            </a:r>
            <a:endParaRPr lang="en-US" sz="1250" b="0" u="none" strike="noStrike">
              <a:solidFill>
                <a:srgbClr val="000000"/>
              </a:solidFill>
              <a:effectLst/>
              <a:uFillTx/>
              <a:latin typeface="Arial"/>
            </a:endParaRPr>
          </a:p>
        </p:txBody>
      </p:sp>
      <p:sp>
        <p:nvSpPr>
          <p:cNvPr id="97" name="TextBox 23"/>
          <p:cNvSpPr/>
          <p:nvPr/>
        </p:nvSpPr>
        <p:spPr>
          <a:xfrm>
            <a:off x="640080" y="329976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0" u="none" strike="noStrike">
                <a:solidFill>
                  <a:srgbClr val="17202A"/>
                </a:solidFill>
                <a:effectLst/>
                <a:uFillTx/>
                <a:latin typeface="Arial"/>
                <a:ea typeface="Arial"/>
              </a:rPr>
              <a:t>501–1,000 employees</a:t>
            </a:r>
            <a:endParaRPr lang="en-US" sz="1350" b="0" u="none" strike="noStrike">
              <a:solidFill>
                <a:srgbClr val="000000"/>
              </a:solidFill>
              <a:effectLst/>
              <a:uFillTx/>
              <a:latin typeface="Arial"/>
            </a:endParaRPr>
          </a:p>
        </p:txBody>
      </p:sp>
      <p:sp>
        <p:nvSpPr>
          <p:cNvPr id="98" name="Rounded Rectangle 24"/>
          <p:cNvSpPr/>
          <p:nvPr/>
        </p:nvSpPr>
        <p:spPr>
          <a:xfrm>
            <a:off x="2788920" y="343872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99" name="Rounded Rectangle 25"/>
          <p:cNvSpPr/>
          <p:nvPr/>
        </p:nvSpPr>
        <p:spPr>
          <a:xfrm>
            <a:off x="2788920" y="3438720"/>
            <a:ext cx="981720" cy="188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0" name="Rounded Rectangle 26"/>
          <p:cNvSpPr/>
          <p:nvPr/>
        </p:nvSpPr>
        <p:spPr>
          <a:xfrm>
            <a:off x="7882200" y="336420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1" name="TextBox 27"/>
          <p:cNvSpPr/>
          <p:nvPr/>
        </p:nvSpPr>
        <p:spPr>
          <a:xfrm>
            <a:off x="7882200" y="338904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5D6873"/>
                </a:solidFill>
                <a:effectLst/>
                <a:uFillTx/>
                <a:latin typeface="Arial"/>
                <a:ea typeface="Arial"/>
              </a:rPr>
              <a:t>8</a:t>
            </a:r>
            <a:endParaRPr lang="en-US" sz="1250" b="0" u="none" strike="noStrike">
              <a:solidFill>
                <a:srgbClr val="000000"/>
              </a:solidFill>
              <a:effectLst/>
              <a:uFillTx/>
              <a:latin typeface="Arial"/>
            </a:endParaRPr>
          </a:p>
        </p:txBody>
      </p:sp>
      <p:sp>
        <p:nvSpPr>
          <p:cNvPr id="102" name="TextBox 28"/>
          <p:cNvSpPr/>
          <p:nvPr/>
        </p:nvSpPr>
        <p:spPr>
          <a:xfrm>
            <a:off x="640080" y="379620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0" u="none" strike="noStrike">
                <a:solidFill>
                  <a:srgbClr val="17202A"/>
                </a:solidFill>
                <a:effectLst/>
                <a:uFillTx/>
                <a:latin typeface="Arial"/>
                <a:ea typeface="Arial"/>
              </a:rPr>
              <a:t>1,001–5,000 employees</a:t>
            </a:r>
            <a:endParaRPr lang="en-US" sz="1350" b="0" u="none" strike="noStrike">
              <a:solidFill>
                <a:srgbClr val="000000"/>
              </a:solidFill>
              <a:effectLst/>
              <a:uFillTx/>
              <a:latin typeface="Arial"/>
            </a:endParaRPr>
          </a:p>
        </p:txBody>
      </p:sp>
      <p:sp>
        <p:nvSpPr>
          <p:cNvPr id="103" name="Rounded Rectangle 29"/>
          <p:cNvSpPr/>
          <p:nvPr/>
        </p:nvSpPr>
        <p:spPr>
          <a:xfrm>
            <a:off x="2788920" y="393516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4" name="Rounded Rectangle 30"/>
          <p:cNvSpPr/>
          <p:nvPr/>
        </p:nvSpPr>
        <p:spPr>
          <a:xfrm>
            <a:off x="2788920" y="3935160"/>
            <a:ext cx="367920" cy="188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5" name="Rounded Rectangle 31"/>
          <p:cNvSpPr/>
          <p:nvPr/>
        </p:nvSpPr>
        <p:spPr>
          <a:xfrm>
            <a:off x="7882200" y="386064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6" name="TextBox 32"/>
          <p:cNvSpPr/>
          <p:nvPr/>
        </p:nvSpPr>
        <p:spPr>
          <a:xfrm>
            <a:off x="7882200" y="388548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5D6873"/>
                </a:solidFill>
                <a:effectLst/>
                <a:uFillTx/>
                <a:latin typeface="Arial"/>
                <a:ea typeface="Arial"/>
              </a:rPr>
              <a:t>3</a:t>
            </a:r>
            <a:endParaRPr lang="en-US" sz="1250" b="0" u="none" strike="noStrike">
              <a:solidFill>
                <a:srgbClr val="000000"/>
              </a:solidFill>
              <a:effectLst/>
              <a:uFillTx/>
              <a:latin typeface="Arial"/>
            </a:endParaRPr>
          </a:p>
        </p:txBody>
      </p:sp>
      <p:sp>
        <p:nvSpPr>
          <p:cNvPr id="107" name="TextBox 33"/>
          <p:cNvSpPr/>
          <p:nvPr/>
        </p:nvSpPr>
        <p:spPr>
          <a:xfrm>
            <a:off x="640080" y="429228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a:solidFill>
                  <a:srgbClr val="17202A"/>
                </a:solidFill>
                <a:effectLst/>
                <a:uFillTx/>
                <a:latin typeface="Arial"/>
                <a:ea typeface="Arial"/>
              </a:rPr>
              <a:t>10,001+ employees</a:t>
            </a:r>
            <a:endParaRPr lang="en-US" sz="1350" b="0" u="none" strike="noStrike">
              <a:solidFill>
                <a:srgbClr val="000000"/>
              </a:solidFill>
              <a:effectLst/>
              <a:uFillTx/>
              <a:latin typeface="Arial"/>
            </a:endParaRPr>
          </a:p>
        </p:txBody>
      </p:sp>
      <p:sp>
        <p:nvSpPr>
          <p:cNvPr id="108" name="Rounded Rectangle 34"/>
          <p:cNvSpPr/>
          <p:nvPr/>
        </p:nvSpPr>
        <p:spPr>
          <a:xfrm>
            <a:off x="2788920" y="443160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09" name="Rounded Rectangle 35"/>
          <p:cNvSpPr/>
          <p:nvPr/>
        </p:nvSpPr>
        <p:spPr>
          <a:xfrm>
            <a:off x="2788920" y="4431600"/>
            <a:ext cx="4664520" cy="18828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0" name="Rounded Rectangle 36"/>
          <p:cNvSpPr/>
          <p:nvPr/>
        </p:nvSpPr>
        <p:spPr>
          <a:xfrm>
            <a:off x="7882200" y="435708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1" name="TextBox 37"/>
          <p:cNvSpPr/>
          <p:nvPr/>
        </p:nvSpPr>
        <p:spPr>
          <a:xfrm>
            <a:off x="7882200" y="438192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004080"/>
                </a:solidFill>
                <a:effectLst/>
                <a:uFillTx/>
                <a:latin typeface="Arial"/>
                <a:ea typeface="Arial"/>
              </a:rPr>
              <a:t>38</a:t>
            </a:r>
            <a:endParaRPr lang="en-US" sz="1250" b="0" u="none" strike="noStrike">
              <a:solidFill>
                <a:srgbClr val="000000"/>
              </a:solidFill>
              <a:effectLst/>
              <a:uFillTx/>
              <a:latin typeface="Arial"/>
            </a:endParaRPr>
          </a:p>
        </p:txBody>
      </p:sp>
      <p:sp>
        <p:nvSpPr>
          <p:cNvPr id="112" name="TextBox 38"/>
          <p:cNvSpPr/>
          <p:nvPr/>
        </p:nvSpPr>
        <p:spPr>
          <a:xfrm>
            <a:off x="640080" y="4788720"/>
            <a:ext cx="2057040" cy="496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0" u="none" strike="noStrike">
                <a:solidFill>
                  <a:srgbClr val="17202A"/>
                </a:solidFill>
                <a:effectLst/>
                <a:uFillTx/>
                <a:latin typeface="Arial"/>
                <a:ea typeface="Arial"/>
              </a:rPr>
              <a:t>Unknown size</a:t>
            </a:r>
            <a:endParaRPr lang="en-US" sz="1350" b="0" u="none" strike="noStrike">
              <a:solidFill>
                <a:srgbClr val="000000"/>
              </a:solidFill>
              <a:effectLst/>
              <a:uFillTx/>
              <a:latin typeface="Arial"/>
            </a:endParaRPr>
          </a:p>
        </p:txBody>
      </p:sp>
      <p:sp>
        <p:nvSpPr>
          <p:cNvPr id="113" name="Rounded Rectangle 39"/>
          <p:cNvSpPr/>
          <p:nvPr/>
        </p:nvSpPr>
        <p:spPr>
          <a:xfrm>
            <a:off x="2788920" y="4927680"/>
            <a:ext cx="4910040" cy="18828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4" name="Rounded Rectangle 40"/>
          <p:cNvSpPr/>
          <p:nvPr/>
        </p:nvSpPr>
        <p:spPr>
          <a:xfrm>
            <a:off x="2788920" y="4927680"/>
            <a:ext cx="367920" cy="18828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5" name="Rounded Rectangle 41"/>
          <p:cNvSpPr/>
          <p:nvPr/>
        </p:nvSpPr>
        <p:spPr>
          <a:xfrm>
            <a:off x="7882200" y="4853520"/>
            <a:ext cx="621360" cy="3470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6" name="TextBox 42"/>
          <p:cNvSpPr/>
          <p:nvPr/>
        </p:nvSpPr>
        <p:spPr>
          <a:xfrm>
            <a:off x="7882200" y="4878360"/>
            <a:ext cx="621360" cy="2577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5D6873"/>
                </a:solidFill>
                <a:effectLst/>
                <a:uFillTx/>
                <a:latin typeface="Arial"/>
                <a:ea typeface="Arial"/>
              </a:rPr>
              <a:t>3</a:t>
            </a:r>
            <a:endParaRPr lang="en-US" sz="1250" b="0" u="none" strike="noStrike">
              <a:solidFill>
                <a:srgbClr val="000000"/>
              </a:solidFill>
              <a:effectLst/>
              <a:uFillTx/>
              <a:latin typeface="Arial"/>
            </a:endParaRPr>
          </a:p>
        </p:txBody>
      </p:sp>
      <p:sp>
        <p:nvSpPr>
          <p:cNvPr id="117" name="TextBox 43"/>
          <p:cNvSpPr/>
          <p:nvPr/>
        </p:nvSpPr>
        <p:spPr>
          <a:xfrm>
            <a:off x="960120" y="5285160"/>
            <a:ext cx="7223400" cy="228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20" b="0" u="none" strike="noStrike" dirty="0">
                <a:solidFill>
                  <a:srgbClr val="5D6873"/>
                </a:solidFill>
                <a:effectLst/>
                <a:uFillTx/>
                <a:latin typeface="Arial"/>
                <a:ea typeface="Arial"/>
              </a:rPr>
              <a:t>Counts represent interviews—not unique organizations; some organizations contributed more than one interview</a:t>
            </a:r>
            <a:endParaRPr lang="en-US" sz="1020" b="0" u="none" strike="noStrike" dirty="0">
              <a:solidFill>
                <a:srgbClr val="000000"/>
              </a:solidFill>
              <a:effectLst/>
              <a:uFillTx/>
              <a:latin typeface="Arial"/>
            </a:endParaRPr>
          </a:p>
        </p:txBody>
      </p:sp>
      <p:sp>
        <p:nvSpPr>
          <p:cNvPr id="118" name="Rounded Rectangle 44"/>
          <p:cNvSpPr/>
          <p:nvPr/>
        </p:nvSpPr>
        <p:spPr>
          <a:xfrm>
            <a:off x="567000" y="5559480"/>
            <a:ext cx="8009640" cy="493560"/>
          </a:xfrm>
          <a:prstGeom prst="roundRect">
            <a:avLst>
              <a:gd name="adj" fmla="val 16667"/>
            </a:avLst>
          </a:prstGeom>
          <a:solidFill>
            <a:srgbClr val="FBEAEC"/>
          </a:solidFill>
          <a:ln w="1524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19" name="Rounded Rectangle 45"/>
          <p:cNvSpPr/>
          <p:nvPr/>
        </p:nvSpPr>
        <p:spPr>
          <a:xfrm>
            <a:off x="713160" y="5650920"/>
            <a:ext cx="1083960" cy="292320"/>
          </a:xfrm>
          <a:prstGeom prst="roundRect">
            <a:avLst>
              <a:gd name="adj" fmla="val 16667"/>
            </a:avLst>
          </a:prstGeom>
          <a:solidFill>
            <a:srgbClr val="C94B5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20" name="TextBox 46"/>
          <p:cNvSpPr/>
          <p:nvPr/>
        </p:nvSpPr>
        <p:spPr>
          <a:xfrm>
            <a:off x="749880" y="5650920"/>
            <a:ext cx="10108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dirty="0">
                <a:solidFill>
                  <a:srgbClr val="FFFFFF"/>
                </a:solidFill>
                <a:effectLst/>
                <a:uFillTx/>
                <a:latin typeface="Arial"/>
                <a:ea typeface="Arial"/>
              </a:rPr>
              <a:t>VALIDITY</a:t>
            </a:r>
            <a:endParaRPr lang="en-US" sz="850" b="0" u="none" strike="noStrike" dirty="0">
              <a:solidFill>
                <a:srgbClr val="000000"/>
              </a:solidFill>
              <a:effectLst/>
              <a:uFillTx/>
              <a:latin typeface="Arial"/>
            </a:endParaRPr>
          </a:p>
        </p:txBody>
      </p:sp>
      <p:sp>
        <p:nvSpPr>
          <p:cNvPr id="121" name="TextBox 47"/>
          <p:cNvSpPr/>
          <p:nvPr/>
        </p:nvSpPr>
        <p:spPr>
          <a:xfrm>
            <a:off x="1907280" y="5632560"/>
            <a:ext cx="646812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Patterns describe this sample—not the wider population</a:t>
            </a:r>
            <a:endParaRPr lang="en-US" sz="13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Within this sample, deployment and onboarding were the most frequent pains</a:t>
            </a:r>
            <a:endParaRPr lang="en-US" sz="3000" b="0" u="none" strike="noStrike">
              <a:solidFill>
                <a:schemeClr val="lt1"/>
              </a:solidFill>
              <a:effectLst/>
              <a:uFillTx/>
              <a:latin typeface="Arial"/>
            </a:endParaRPr>
          </a:p>
        </p:txBody>
      </p:sp>
      <p:sp>
        <p:nvSpPr>
          <p:cNvPr id="123"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5</a:t>
            </a:r>
            <a:endParaRPr lang="en-US" sz="1100" b="0" u="none" strike="noStrike">
              <a:solidFill>
                <a:srgbClr val="000000"/>
              </a:solidFill>
              <a:effectLst/>
              <a:uFillTx/>
              <a:latin typeface="Arial"/>
            </a:endParaRPr>
          </a:p>
        </p:txBody>
      </p:sp>
      <p:sp>
        <p:nvSpPr>
          <p:cNvPr id="124" name="Rounded Rectangle 3"/>
          <p:cNvSpPr/>
          <p:nvPr/>
        </p:nvSpPr>
        <p:spPr>
          <a:xfrm>
            <a:off x="567000" y="1721287"/>
            <a:ext cx="1023840" cy="292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25" name="TextBox 4"/>
          <p:cNvSpPr/>
          <p:nvPr/>
        </p:nvSpPr>
        <p:spPr>
          <a:xfrm>
            <a:off x="603360" y="1721287"/>
            <a:ext cx="95076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OBSERVED</a:t>
            </a:r>
            <a:endParaRPr lang="en-US" sz="900" b="0" u="none" strike="noStrike">
              <a:solidFill>
                <a:srgbClr val="000000"/>
              </a:solidFill>
              <a:effectLst/>
              <a:uFillTx/>
              <a:latin typeface="Arial"/>
            </a:endParaRPr>
          </a:p>
        </p:txBody>
      </p:sp>
      <p:sp>
        <p:nvSpPr>
          <p:cNvPr id="126" name="TextBox 5"/>
          <p:cNvSpPr/>
          <p:nvPr/>
        </p:nvSpPr>
        <p:spPr>
          <a:xfrm>
            <a:off x="2511540" y="1759447"/>
            <a:ext cx="4937400" cy="2480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50" b="0" u="none" strike="noStrike" dirty="0">
                <a:solidFill>
                  <a:srgbClr val="5D6873"/>
                </a:solidFill>
                <a:effectLst/>
                <a:uFillTx/>
                <a:latin typeface="Arial"/>
                <a:ea typeface="Arial"/>
              </a:rPr>
              <a:t>After establishing the sample, we counted which workflow challenges appeared in each interview</a:t>
            </a:r>
            <a:endParaRPr lang="en-US" sz="1150" b="0" u="none" strike="noStrike" dirty="0">
              <a:solidFill>
                <a:srgbClr val="000000"/>
              </a:solidFill>
              <a:effectLst/>
              <a:uFillTx/>
              <a:latin typeface="Arial"/>
            </a:endParaRPr>
          </a:p>
        </p:txBody>
      </p:sp>
      <p:sp>
        <p:nvSpPr>
          <p:cNvPr id="127" name="TextBox 6"/>
          <p:cNvSpPr/>
          <p:nvPr/>
        </p:nvSpPr>
        <p:spPr>
          <a:xfrm>
            <a:off x="567000" y="205068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300" b="1" u="none" strike="noStrike">
                <a:solidFill>
                  <a:srgbClr val="17202A"/>
                </a:solidFill>
                <a:effectLst/>
                <a:uFillTx/>
                <a:latin typeface="Arial"/>
                <a:ea typeface="Arial"/>
              </a:rPr>
              <a:t>Deployment complexity</a:t>
            </a:r>
            <a:endParaRPr lang="en-US" sz="1300" b="0" u="none" strike="noStrike">
              <a:solidFill>
                <a:srgbClr val="000000"/>
              </a:solidFill>
              <a:effectLst/>
              <a:uFillTx/>
              <a:latin typeface="Arial"/>
            </a:endParaRPr>
          </a:p>
          <a:p>
            <a:pPr defTabSz="914400">
              <a:lnSpc>
                <a:spcPct val="100000"/>
              </a:lnSpc>
              <a:tabLst>
                <a:tab pos="0" algn="l"/>
              </a:tabLst>
            </a:pPr>
            <a:r>
              <a:rPr lang="en-US" sz="1300" b="1" u="none" strike="noStrike">
                <a:solidFill>
                  <a:srgbClr val="17202A"/>
                </a:solidFill>
                <a:effectLst/>
                <a:uFillTx/>
                <a:latin typeface="Arial"/>
                <a:ea typeface="Arial"/>
              </a:rPr>
              <a:t>(getting software running)</a:t>
            </a:r>
            <a:endParaRPr lang="en-US" sz="1300" b="0" u="none" strike="noStrike">
              <a:solidFill>
                <a:srgbClr val="000000"/>
              </a:solidFill>
              <a:effectLst/>
              <a:uFillTx/>
              <a:latin typeface="Arial"/>
            </a:endParaRPr>
          </a:p>
        </p:txBody>
      </p:sp>
      <p:sp>
        <p:nvSpPr>
          <p:cNvPr id="128" name="Rounded Rectangle 7"/>
          <p:cNvSpPr/>
          <p:nvPr/>
        </p:nvSpPr>
        <p:spPr>
          <a:xfrm>
            <a:off x="3355920" y="218676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29" name="Rounded Rectangle 8"/>
          <p:cNvSpPr/>
          <p:nvPr/>
        </p:nvSpPr>
        <p:spPr>
          <a:xfrm>
            <a:off x="3355920" y="2186767"/>
            <a:ext cx="4208760" cy="184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0" name="Rounded Rectangle 9"/>
          <p:cNvSpPr/>
          <p:nvPr/>
        </p:nvSpPr>
        <p:spPr>
          <a:xfrm>
            <a:off x="7918560" y="2113687"/>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1" name="TextBox 10"/>
          <p:cNvSpPr/>
          <p:nvPr/>
        </p:nvSpPr>
        <p:spPr>
          <a:xfrm>
            <a:off x="7918560" y="213816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004080"/>
                </a:solidFill>
                <a:effectLst/>
                <a:uFillTx/>
                <a:latin typeface="Arial"/>
                <a:ea typeface="Arial"/>
              </a:rPr>
              <a:t>38.6%</a:t>
            </a:r>
            <a:endParaRPr lang="en-US" sz="1300" b="0" u="none" strike="noStrike">
              <a:solidFill>
                <a:srgbClr val="000000"/>
              </a:solidFill>
              <a:effectLst/>
              <a:uFillTx/>
              <a:latin typeface="Arial"/>
            </a:endParaRPr>
          </a:p>
        </p:txBody>
      </p:sp>
      <p:sp>
        <p:nvSpPr>
          <p:cNvPr id="132" name="TextBox 11"/>
          <p:cNvSpPr/>
          <p:nvPr/>
        </p:nvSpPr>
        <p:spPr>
          <a:xfrm>
            <a:off x="567000" y="253668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300" b="1" u="none" strike="noStrike">
                <a:solidFill>
                  <a:srgbClr val="17202A"/>
                </a:solidFill>
                <a:effectLst/>
                <a:uFillTx/>
                <a:latin typeface="Arial"/>
                <a:ea typeface="Arial"/>
              </a:rPr>
              <a:t>Onboarding difficulty</a:t>
            </a:r>
            <a:endParaRPr lang="en-US" sz="1300" b="0" u="none" strike="noStrike">
              <a:solidFill>
                <a:srgbClr val="000000"/>
              </a:solidFill>
              <a:effectLst/>
              <a:uFillTx/>
              <a:latin typeface="Arial"/>
            </a:endParaRPr>
          </a:p>
          <a:p>
            <a:pPr defTabSz="914400">
              <a:lnSpc>
                <a:spcPct val="100000"/>
              </a:lnSpc>
              <a:tabLst>
                <a:tab pos="0" algn="l"/>
              </a:tabLst>
            </a:pPr>
            <a:r>
              <a:rPr lang="en-US" sz="1300" b="1" u="none" strike="noStrike">
                <a:solidFill>
                  <a:srgbClr val="17202A"/>
                </a:solidFill>
                <a:effectLst/>
                <a:uFillTx/>
                <a:latin typeface="Arial"/>
                <a:ea typeface="Arial"/>
              </a:rPr>
              <a:t>(becoming productive)</a:t>
            </a:r>
            <a:endParaRPr lang="en-US" sz="1300" b="0" u="none" strike="noStrike">
              <a:solidFill>
                <a:srgbClr val="000000"/>
              </a:solidFill>
              <a:effectLst/>
              <a:uFillTx/>
              <a:latin typeface="Arial"/>
            </a:endParaRPr>
          </a:p>
        </p:txBody>
      </p:sp>
      <p:sp>
        <p:nvSpPr>
          <p:cNvPr id="133" name="Rounded Rectangle 12"/>
          <p:cNvSpPr/>
          <p:nvPr/>
        </p:nvSpPr>
        <p:spPr>
          <a:xfrm>
            <a:off x="3355920" y="267276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4" name="Rounded Rectangle 13"/>
          <p:cNvSpPr/>
          <p:nvPr/>
        </p:nvSpPr>
        <p:spPr>
          <a:xfrm>
            <a:off x="3355920" y="2672767"/>
            <a:ext cx="3881520" cy="184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5" name="Rounded Rectangle 14"/>
          <p:cNvSpPr/>
          <p:nvPr/>
        </p:nvSpPr>
        <p:spPr>
          <a:xfrm>
            <a:off x="7918560" y="2599687"/>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6" name="TextBox 15"/>
          <p:cNvSpPr/>
          <p:nvPr/>
        </p:nvSpPr>
        <p:spPr>
          <a:xfrm>
            <a:off x="7918560" y="262416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004080"/>
                </a:solidFill>
                <a:effectLst/>
                <a:uFillTx/>
                <a:latin typeface="Arial"/>
                <a:ea typeface="Arial"/>
              </a:rPr>
              <a:t>35.6%</a:t>
            </a:r>
            <a:endParaRPr lang="en-US" sz="1300" b="0" u="none" strike="noStrike">
              <a:solidFill>
                <a:srgbClr val="000000"/>
              </a:solidFill>
              <a:effectLst/>
              <a:uFillTx/>
              <a:latin typeface="Arial"/>
            </a:endParaRPr>
          </a:p>
        </p:txBody>
      </p:sp>
      <p:sp>
        <p:nvSpPr>
          <p:cNvPr id="137" name="TextBox 16"/>
          <p:cNvSpPr/>
          <p:nvPr/>
        </p:nvSpPr>
        <p:spPr>
          <a:xfrm>
            <a:off x="567000" y="302232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300" b="1" u="none" strike="noStrike">
                <a:solidFill>
                  <a:srgbClr val="17202A"/>
                </a:solidFill>
                <a:effectLst/>
                <a:uFillTx/>
                <a:latin typeface="Arial"/>
                <a:ea typeface="Arial"/>
              </a:rPr>
              <a:t>System complexity</a:t>
            </a:r>
            <a:endParaRPr lang="en-US" sz="1300" b="0" u="none" strike="noStrike">
              <a:solidFill>
                <a:srgbClr val="000000"/>
              </a:solidFill>
              <a:effectLst/>
              <a:uFillTx/>
              <a:latin typeface="Arial"/>
            </a:endParaRPr>
          </a:p>
          <a:p>
            <a:pPr defTabSz="914400">
              <a:lnSpc>
                <a:spcPct val="100000"/>
              </a:lnSpc>
              <a:tabLst>
                <a:tab pos="0" algn="l"/>
              </a:tabLst>
            </a:pPr>
            <a:r>
              <a:rPr lang="en-US" sz="1300" b="1" u="none" strike="noStrike">
                <a:solidFill>
                  <a:srgbClr val="17202A"/>
                </a:solidFill>
                <a:effectLst/>
                <a:uFillTx/>
                <a:latin typeface="Arial"/>
                <a:ea typeface="Arial"/>
              </a:rPr>
              <a:t>(too many moving parts)</a:t>
            </a:r>
            <a:endParaRPr lang="en-US" sz="1300" b="0" u="none" strike="noStrike">
              <a:solidFill>
                <a:srgbClr val="000000"/>
              </a:solidFill>
              <a:effectLst/>
              <a:uFillTx/>
              <a:latin typeface="Arial"/>
            </a:endParaRPr>
          </a:p>
        </p:txBody>
      </p:sp>
      <p:sp>
        <p:nvSpPr>
          <p:cNvPr id="138" name="Rounded Rectangle 17"/>
          <p:cNvSpPr/>
          <p:nvPr/>
        </p:nvSpPr>
        <p:spPr>
          <a:xfrm>
            <a:off x="3355920" y="315840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39" name="Rounded Rectangle 18"/>
          <p:cNvSpPr/>
          <p:nvPr/>
        </p:nvSpPr>
        <p:spPr>
          <a:xfrm>
            <a:off x="3355920" y="3158407"/>
            <a:ext cx="2703960" cy="184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0" name="Rounded Rectangle 19"/>
          <p:cNvSpPr/>
          <p:nvPr/>
        </p:nvSpPr>
        <p:spPr>
          <a:xfrm>
            <a:off x="7918560" y="3085687"/>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1" name="TextBox 20"/>
          <p:cNvSpPr/>
          <p:nvPr/>
        </p:nvSpPr>
        <p:spPr>
          <a:xfrm>
            <a:off x="7918560" y="310980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004080"/>
                </a:solidFill>
                <a:effectLst/>
                <a:uFillTx/>
                <a:latin typeface="Arial"/>
                <a:ea typeface="Arial"/>
              </a:rPr>
              <a:t>24.8%</a:t>
            </a:r>
            <a:endParaRPr lang="en-US" sz="1300" b="0" u="none" strike="noStrike">
              <a:solidFill>
                <a:srgbClr val="000000"/>
              </a:solidFill>
              <a:effectLst/>
              <a:uFillTx/>
              <a:latin typeface="Arial"/>
            </a:endParaRPr>
          </a:p>
        </p:txBody>
      </p:sp>
      <p:sp>
        <p:nvSpPr>
          <p:cNvPr id="142" name="TextBox 21"/>
          <p:cNvSpPr/>
          <p:nvPr/>
        </p:nvSpPr>
        <p:spPr>
          <a:xfrm>
            <a:off x="567000" y="350832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Security concerns</a:t>
            </a:r>
            <a:endParaRPr lang="en-US" sz="1500" b="0" u="none" strike="noStrike">
              <a:solidFill>
                <a:srgbClr val="000000"/>
              </a:solidFill>
              <a:effectLst/>
              <a:uFillTx/>
              <a:latin typeface="Arial"/>
            </a:endParaRPr>
          </a:p>
        </p:txBody>
      </p:sp>
      <p:sp>
        <p:nvSpPr>
          <p:cNvPr id="143" name="Rounded Rectangle 22"/>
          <p:cNvSpPr/>
          <p:nvPr/>
        </p:nvSpPr>
        <p:spPr>
          <a:xfrm>
            <a:off x="3355920" y="364440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4" name="Rounded Rectangle 23"/>
          <p:cNvSpPr/>
          <p:nvPr/>
        </p:nvSpPr>
        <p:spPr>
          <a:xfrm>
            <a:off x="3355920" y="3644407"/>
            <a:ext cx="162432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5" name="Rounded Rectangle 24"/>
          <p:cNvSpPr/>
          <p:nvPr/>
        </p:nvSpPr>
        <p:spPr>
          <a:xfrm>
            <a:off x="7918560" y="3571687"/>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6" name="TextBox 25"/>
          <p:cNvSpPr/>
          <p:nvPr/>
        </p:nvSpPr>
        <p:spPr>
          <a:xfrm>
            <a:off x="7918560" y="359580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14.9%</a:t>
            </a:r>
            <a:endParaRPr lang="en-US" sz="1300" b="0" u="none" strike="noStrike">
              <a:solidFill>
                <a:srgbClr val="000000"/>
              </a:solidFill>
              <a:effectLst/>
              <a:uFillTx/>
              <a:latin typeface="Arial"/>
            </a:endParaRPr>
          </a:p>
        </p:txBody>
      </p:sp>
      <p:sp>
        <p:nvSpPr>
          <p:cNvPr id="147" name="TextBox 26"/>
          <p:cNvSpPr/>
          <p:nvPr/>
        </p:nvSpPr>
        <p:spPr>
          <a:xfrm>
            <a:off x="567000" y="399432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Serverless-specific concerns</a:t>
            </a:r>
            <a:endParaRPr lang="en-US" sz="1500" b="0" u="none" strike="noStrike">
              <a:solidFill>
                <a:srgbClr val="000000"/>
              </a:solidFill>
              <a:effectLst/>
              <a:uFillTx/>
              <a:latin typeface="Arial"/>
            </a:endParaRPr>
          </a:p>
        </p:txBody>
      </p:sp>
      <p:sp>
        <p:nvSpPr>
          <p:cNvPr id="148" name="Rounded Rectangle 27"/>
          <p:cNvSpPr/>
          <p:nvPr/>
        </p:nvSpPr>
        <p:spPr>
          <a:xfrm>
            <a:off x="3355920" y="413040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49" name="Rounded Rectangle 28"/>
          <p:cNvSpPr/>
          <p:nvPr/>
        </p:nvSpPr>
        <p:spPr>
          <a:xfrm>
            <a:off x="3355920" y="4130407"/>
            <a:ext cx="162432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0" name="Rounded Rectangle 29"/>
          <p:cNvSpPr/>
          <p:nvPr/>
        </p:nvSpPr>
        <p:spPr>
          <a:xfrm>
            <a:off x="7918560" y="4057687"/>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1" name="TextBox 30"/>
          <p:cNvSpPr/>
          <p:nvPr/>
        </p:nvSpPr>
        <p:spPr>
          <a:xfrm>
            <a:off x="7918560" y="408180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14.9%</a:t>
            </a:r>
            <a:endParaRPr lang="en-US" sz="1300" b="0" u="none" strike="noStrike">
              <a:solidFill>
                <a:srgbClr val="000000"/>
              </a:solidFill>
              <a:effectLst/>
              <a:uFillTx/>
              <a:latin typeface="Arial"/>
            </a:endParaRPr>
          </a:p>
        </p:txBody>
      </p:sp>
      <p:sp>
        <p:nvSpPr>
          <p:cNvPr id="152" name="TextBox 31"/>
          <p:cNvSpPr/>
          <p:nvPr/>
        </p:nvSpPr>
        <p:spPr>
          <a:xfrm>
            <a:off x="567000" y="448032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Integration challenges</a:t>
            </a:r>
            <a:endParaRPr lang="en-US" sz="1500" b="0" u="none" strike="noStrike">
              <a:solidFill>
                <a:srgbClr val="000000"/>
              </a:solidFill>
              <a:effectLst/>
              <a:uFillTx/>
              <a:latin typeface="Arial"/>
            </a:endParaRPr>
          </a:p>
        </p:txBody>
      </p:sp>
      <p:sp>
        <p:nvSpPr>
          <p:cNvPr id="153" name="Rounded Rectangle 32"/>
          <p:cNvSpPr/>
          <p:nvPr/>
        </p:nvSpPr>
        <p:spPr>
          <a:xfrm>
            <a:off x="3355920" y="461640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4" name="Rounded Rectangle 33"/>
          <p:cNvSpPr/>
          <p:nvPr/>
        </p:nvSpPr>
        <p:spPr>
          <a:xfrm>
            <a:off x="3355920" y="4616407"/>
            <a:ext cx="129708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5" name="Rounded Rectangle 34"/>
          <p:cNvSpPr/>
          <p:nvPr/>
        </p:nvSpPr>
        <p:spPr>
          <a:xfrm>
            <a:off x="7918560" y="4543327"/>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6" name="TextBox 35"/>
          <p:cNvSpPr/>
          <p:nvPr/>
        </p:nvSpPr>
        <p:spPr>
          <a:xfrm>
            <a:off x="7918560" y="456780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11.9%</a:t>
            </a:r>
            <a:endParaRPr lang="en-US" sz="1300" b="0" u="none" strike="noStrike">
              <a:solidFill>
                <a:srgbClr val="000000"/>
              </a:solidFill>
              <a:effectLst/>
              <a:uFillTx/>
              <a:latin typeface="Arial"/>
            </a:endParaRPr>
          </a:p>
        </p:txBody>
      </p:sp>
      <p:sp>
        <p:nvSpPr>
          <p:cNvPr id="157" name="TextBox 36"/>
          <p:cNvSpPr/>
          <p:nvPr/>
        </p:nvSpPr>
        <p:spPr>
          <a:xfrm>
            <a:off x="567000" y="4966327"/>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Observability limitations</a:t>
            </a:r>
            <a:endParaRPr lang="en-US" sz="1500" b="0" u="none" strike="noStrike">
              <a:solidFill>
                <a:srgbClr val="000000"/>
              </a:solidFill>
              <a:effectLst/>
              <a:uFillTx/>
              <a:latin typeface="Arial"/>
            </a:endParaRPr>
          </a:p>
        </p:txBody>
      </p:sp>
      <p:sp>
        <p:nvSpPr>
          <p:cNvPr id="158" name="Rounded Rectangle 37"/>
          <p:cNvSpPr/>
          <p:nvPr/>
        </p:nvSpPr>
        <p:spPr>
          <a:xfrm>
            <a:off x="3355920" y="5102407"/>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59" name="Rounded Rectangle 38"/>
          <p:cNvSpPr/>
          <p:nvPr/>
        </p:nvSpPr>
        <p:spPr>
          <a:xfrm>
            <a:off x="3355920" y="5102407"/>
            <a:ext cx="129708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60" name="Rounded Rectangle 39"/>
          <p:cNvSpPr/>
          <p:nvPr/>
        </p:nvSpPr>
        <p:spPr>
          <a:xfrm>
            <a:off x="7918560" y="5029327"/>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61" name="TextBox 40"/>
          <p:cNvSpPr/>
          <p:nvPr/>
        </p:nvSpPr>
        <p:spPr>
          <a:xfrm>
            <a:off x="7918560" y="5053807"/>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11.9%</a:t>
            </a:r>
            <a:endParaRPr lang="en-US" sz="1300" b="0" u="none" strike="noStrike">
              <a:solidFill>
                <a:srgbClr val="000000"/>
              </a:solidFill>
              <a:effectLst/>
              <a:uFillTx/>
              <a:latin typeface="Arial"/>
            </a:endParaRPr>
          </a:p>
        </p:txBody>
      </p:sp>
      <p:sp>
        <p:nvSpPr>
          <p:cNvPr id="162" name="TextBox 41"/>
          <p:cNvSpPr/>
          <p:nvPr/>
        </p:nvSpPr>
        <p:spPr>
          <a:xfrm>
            <a:off x="914400" y="5561767"/>
            <a:ext cx="731484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20" b="0" u="none" strike="noStrike" dirty="0">
                <a:solidFill>
                  <a:srgbClr val="5D6873"/>
                </a:solidFill>
                <a:effectLst/>
                <a:uFillTx/>
                <a:latin typeface="Arial"/>
                <a:ea typeface="Arial"/>
              </a:rPr>
              <a:t>How to read: 38.6% means 39 of 101 interviews mentioned deployment complexity; themes can overlap</a:t>
            </a:r>
            <a:endParaRPr lang="en-US" sz="1020" b="0" u="none" strike="noStrike" dirty="0">
              <a:solidFill>
                <a:srgbClr val="000000"/>
              </a:solidFill>
              <a:effectLst/>
              <a:uFillTx/>
              <a:latin typeface="Arial"/>
            </a:endParaRPr>
          </a:p>
        </p:txBody>
      </p:sp>
      <p:sp>
        <p:nvSpPr>
          <p:cNvPr id="163" name="TextBox 42"/>
          <p:cNvSpPr/>
          <p:nvPr/>
        </p:nvSpPr>
        <p:spPr>
          <a:xfrm>
            <a:off x="1828800" y="5808727"/>
            <a:ext cx="548604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dirty="0">
                <a:solidFill>
                  <a:srgbClr val="5D6873"/>
                </a:solidFill>
                <a:effectLst/>
                <a:uFillTx/>
                <a:latin typeface="Arial"/>
                <a:ea typeface="Arial"/>
              </a:rPr>
              <a:t>Source: 101 semi-structured interviews across 86 organizations</a:t>
            </a:r>
            <a:endParaRPr lang="en-US" sz="1050"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The three leading pains also appear together in the same interviews</a:t>
            </a:r>
            <a:endParaRPr lang="en-US" sz="3000" b="0" u="none" strike="noStrike">
              <a:solidFill>
                <a:schemeClr val="lt1"/>
              </a:solidFill>
              <a:effectLst/>
              <a:uFillTx/>
              <a:latin typeface="Arial"/>
            </a:endParaRPr>
          </a:p>
        </p:txBody>
      </p:sp>
      <p:sp>
        <p:nvSpPr>
          <p:cNvPr id="165"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6</a:t>
            </a:r>
            <a:endParaRPr lang="en-US" sz="1100" b="0" u="none" strike="noStrike">
              <a:solidFill>
                <a:srgbClr val="000000"/>
              </a:solidFill>
              <a:effectLst/>
              <a:uFillTx/>
              <a:latin typeface="Arial"/>
            </a:endParaRPr>
          </a:p>
        </p:txBody>
      </p:sp>
      <p:sp>
        <p:nvSpPr>
          <p:cNvPr id="166" name="Rounded Rectangle 3"/>
          <p:cNvSpPr/>
          <p:nvPr/>
        </p:nvSpPr>
        <p:spPr>
          <a:xfrm>
            <a:off x="530280" y="1426320"/>
            <a:ext cx="1481040" cy="29232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67" name="TextBox 4"/>
          <p:cNvSpPr/>
          <p:nvPr/>
        </p:nvSpPr>
        <p:spPr>
          <a:xfrm>
            <a:off x="567000" y="1426320"/>
            <a:ext cx="140796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CO-MENTION COUNTS</a:t>
            </a:r>
            <a:endParaRPr lang="en-US" sz="900" b="0" u="none" strike="noStrike">
              <a:solidFill>
                <a:srgbClr val="000000"/>
              </a:solidFill>
              <a:effectLst/>
              <a:uFillTx/>
              <a:latin typeface="Arial"/>
            </a:endParaRPr>
          </a:p>
        </p:txBody>
      </p:sp>
      <p:sp>
        <p:nvSpPr>
          <p:cNvPr id="168" name="TextBox 5"/>
          <p:cNvSpPr/>
          <p:nvPr/>
        </p:nvSpPr>
        <p:spPr>
          <a:xfrm>
            <a:off x="2103120" y="1454040"/>
            <a:ext cx="5211720" cy="2480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50" b="0" u="none" strike="noStrike">
                <a:solidFill>
                  <a:srgbClr val="5D6873"/>
                </a:solidFill>
                <a:effectLst/>
                <a:uFillTx/>
                <a:latin typeface="Arial"/>
                <a:ea typeface="Arial"/>
              </a:rPr>
              <a:t>We then counted when two leading pain themes were coded in the same interview</a:t>
            </a:r>
            <a:endParaRPr lang="en-US" sz="1150" b="0" u="none" strike="noStrike">
              <a:solidFill>
                <a:srgbClr val="000000"/>
              </a:solidFill>
              <a:effectLst/>
              <a:uFillTx/>
              <a:latin typeface="Arial"/>
            </a:endParaRPr>
          </a:p>
        </p:txBody>
      </p:sp>
      <p:sp>
        <p:nvSpPr>
          <p:cNvPr id="169" name="TextBox 6"/>
          <p:cNvSpPr/>
          <p:nvPr/>
        </p:nvSpPr>
        <p:spPr>
          <a:xfrm>
            <a:off x="658440" y="1883520"/>
            <a:ext cx="3702960" cy="8712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a:solidFill>
                  <a:srgbClr val="17202A"/>
                </a:solidFill>
                <a:effectLst/>
                <a:uFillTx/>
                <a:latin typeface="Arial"/>
                <a:ea typeface="Arial"/>
              </a:rPr>
              <a:t>System complexity + onboarding difficulty</a:t>
            </a:r>
            <a:endParaRPr lang="en-US" sz="1350" b="0" u="none" strike="noStrike">
              <a:solidFill>
                <a:srgbClr val="000000"/>
              </a:solidFill>
              <a:effectLst/>
              <a:uFillTx/>
              <a:latin typeface="Arial"/>
            </a:endParaRPr>
          </a:p>
        </p:txBody>
      </p:sp>
      <p:sp>
        <p:nvSpPr>
          <p:cNvPr id="170" name="Rounded Rectangle 7"/>
          <p:cNvSpPr/>
          <p:nvPr/>
        </p:nvSpPr>
        <p:spPr>
          <a:xfrm>
            <a:off x="4453200" y="2127600"/>
            <a:ext cx="3218400" cy="33084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1" name="Rounded Rectangle 8"/>
          <p:cNvSpPr/>
          <p:nvPr/>
        </p:nvSpPr>
        <p:spPr>
          <a:xfrm>
            <a:off x="4453200" y="2127600"/>
            <a:ext cx="3218400" cy="330840"/>
          </a:xfrm>
          <a:prstGeom prst="roundRect">
            <a:avLst>
              <a:gd name="adj" fmla="val 16667"/>
            </a:avLst>
          </a:prstGeom>
          <a:solidFill>
            <a:srgbClr val="00408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2" name="Rounded Rectangle 9"/>
          <p:cNvSpPr/>
          <p:nvPr/>
        </p:nvSpPr>
        <p:spPr>
          <a:xfrm>
            <a:off x="7854840" y="1996920"/>
            <a:ext cx="621360" cy="60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3" name="TextBox 10"/>
          <p:cNvSpPr/>
          <p:nvPr/>
        </p:nvSpPr>
        <p:spPr>
          <a:xfrm>
            <a:off x="7854840" y="2040480"/>
            <a:ext cx="621360" cy="4528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004080"/>
                </a:solidFill>
                <a:effectLst/>
                <a:uFillTx/>
                <a:latin typeface="Arial"/>
                <a:ea typeface="Arial"/>
              </a:rPr>
              <a:t>16</a:t>
            </a:r>
            <a:endParaRPr lang="en-US" sz="1250" b="0" u="none" strike="noStrike">
              <a:solidFill>
                <a:srgbClr val="000000"/>
              </a:solidFill>
              <a:effectLst/>
              <a:uFillTx/>
              <a:latin typeface="Arial"/>
            </a:endParaRPr>
          </a:p>
        </p:txBody>
      </p:sp>
      <p:sp>
        <p:nvSpPr>
          <p:cNvPr id="174" name="TextBox 11"/>
          <p:cNvSpPr/>
          <p:nvPr/>
        </p:nvSpPr>
        <p:spPr>
          <a:xfrm>
            <a:off x="450720" y="2755620"/>
            <a:ext cx="3702960" cy="8712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dirty="0">
                <a:solidFill>
                  <a:srgbClr val="17202A"/>
                </a:solidFill>
                <a:effectLst/>
                <a:uFillTx/>
                <a:latin typeface="Arial"/>
                <a:ea typeface="Arial"/>
              </a:rPr>
              <a:t>Deployment complexity + onboarding difficulty</a:t>
            </a:r>
            <a:endParaRPr lang="en-US" sz="1350" b="0" u="none" strike="noStrike" dirty="0">
              <a:solidFill>
                <a:srgbClr val="000000"/>
              </a:solidFill>
              <a:effectLst/>
              <a:uFillTx/>
              <a:latin typeface="Arial"/>
            </a:endParaRPr>
          </a:p>
        </p:txBody>
      </p:sp>
      <p:sp>
        <p:nvSpPr>
          <p:cNvPr id="175" name="Rounded Rectangle 12"/>
          <p:cNvSpPr/>
          <p:nvPr/>
        </p:nvSpPr>
        <p:spPr>
          <a:xfrm>
            <a:off x="4453200" y="2999520"/>
            <a:ext cx="3218400" cy="33084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6" name="Rounded Rectangle 13"/>
          <p:cNvSpPr/>
          <p:nvPr/>
        </p:nvSpPr>
        <p:spPr>
          <a:xfrm>
            <a:off x="4453200" y="2999520"/>
            <a:ext cx="2815920" cy="330840"/>
          </a:xfrm>
          <a:prstGeom prst="roundRect">
            <a:avLst>
              <a:gd name="adj" fmla="val 16667"/>
            </a:avLst>
          </a:prstGeom>
          <a:solidFill>
            <a:srgbClr val="2A9D8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7" name="Rounded Rectangle 14"/>
          <p:cNvSpPr/>
          <p:nvPr/>
        </p:nvSpPr>
        <p:spPr>
          <a:xfrm>
            <a:off x="7854840" y="2868840"/>
            <a:ext cx="621360" cy="60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78" name="TextBox 15"/>
          <p:cNvSpPr/>
          <p:nvPr/>
        </p:nvSpPr>
        <p:spPr>
          <a:xfrm>
            <a:off x="7854840" y="2912400"/>
            <a:ext cx="621360" cy="4528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2A9D8F"/>
                </a:solidFill>
                <a:effectLst/>
                <a:uFillTx/>
                <a:latin typeface="Arial"/>
                <a:ea typeface="Arial"/>
              </a:rPr>
              <a:t>14</a:t>
            </a:r>
            <a:endParaRPr lang="en-US" sz="1250" b="0" u="none" strike="noStrike">
              <a:solidFill>
                <a:srgbClr val="000000"/>
              </a:solidFill>
              <a:effectLst/>
              <a:uFillTx/>
              <a:latin typeface="Arial"/>
            </a:endParaRPr>
          </a:p>
        </p:txBody>
      </p:sp>
      <p:sp>
        <p:nvSpPr>
          <p:cNvPr id="179" name="TextBox 16"/>
          <p:cNvSpPr/>
          <p:nvPr/>
        </p:nvSpPr>
        <p:spPr>
          <a:xfrm>
            <a:off x="658440" y="3627000"/>
            <a:ext cx="3702960" cy="8712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50" b="1" u="none" strike="noStrike">
                <a:solidFill>
                  <a:srgbClr val="17202A"/>
                </a:solidFill>
                <a:effectLst/>
                <a:uFillTx/>
                <a:latin typeface="Arial"/>
                <a:ea typeface="Arial"/>
              </a:rPr>
              <a:t>Deployment complexity + system complexity</a:t>
            </a:r>
            <a:endParaRPr lang="en-US" sz="1350" b="0" u="none" strike="noStrike">
              <a:solidFill>
                <a:srgbClr val="000000"/>
              </a:solidFill>
              <a:effectLst/>
              <a:uFillTx/>
              <a:latin typeface="Arial"/>
            </a:endParaRPr>
          </a:p>
        </p:txBody>
      </p:sp>
      <p:sp>
        <p:nvSpPr>
          <p:cNvPr id="180" name="Rounded Rectangle 17"/>
          <p:cNvSpPr/>
          <p:nvPr/>
        </p:nvSpPr>
        <p:spPr>
          <a:xfrm>
            <a:off x="4453200" y="3871080"/>
            <a:ext cx="3218400" cy="33084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81" name="Rounded Rectangle 18"/>
          <p:cNvSpPr/>
          <p:nvPr/>
        </p:nvSpPr>
        <p:spPr>
          <a:xfrm>
            <a:off x="4453200" y="3871080"/>
            <a:ext cx="2011320" cy="330840"/>
          </a:xfrm>
          <a:prstGeom prst="roundRect">
            <a:avLst>
              <a:gd name="adj" fmla="val 16667"/>
            </a:avLst>
          </a:prstGeom>
          <a:solidFill>
            <a:srgbClr val="F4B942"/>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82" name="Rounded Rectangle 19"/>
          <p:cNvSpPr/>
          <p:nvPr/>
        </p:nvSpPr>
        <p:spPr>
          <a:xfrm>
            <a:off x="7854840" y="3740400"/>
            <a:ext cx="621360" cy="60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83" name="TextBox 20"/>
          <p:cNvSpPr/>
          <p:nvPr/>
        </p:nvSpPr>
        <p:spPr>
          <a:xfrm>
            <a:off x="7854840" y="3783960"/>
            <a:ext cx="621360" cy="4528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250" b="1" u="none" strike="noStrike">
                <a:solidFill>
                  <a:srgbClr val="F4B942"/>
                </a:solidFill>
                <a:effectLst/>
                <a:uFillTx/>
                <a:latin typeface="Arial"/>
                <a:ea typeface="Arial"/>
              </a:rPr>
              <a:t>10</a:t>
            </a:r>
            <a:endParaRPr lang="en-US" sz="1250" b="0" u="none" strike="noStrike">
              <a:solidFill>
                <a:srgbClr val="000000"/>
              </a:solidFill>
              <a:effectLst/>
              <a:uFillTx/>
              <a:latin typeface="Arial"/>
            </a:endParaRPr>
          </a:p>
        </p:txBody>
      </p:sp>
      <p:sp>
        <p:nvSpPr>
          <p:cNvPr id="184" name="TextBox 21"/>
          <p:cNvSpPr/>
          <p:nvPr/>
        </p:nvSpPr>
        <p:spPr>
          <a:xfrm>
            <a:off x="1737360" y="4563000"/>
            <a:ext cx="566892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How to read: 16 means both themes were coded in 16 of the 101 interviews</a:t>
            </a:r>
            <a:endParaRPr lang="en-US" sz="1050" b="0" u="none" strike="noStrike">
              <a:solidFill>
                <a:srgbClr val="000000"/>
              </a:solidFill>
              <a:effectLst/>
              <a:uFillTx/>
              <a:latin typeface="Arial"/>
            </a:endParaRPr>
          </a:p>
        </p:txBody>
      </p:sp>
      <p:sp>
        <p:nvSpPr>
          <p:cNvPr id="185" name="TextBox 22"/>
          <p:cNvSpPr/>
          <p:nvPr/>
        </p:nvSpPr>
        <p:spPr>
          <a:xfrm>
            <a:off x="1874520" y="4800600"/>
            <a:ext cx="539460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Source: pairwise overlap of pain codes in the same 101 interviews</a:t>
            </a:r>
            <a:endParaRPr lang="en-US" sz="1050" b="0" u="none" strike="noStrike">
              <a:solidFill>
                <a:srgbClr val="000000"/>
              </a:solidFill>
              <a:effectLst/>
              <a:uFillTx/>
              <a:latin typeface="Arial"/>
            </a:endParaRPr>
          </a:p>
        </p:txBody>
      </p:sp>
      <p:sp>
        <p:nvSpPr>
          <p:cNvPr id="186" name="Rounded Rectangle 23"/>
          <p:cNvSpPr/>
          <p:nvPr/>
        </p:nvSpPr>
        <p:spPr>
          <a:xfrm>
            <a:off x="567000" y="5102280"/>
            <a:ext cx="8009640" cy="493560"/>
          </a:xfrm>
          <a:prstGeom prst="roundRect">
            <a:avLst>
              <a:gd name="adj" fmla="val 16667"/>
            </a:avLst>
          </a:prstGeom>
          <a:solidFill>
            <a:srgbClr val="FBEAEC"/>
          </a:solidFill>
          <a:ln w="15240">
            <a:solidFill>
              <a:srgbClr val="C94B5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87" name="Rounded Rectangle 24"/>
          <p:cNvSpPr/>
          <p:nvPr/>
        </p:nvSpPr>
        <p:spPr>
          <a:xfrm>
            <a:off x="713160" y="5193720"/>
            <a:ext cx="1589040" cy="292320"/>
          </a:xfrm>
          <a:prstGeom prst="roundRect">
            <a:avLst>
              <a:gd name="adj" fmla="val 16667"/>
            </a:avLst>
          </a:prstGeom>
          <a:solidFill>
            <a:srgbClr val="C94B50"/>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88" name="TextBox 25"/>
          <p:cNvSpPr/>
          <p:nvPr/>
        </p:nvSpPr>
        <p:spPr>
          <a:xfrm>
            <a:off x="749880" y="5193720"/>
            <a:ext cx="151560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INTERPRETATION</a:t>
            </a:r>
            <a:endParaRPr lang="en-US" sz="850" b="0" u="none" strike="noStrike">
              <a:solidFill>
                <a:srgbClr val="000000"/>
              </a:solidFill>
              <a:effectLst/>
              <a:uFillTx/>
              <a:latin typeface="Arial"/>
            </a:endParaRPr>
          </a:p>
        </p:txBody>
      </p:sp>
      <p:sp>
        <p:nvSpPr>
          <p:cNvPr id="189" name="TextBox 26"/>
          <p:cNvSpPr/>
          <p:nvPr/>
        </p:nvSpPr>
        <p:spPr>
          <a:xfrm>
            <a:off x="2412360" y="5175360"/>
            <a:ext cx="596340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The same interviews repeatedly combine these three burdens</a:t>
            </a:r>
            <a:endParaRPr lang="en-US" sz="1300" b="0" u="none" strike="noStrike">
              <a:solidFill>
                <a:srgbClr val="000000"/>
              </a:solidFill>
              <a:effectLst/>
              <a:uFillTx/>
              <a:latin typeface="Arial"/>
            </a:endParaRPr>
          </a:p>
        </p:txBody>
      </p:sp>
      <p:sp>
        <p:nvSpPr>
          <p:cNvPr id="190" name="TextBox 27"/>
          <p:cNvSpPr/>
          <p:nvPr/>
        </p:nvSpPr>
        <p:spPr>
          <a:xfrm>
            <a:off x="2057400" y="5687640"/>
            <a:ext cx="5028840" cy="228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Raw counts—not correlation coefficients or causal evidence</a:t>
            </a:r>
            <a:endParaRPr lang="en-US" sz="1050" b="0" u="none" strike="noStrike">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Together, the recurring themes point to manual coordination</a:t>
            </a:r>
            <a:endParaRPr lang="en-US" sz="3000" b="0" u="none" strike="noStrike">
              <a:solidFill>
                <a:schemeClr val="lt1"/>
              </a:solidFill>
              <a:effectLst/>
              <a:uFillTx/>
              <a:latin typeface="Arial"/>
            </a:endParaRPr>
          </a:p>
        </p:txBody>
      </p:sp>
      <p:sp>
        <p:nvSpPr>
          <p:cNvPr id="19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7</a:t>
            </a:r>
            <a:endParaRPr lang="en-US" sz="1100" b="0" u="none" strike="noStrike">
              <a:solidFill>
                <a:srgbClr val="000000"/>
              </a:solidFill>
              <a:effectLst/>
              <a:uFillTx/>
              <a:latin typeface="Arial"/>
            </a:endParaRPr>
          </a:p>
        </p:txBody>
      </p:sp>
      <p:sp>
        <p:nvSpPr>
          <p:cNvPr id="193" name="Rectangle 3"/>
          <p:cNvSpPr/>
          <p:nvPr/>
        </p:nvSpPr>
        <p:spPr>
          <a:xfrm>
            <a:off x="621720" y="1847160"/>
            <a:ext cx="3840120" cy="529920"/>
          </a:xfrm>
          <a:prstGeom prst="rect">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94" name="TextBox 4"/>
          <p:cNvSpPr/>
          <p:nvPr/>
        </p:nvSpPr>
        <p:spPr>
          <a:xfrm>
            <a:off x="749880" y="1956960"/>
            <a:ext cx="358416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500" b="1" u="none" strike="noStrike">
                <a:solidFill>
                  <a:srgbClr val="FFFFFF"/>
                </a:solidFill>
                <a:effectLst/>
                <a:uFillTx/>
                <a:latin typeface="Arial"/>
                <a:ea typeface="Arial"/>
              </a:rPr>
              <a:t>INTERVIEW EVIDENCE</a:t>
            </a:r>
            <a:endParaRPr lang="en-US" sz="1500" b="0" u="none" strike="noStrike">
              <a:solidFill>
                <a:srgbClr val="000000"/>
              </a:solidFill>
              <a:effectLst/>
              <a:uFillTx/>
              <a:latin typeface="Arial"/>
            </a:endParaRPr>
          </a:p>
        </p:txBody>
      </p:sp>
      <p:sp>
        <p:nvSpPr>
          <p:cNvPr id="195" name="Rectangle 5"/>
          <p:cNvSpPr/>
          <p:nvPr/>
        </p:nvSpPr>
        <p:spPr>
          <a:xfrm>
            <a:off x="621720" y="2377440"/>
            <a:ext cx="3840120" cy="585000"/>
          </a:xfrm>
          <a:prstGeom prst="rect">
            <a:avLst/>
          </a:prstGeom>
          <a:solidFill>
            <a:srgbClr val="EAF2F8"/>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96" name="TextBox 6"/>
          <p:cNvSpPr/>
          <p:nvPr/>
        </p:nvSpPr>
        <p:spPr>
          <a:xfrm>
            <a:off x="749880" y="2487240"/>
            <a:ext cx="3584160" cy="3654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Fragmented tooling</a:t>
            </a:r>
            <a:endParaRPr lang="en-US" sz="1400" b="0" u="none" strike="noStrike">
              <a:solidFill>
                <a:srgbClr val="000000"/>
              </a:solidFill>
              <a:effectLst/>
              <a:uFillTx/>
              <a:latin typeface="Arial"/>
            </a:endParaRPr>
          </a:p>
        </p:txBody>
      </p:sp>
      <p:sp>
        <p:nvSpPr>
          <p:cNvPr id="197" name="Rectangle 7"/>
          <p:cNvSpPr/>
          <p:nvPr/>
        </p:nvSpPr>
        <p:spPr>
          <a:xfrm>
            <a:off x="621720" y="2962800"/>
            <a:ext cx="3840120" cy="5850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198" name="TextBox 8"/>
          <p:cNvSpPr/>
          <p:nvPr/>
        </p:nvSpPr>
        <p:spPr>
          <a:xfrm>
            <a:off x="1625669" y="3110139"/>
            <a:ext cx="1832587" cy="289601"/>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dirty="0">
                <a:solidFill>
                  <a:srgbClr val="17202A"/>
                </a:solidFill>
                <a:effectLst/>
                <a:uFillTx/>
                <a:latin typeface="Arial"/>
                <a:ea typeface="Arial"/>
              </a:rPr>
              <a:t>Configuration difficulty</a:t>
            </a:r>
            <a:endParaRPr lang="en-US" sz="1400" b="0" u="none" strike="noStrike" dirty="0">
              <a:solidFill>
                <a:srgbClr val="000000"/>
              </a:solidFill>
              <a:effectLst/>
              <a:uFillTx/>
              <a:latin typeface="Arial"/>
            </a:endParaRPr>
          </a:p>
        </p:txBody>
      </p:sp>
      <p:sp>
        <p:nvSpPr>
          <p:cNvPr id="199" name="Rectangle 9"/>
          <p:cNvSpPr/>
          <p:nvPr/>
        </p:nvSpPr>
        <p:spPr>
          <a:xfrm>
            <a:off x="621720" y="3547800"/>
            <a:ext cx="3840120" cy="585000"/>
          </a:xfrm>
          <a:prstGeom prst="rect">
            <a:avLst/>
          </a:prstGeom>
          <a:solidFill>
            <a:srgbClr val="EAF2F8"/>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00" name="TextBox 10"/>
          <p:cNvSpPr/>
          <p:nvPr/>
        </p:nvSpPr>
        <p:spPr>
          <a:xfrm>
            <a:off x="749880" y="3657600"/>
            <a:ext cx="3584160" cy="3654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Manual orchestration</a:t>
            </a:r>
            <a:endParaRPr lang="en-US" sz="1400" b="0" u="none" strike="noStrike">
              <a:solidFill>
                <a:srgbClr val="000000"/>
              </a:solidFill>
              <a:effectLst/>
              <a:uFillTx/>
              <a:latin typeface="Arial"/>
            </a:endParaRPr>
          </a:p>
        </p:txBody>
      </p:sp>
      <p:sp>
        <p:nvSpPr>
          <p:cNvPr id="201" name="Rectangle 11"/>
          <p:cNvSpPr/>
          <p:nvPr/>
        </p:nvSpPr>
        <p:spPr>
          <a:xfrm>
            <a:off x="621720" y="4133160"/>
            <a:ext cx="3840120" cy="58500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02" name="TextBox 12"/>
          <p:cNvSpPr/>
          <p:nvPr/>
        </p:nvSpPr>
        <p:spPr>
          <a:xfrm>
            <a:off x="749880" y="4242960"/>
            <a:ext cx="3584160" cy="3654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Glue code</a:t>
            </a:r>
            <a:endParaRPr lang="en-US" sz="1400" b="0" u="none" strike="noStrike">
              <a:solidFill>
                <a:srgbClr val="000000"/>
              </a:solidFill>
              <a:effectLst/>
              <a:uFillTx/>
              <a:latin typeface="Arial"/>
            </a:endParaRPr>
          </a:p>
        </p:txBody>
      </p:sp>
      <p:sp>
        <p:nvSpPr>
          <p:cNvPr id="203" name="TextBox 13"/>
          <p:cNvSpPr/>
          <p:nvPr/>
        </p:nvSpPr>
        <p:spPr>
          <a:xfrm>
            <a:off x="841320" y="4800600"/>
            <a:ext cx="340128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60" b="0" u="none" strike="noStrike">
                <a:solidFill>
                  <a:srgbClr val="5D6873"/>
                </a:solidFill>
                <a:effectLst/>
                <a:uFillTx/>
                <a:latin typeface="Arial"/>
                <a:ea typeface="Arial"/>
              </a:rPr>
              <a:t>Source: qualitative synthesis of interview notes; no separate counts reported</a:t>
            </a:r>
            <a:endParaRPr lang="en-US" sz="960" b="0" u="none" strike="noStrike">
              <a:solidFill>
                <a:srgbClr val="000000"/>
              </a:solidFill>
              <a:effectLst/>
              <a:uFillTx/>
              <a:latin typeface="Arial"/>
            </a:endParaRPr>
          </a:p>
        </p:txBody>
      </p:sp>
      <p:sp>
        <p:nvSpPr>
          <p:cNvPr id="204" name="Right Arrow 14"/>
          <p:cNvSpPr/>
          <p:nvPr/>
        </p:nvSpPr>
        <p:spPr>
          <a:xfrm>
            <a:off x="4590360" y="3182040"/>
            <a:ext cx="365400" cy="402120"/>
          </a:xfrm>
          <a:prstGeom prst="rightArrow">
            <a:avLst>
              <a:gd name="adj1" fmla="val 50000"/>
              <a:gd name="adj2" fmla="val 50000"/>
            </a:avLst>
          </a:prstGeom>
          <a:solidFill>
            <a:srgbClr val="5D687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05" name="Rounded Rectangle 15"/>
          <p:cNvSpPr/>
          <p:nvPr/>
        </p:nvSpPr>
        <p:spPr>
          <a:xfrm>
            <a:off x="5083920" y="1847160"/>
            <a:ext cx="3437640" cy="3090240"/>
          </a:xfrm>
          <a:prstGeom prst="roundRect">
            <a:avLst>
              <a:gd name="adj" fmla="val 16667"/>
            </a:avLst>
          </a:prstGeom>
          <a:solidFill>
            <a:srgbClr val="FFF4D6"/>
          </a:solidFill>
          <a:ln w="2032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06" name="TextBox 16"/>
          <p:cNvSpPr/>
          <p:nvPr/>
        </p:nvSpPr>
        <p:spPr>
          <a:xfrm>
            <a:off x="5394960" y="2176200"/>
            <a:ext cx="2815920" cy="6580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r>
              <a:rPr lang="en-US" sz="1800" b="1" u="none" strike="noStrike">
                <a:solidFill>
                  <a:srgbClr val="17202A"/>
                </a:solidFill>
                <a:effectLst/>
                <a:uFillTx/>
                <a:latin typeface="Arial"/>
                <a:ea typeface="Arial"/>
              </a:rPr>
              <a:t>Developers become</a:t>
            </a:r>
            <a:endParaRPr lang="en-US" sz="1800" b="0" u="none" strike="noStrike">
              <a:solidFill>
                <a:srgbClr val="000000"/>
              </a:solidFill>
              <a:effectLst/>
              <a:uFillTx/>
              <a:latin typeface="Arial"/>
            </a:endParaRPr>
          </a:p>
          <a:p>
            <a:pPr algn="ctr" defTabSz="914400">
              <a:lnSpc>
                <a:spcPct val="100000"/>
              </a:lnSpc>
              <a:tabLst>
                <a:tab pos="0" algn="l"/>
              </a:tabLst>
            </a:pPr>
            <a:r>
              <a:rPr lang="en-US" sz="1800" b="1" u="none" strike="noStrike">
                <a:solidFill>
                  <a:srgbClr val="17202A"/>
                </a:solidFill>
                <a:effectLst/>
                <a:uFillTx/>
                <a:latin typeface="Arial"/>
                <a:ea typeface="Arial"/>
              </a:rPr>
              <a:t>the integration layer</a:t>
            </a:r>
            <a:endParaRPr lang="en-US" sz="1800" b="0" u="none" strike="noStrike">
              <a:solidFill>
                <a:srgbClr val="000000"/>
              </a:solidFill>
              <a:effectLst/>
              <a:uFillTx/>
              <a:latin typeface="Arial"/>
            </a:endParaRPr>
          </a:p>
        </p:txBody>
      </p:sp>
      <p:sp>
        <p:nvSpPr>
          <p:cNvPr id="207" name="Oval 17"/>
          <p:cNvSpPr/>
          <p:nvPr/>
        </p:nvSpPr>
        <p:spPr>
          <a:xfrm>
            <a:off x="5449680" y="3328560"/>
            <a:ext cx="91080" cy="9108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19440" rIns="90000" bIns="19440" anchor="ctr">
            <a:noAutofit/>
          </a:bodyPr>
          <a:lstStyle/>
          <a:p>
            <a:endParaRPr lang="en-US" sz="1800" b="0" u="none" strike="noStrike">
              <a:solidFill>
                <a:schemeClr val="lt1"/>
              </a:solidFill>
              <a:effectLst/>
              <a:uFillTx/>
              <a:latin typeface="Calibri"/>
            </a:endParaRPr>
          </a:p>
        </p:txBody>
      </p:sp>
      <p:sp>
        <p:nvSpPr>
          <p:cNvPr id="208" name="TextBox 18"/>
          <p:cNvSpPr/>
          <p:nvPr/>
        </p:nvSpPr>
        <p:spPr>
          <a:xfrm>
            <a:off x="5650920" y="3255120"/>
            <a:ext cx="24868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00" b="0" u="none" strike="noStrike">
                <a:solidFill>
                  <a:srgbClr val="17202A"/>
                </a:solidFill>
                <a:effectLst/>
                <a:uFillTx/>
                <a:latin typeface="Arial"/>
                <a:ea typeface="Arial"/>
              </a:rPr>
              <a:t>Coordinate services</a:t>
            </a:r>
            <a:endParaRPr lang="en-US" sz="1300" b="0" u="none" strike="noStrike">
              <a:solidFill>
                <a:srgbClr val="000000"/>
              </a:solidFill>
              <a:effectLst/>
              <a:uFillTx/>
              <a:latin typeface="Arial"/>
            </a:endParaRPr>
          </a:p>
        </p:txBody>
      </p:sp>
      <p:sp>
        <p:nvSpPr>
          <p:cNvPr id="209" name="Oval 19"/>
          <p:cNvSpPr/>
          <p:nvPr/>
        </p:nvSpPr>
        <p:spPr>
          <a:xfrm>
            <a:off x="5449680" y="3749040"/>
            <a:ext cx="91080" cy="9108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19440" rIns="90000" bIns="19440" anchor="ctr">
            <a:noAutofit/>
          </a:bodyPr>
          <a:lstStyle/>
          <a:p>
            <a:endParaRPr lang="en-US" sz="1800" b="0" u="none" strike="noStrike">
              <a:solidFill>
                <a:schemeClr val="lt1"/>
              </a:solidFill>
              <a:effectLst/>
              <a:uFillTx/>
              <a:latin typeface="Calibri"/>
            </a:endParaRPr>
          </a:p>
        </p:txBody>
      </p:sp>
      <p:sp>
        <p:nvSpPr>
          <p:cNvPr id="210" name="TextBox 20"/>
          <p:cNvSpPr/>
          <p:nvPr/>
        </p:nvSpPr>
        <p:spPr>
          <a:xfrm>
            <a:off x="5650920" y="3675960"/>
            <a:ext cx="24868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00" b="0" u="none" strike="noStrike">
                <a:solidFill>
                  <a:srgbClr val="17202A"/>
                </a:solidFill>
                <a:effectLst/>
                <a:uFillTx/>
                <a:latin typeface="Arial"/>
                <a:ea typeface="Arial"/>
              </a:rPr>
              <a:t>Reconcile configuration and policy</a:t>
            </a:r>
            <a:endParaRPr lang="en-US" sz="1300" b="0" u="none" strike="noStrike">
              <a:solidFill>
                <a:srgbClr val="000000"/>
              </a:solidFill>
              <a:effectLst/>
              <a:uFillTx/>
              <a:latin typeface="Arial"/>
            </a:endParaRPr>
          </a:p>
        </p:txBody>
      </p:sp>
      <p:sp>
        <p:nvSpPr>
          <p:cNvPr id="211" name="Oval 21"/>
          <p:cNvSpPr/>
          <p:nvPr/>
        </p:nvSpPr>
        <p:spPr>
          <a:xfrm>
            <a:off x="5449680" y="4169520"/>
            <a:ext cx="91080" cy="91080"/>
          </a:xfrm>
          <a:prstGeom prst="ellipse">
            <a:avLst/>
          </a:prstGeom>
          <a:solidFill>
            <a:srgbClr val="F4B942"/>
          </a:solidFill>
          <a:ln w="1270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19440" rIns="90000" bIns="19440" anchor="ctr">
            <a:noAutofit/>
          </a:bodyPr>
          <a:lstStyle/>
          <a:p>
            <a:endParaRPr lang="en-US" sz="1800" b="0" u="none" strike="noStrike">
              <a:solidFill>
                <a:schemeClr val="lt1"/>
              </a:solidFill>
              <a:effectLst/>
              <a:uFillTx/>
              <a:latin typeface="Calibri"/>
            </a:endParaRPr>
          </a:p>
        </p:txBody>
      </p:sp>
      <p:sp>
        <p:nvSpPr>
          <p:cNvPr id="212" name="TextBox 22"/>
          <p:cNvSpPr/>
          <p:nvPr/>
        </p:nvSpPr>
        <p:spPr>
          <a:xfrm>
            <a:off x="5650920" y="4096440"/>
            <a:ext cx="24868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300" b="0" u="none" strike="noStrike">
                <a:solidFill>
                  <a:srgbClr val="17202A"/>
                </a:solidFill>
                <a:effectLst/>
                <a:uFillTx/>
                <a:latin typeface="Arial"/>
                <a:ea typeface="Arial"/>
              </a:rPr>
              <a:t>Trace failures across tools</a:t>
            </a:r>
            <a:endParaRPr lang="en-US" sz="1300" b="0" u="none" strike="noStrike">
              <a:solidFill>
                <a:srgbClr val="000000"/>
              </a:solidFill>
              <a:effectLst/>
              <a:uFillTx/>
              <a:latin typeface="Arial"/>
            </a:endParaRPr>
          </a:p>
        </p:txBody>
      </p:sp>
      <p:sp>
        <p:nvSpPr>
          <p:cNvPr id="213" name="TextBox 23"/>
          <p:cNvSpPr/>
          <p:nvPr/>
        </p:nvSpPr>
        <p:spPr>
          <a:xfrm>
            <a:off x="5431680" y="4590360"/>
            <a:ext cx="274284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Paper term: fragmented abstraction planes</a:t>
            </a:r>
            <a:endParaRPr lang="en-US" sz="1050" b="0" u="none" strike="noStrike">
              <a:solidFill>
                <a:srgbClr val="000000"/>
              </a:solidFill>
              <a:effectLst/>
              <a:uFillTx/>
              <a:latin typeface="Arial"/>
            </a:endParaRPr>
          </a:p>
        </p:txBody>
      </p:sp>
      <p:sp>
        <p:nvSpPr>
          <p:cNvPr id="214" name="Rounded Rectangle 24"/>
          <p:cNvSpPr/>
          <p:nvPr/>
        </p:nvSpPr>
        <p:spPr>
          <a:xfrm>
            <a:off x="567000" y="5230440"/>
            <a:ext cx="8009640" cy="639720"/>
          </a:xfrm>
          <a:prstGeom prst="roundRect">
            <a:avLst>
              <a:gd name="adj" fmla="val 16667"/>
            </a:avLst>
          </a:prstGeom>
          <a:solidFill>
            <a:srgbClr val="FFF4D6"/>
          </a:solidFill>
          <a:ln w="15240">
            <a:solidFill>
              <a:srgbClr val="F4B942"/>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15" name="Rounded Rectangle 25"/>
          <p:cNvSpPr/>
          <p:nvPr/>
        </p:nvSpPr>
        <p:spPr>
          <a:xfrm>
            <a:off x="713160" y="5403960"/>
            <a:ext cx="1188360" cy="292320"/>
          </a:xfrm>
          <a:prstGeom prst="roundRect">
            <a:avLst>
              <a:gd name="adj" fmla="val 16667"/>
            </a:avLst>
          </a:prstGeom>
          <a:solidFill>
            <a:srgbClr val="F4B942"/>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16" name="TextBox 26"/>
          <p:cNvSpPr/>
          <p:nvPr/>
        </p:nvSpPr>
        <p:spPr>
          <a:xfrm>
            <a:off x="749880" y="5403960"/>
            <a:ext cx="111528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850" b="1" u="none" strike="noStrike">
                <a:solidFill>
                  <a:srgbClr val="FFFFFF"/>
                </a:solidFill>
                <a:effectLst/>
                <a:uFillTx/>
                <a:latin typeface="Arial"/>
                <a:ea typeface="Arial"/>
              </a:rPr>
              <a:t>SYNTHESIS</a:t>
            </a:r>
            <a:endParaRPr lang="en-US" sz="850" b="0" u="none" strike="noStrike">
              <a:solidFill>
                <a:srgbClr val="000000"/>
              </a:solidFill>
              <a:effectLst/>
              <a:uFillTx/>
              <a:latin typeface="Arial"/>
            </a:endParaRPr>
          </a:p>
        </p:txBody>
      </p:sp>
      <p:sp>
        <p:nvSpPr>
          <p:cNvPr id="217" name="TextBox 27"/>
          <p:cNvSpPr/>
          <p:nvPr/>
        </p:nvSpPr>
        <p:spPr>
          <a:xfrm>
            <a:off x="2148840" y="5294520"/>
            <a:ext cx="5961600" cy="246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17202A"/>
                </a:solidFill>
                <a:effectLst/>
                <a:uFillTx/>
                <a:latin typeface="Arial"/>
                <a:ea typeface="Arial"/>
              </a:rPr>
              <a:t>Manual coordination creates the shared burden</a:t>
            </a:r>
            <a:endParaRPr lang="en-US" sz="1300" b="0" u="none" strike="noStrike">
              <a:solidFill>
                <a:srgbClr val="000000"/>
              </a:solidFill>
              <a:effectLst/>
              <a:uFillTx/>
              <a:latin typeface="Arial"/>
            </a:endParaRPr>
          </a:p>
        </p:txBody>
      </p:sp>
      <p:sp>
        <p:nvSpPr>
          <p:cNvPr id="218" name="TextBox 28"/>
          <p:cNvSpPr/>
          <p:nvPr/>
        </p:nvSpPr>
        <p:spPr>
          <a:xfrm>
            <a:off x="2148840" y="5559480"/>
            <a:ext cx="596160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80" b="0" u="none" strike="noStrike">
                <a:solidFill>
                  <a:srgbClr val="5D6873"/>
                </a:solidFill>
                <a:effectLst/>
                <a:uFillTx/>
                <a:latin typeface="Arial"/>
                <a:ea typeface="Arial"/>
              </a:rPr>
              <a:t>It appears as deployment, onboarding, and system complexity</a:t>
            </a:r>
            <a:endParaRPr lang="en-US" sz="108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400" b="0" u="none" strike="noStrike">
                <a:solidFill>
                  <a:srgbClr val="FFFFFF"/>
                </a:solidFill>
                <a:effectLst/>
                <a:uFillTx/>
                <a:latin typeface="Arial"/>
                <a:ea typeface="Arial"/>
              </a:rPr>
              <a:t>Desired outcomes mirror the burden: productivity and automation lead</a:t>
            </a:r>
            <a:endParaRPr lang="en-US" sz="3400" b="0" u="none" strike="noStrike">
              <a:solidFill>
                <a:schemeClr val="lt1"/>
              </a:solidFill>
              <a:effectLst/>
              <a:uFillTx/>
              <a:latin typeface="Arial"/>
            </a:endParaRPr>
          </a:p>
        </p:txBody>
      </p:sp>
      <p:sp>
        <p:nvSpPr>
          <p:cNvPr id="220"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8</a:t>
            </a:r>
            <a:endParaRPr lang="en-US" sz="1100" b="0" u="none" strike="noStrike">
              <a:solidFill>
                <a:srgbClr val="000000"/>
              </a:solidFill>
              <a:effectLst/>
              <a:uFillTx/>
              <a:latin typeface="Arial"/>
            </a:endParaRPr>
          </a:p>
        </p:txBody>
      </p:sp>
      <p:sp>
        <p:nvSpPr>
          <p:cNvPr id="221" name="Rounded Rectangle 3"/>
          <p:cNvSpPr/>
          <p:nvPr/>
        </p:nvSpPr>
        <p:spPr>
          <a:xfrm>
            <a:off x="567000" y="1426320"/>
            <a:ext cx="1023840" cy="29232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22" name="TextBox 4"/>
          <p:cNvSpPr/>
          <p:nvPr/>
        </p:nvSpPr>
        <p:spPr>
          <a:xfrm>
            <a:off x="603360" y="1426320"/>
            <a:ext cx="95076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900" b="1" u="none" strike="noStrike">
                <a:solidFill>
                  <a:srgbClr val="FFFFFF"/>
                </a:solidFill>
                <a:effectLst/>
                <a:uFillTx/>
                <a:latin typeface="Arial"/>
                <a:ea typeface="Arial"/>
              </a:rPr>
              <a:t>OBSERVED</a:t>
            </a:r>
            <a:endParaRPr lang="en-US" sz="900" b="0" u="none" strike="noStrike">
              <a:solidFill>
                <a:srgbClr val="000000"/>
              </a:solidFill>
              <a:effectLst/>
              <a:uFillTx/>
              <a:latin typeface="Arial"/>
            </a:endParaRPr>
          </a:p>
        </p:txBody>
      </p:sp>
      <p:sp>
        <p:nvSpPr>
          <p:cNvPr id="223" name="TextBox 5"/>
          <p:cNvSpPr/>
          <p:nvPr/>
        </p:nvSpPr>
        <p:spPr>
          <a:xfrm>
            <a:off x="1719000" y="1454040"/>
            <a:ext cx="4800240" cy="2480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50" b="0" u="none" strike="noStrike">
                <a:solidFill>
                  <a:srgbClr val="5D6873"/>
                </a:solidFill>
                <a:effectLst/>
                <a:uFillTx/>
                <a:latin typeface="Arial"/>
                <a:ea typeface="Arial"/>
              </a:rPr>
              <a:t>After identifying the burden, we counted what participants wanted to improve</a:t>
            </a:r>
            <a:endParaRPr lang="en-US" sz="1150" b="0" u="none" strike="noStrike">
              <a:solidFill>
                <a:srgbClr val="000000"/>
              </a:solidFill>
              <a:effectLst/>
              <a:uFillTx/>
              <a:latin typeface="Arial"/>
            </a:endParaRPr>
          </a:p>
        </p:txBody>
      </p:sp>
      <p:sp>
        <p:nvSpPr>
          <p:cNvPr id="224" name="TextBox 6"/>
          <p:cNvSpPr/>
          <p:nvPr/>
        </p:nvSpPr>
        <p:spPr>
          <a:xfrm>
            <a:off x="567000" y="175572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1" u="none" strike="noStrike">
                <a:solidFill>
                  <a:srgbClr val="17202A"/>
                </a:solidFill>
                <a:effectLst/>
                <a:uFillTx/>
                <a:latin typeface="Arial"/>
                <a:ea typeface="Arial"/>
              </a:rPr>
              <a:t>Productivity improvement</a:t>
            </a:r>
            <a:endParaRPr lang="en-US" sz="1500" b="0" u="none" strike="noStrike">
              <a:solidFill>
                <a:srgbClr val="000000"/>
              </a:solidFill>
              <a:effectLst/>
              <a:uFillTx/>
              <a:latin typeface="Arial"/>
            </a:endParaRPr>
          </a:p>
        </p:txBody>
      </p:sp>
      <p:sp>
        <p:nvSpPr>
          <p:cNvPr id="225" name="Rounded Rectangle 7"/>
          <p:cNvSpPr/>
          <p:nvPr/>
        </p:nvSpPr>
        <p:spPr>
          <a:xfrm>
            <a:off x="3355920" y="189180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26" name="Rounded Rectangle 8"/>
          <p:cNvSpPr/>
          <p:nvPr/>
        </p:nvSpPr>
        <p:spPr>
          <a:xfrm>
            <a:off x="3355920" y="1891800"/>
            <a:ext cx="4242240" cy="18432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27" name="Rounded Rectangle 9"/>
          <p:cNvSpPr/>
          <p:nvPr/>
        </p:nvSpPr>
        <p:spPr>
          <a:xfrm>
            <a:off x="7918560" y="1818720"/>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28" name="TextBox 10"/>
          <p:cNvSpPr/>
          <p:nvPr/>
        </p:nvSpPr>
        <p:spPr>
          <a:xfrm>
            <a:off x="7918560" y="184320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3A923A"/>
                </a:solidFill>
                <a:effectLst/>
                <a:uFillTx/>
                <a:latin typeface="Arial"/>
                <a:ea typeface="Arial"/>
              </a:rPr>
              <a:t>53.5%</a:t>
            </a:r>
            <a:endParaRPr lang="en-US" sz="1300" b="0" u="none" strike="noStrike">
              <a:solidFill>
                <a:srgbClr val="000000"/>
              </a:solidFill>
              <a:effectLst/>
              <a:uFillTx/>
              <a:latin typeface="Arial"/>
            </a:endParaRPr>
          </a:p>
        </p:txBody>
      </p:sp>
      <p:sp>
        <p:nvSpPr>
          <p:cNvPr id="229" name="TextBox 11"/>
          <p:cNvSpPr/>
          <p:nvPr/>
        </p:nvSpPr>
        <p:spPr>
          <a:xfrm>
            <a:off x="567000" y="224172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1" u="none" strike="noStrike">
                <a:solidFill>
                  <a:srgbClr val="17202A"/>
                </a:solidFill>
                <a:effectLst/>
                <a:uFillTx/>
                <a:latin typeface="Arial"/>
                <a:ea typeface="Arial"/>
              </a:rPr>
              <a:t>Automation</a:t>
            </a:r>
            <a:endParaRPr lang="en-US" sz="1500" b="0" u="none" strike="noStrike">
              <a:solidFill>
                <a:srgbClr val="000000"/>
              </a:solidFill>
              <a:effectLst/>
              <a:uFillTx/>
              <a:latin typeface="Arial"/>
            </a:endParaRPr>
          </a:p>
        </p:txBody>
      </p:sp>
      <p:sp>
        <p:nvSpPr>
          <p:cNvPr id="230" name="Rounded Rectangle 12"/>
          <p:cNvSpPr/>
          <p:nvPr/>
        </p:nvSpPr>
        <p:spPr>
          <a:xfrm>
            <a:off x="3355920" y="237780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1" name="Rounded Rectangle 13"/>
          <p:cNvSpPr/>
          <p:nvPr/>
        </p:nvSpPr>
        <p:spPr>
          <a:xfrm>
            <a:off x="3355920" y="2377800"/>
            <a:ext cx="3536640" cy="18432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2" name="Rounded Rectangle 14"/>
          <p:cNvSpPr/>
          <p:nvPr/>
        </p:nvSpPr>
        <p:spPr>
          <a:xfrm>
            <a:off x="7918560" y="2304720"/>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3" name="TextBox 15"/>
          <p:cNvSpPr/>
          <p:nvPr/>
        </p:nvSpPr>
        <p:spPr>
          <a:xfrm>
            <a:off x="7918560" y="232920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3A923A"/>
                </a:solidFill>
                <a:effectLst/>
                <a:uFillTx/>
                <a:latin typeface="Arial"/>
                <a:ea typeface="Arial"/>
              </a:rPr>
              <a:t>44.6%</a:t>
            </a:r>
            <a:endParaRPr lang="en-US" sz="1300" b="0" u="none" strike="noStrike">
              <a:solidFill>
                <a:srgbClr val="000000"/>
              </a:solidFill>
              <a:effectLst/>
              <a:uFillTx/>
              <a:latin typeface="Arial"/>
            </a:endParaRPr>
          </a:p>
        </p:txBody>
      </p:sp>
      <p:sp>
        <p:nvSpPr>
          <p:cNvPr id="234" name="TextBox 16"/>
          <p:cNvSpPr/>
          <p:nvPr/>
        </p:nvSpPr>
        <p:spPr>
          <a:xfrm>
            <a:off x="567000" y="272736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1" u="none" strike="noStrike">
                <a:solidFill>
                  <a:srgbClr val="17202A"/>
                </a:solidFill>
                <a:effectLst/>
                <a:uFillTx/>
                <a:latin typeface="Arial"/>
                <a:ea typeface="Arial"/>
              </a:rPr>
              <a:t>Onboarding improvement</a:t>
            </a:r>
            <a:endParaRPr lang="en-US" sz="1500" b="0" u="none" strike="noStrike">
              <a:solidFill>
                <a:srgbClr val="000000"/>
              </a:solidFill>
              <a:effectLst/>
              <a:uFillTx/>
              <a:latin typeface="Arial"/>
            </a:endParaRPr>
          </a:p>
        </p:txBody>
      </p:sp>
      <p:sp>
        <p:nvSpPr>
          <p:cNvPr id="235" name="Rounded Rectangle 17"/>
          <p:cNvSpPr/>
          <p:nvPr/>
        </p:nvSpPr>
        <p:spPr>
          <a:xfrm>
            <a:off x="3355920" y="286344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6" name="Rounded Rectangle 18"/>
          <p:cNvSpPr/>
          <p:nvPr/>
        </p:nvSpPr>
        <p:spPr>
          <a:xfrm>
            <a:off x="3355920" y="2863440"/>
            <a:ext cx="2672280" cy="184320"/>
          </a:xfrm>
          <a:prstGeom prst="roundRect">
            <a:avLst>
              <a:gd name="adj" fmla="val 16667"/>
            </a:avLst>
          </a:prstGeom>
          <a:solidFill>
            <a:srgbClr val="3A923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7" name="Rounded Rectangle 19"/>
          <p:cNvSpPr/>
          <p:nvPr/>
        </p:nvSpPr>
        <p:spPr>
          <a:xfrm>
            <a:off x="7918560" y="2790720"/>
            <a:ext cx="658080" cy="339840"/>
          </a:xfrm>
          <a:prstGeom prst="roundRect">
            <a:avLst>
              <a:gd name="adj" fmla="val 16667"/>
            </a:avLst>
          </a:prstGeom>
          <a:solidFill>
            <a:srgbClr val="EAF2F8"/>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38" name="TextBox 20"/>
          <p:cNvSpPr/>
          <p:nvPr/>
        </p:nvSpPr>
        <p:spPr>
          <a:xfrm>
            <a:off x="7918560" y="281484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3A923A"/>
                </a:solidFill>
                <a:effectLst/>
                <a:uFillTx/>
                <a:latin typeface="Arial"/>
                <a:ea typeface="Arial"/>
              </a:rPr>
              <a:t>33.7%</a:t>
            </a:r>
            <a:endParaRPr lang="en-US" sz="1300" b="0" u="none" strike="noStrike">
              <a:solidFill>
                <a:srgbClr val="000000"/>
              </a:solidFill>
              <a:effectLst/>
              <a:uFillTx/>
              <a:latin typeface="Arial"/>
            </a:endParaRPr>
          </a:p>
        </p:txBody>
      </p:sp>
      <p:sp>
        <p:nvSpPr>
          <p:cNvPr id="239" name="TextBox 21"/>
          <p:cNvSpPr/>
          <p:nvPr/>
        </p:nvSpPr>
        <p:spPr>
          <a:xfrm>
            <a:off x="567000" y="321336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Maintainability</a:t>
            </a:r>
            <a:endParaRPr lang="en-US" sz="1500" b="0" u="none" strike="noStrike">
              <a:solidFill>
                <a:srgbClr val="000000"/>
              </a:solidFill>
              <a:effectLst/>
              <a:uFillTx/>
              <a:latin typeface="Arial"/>
            </a:endParaRPr>
          </a:p>
        </p:txBody>
      </p:sp>
      <p:sp>
        <p:nvSpPr>
          <p:cNvPr id="240" name="Rounded Rectangle 22"/>
          <p:cNvSpPr/>
          <p:nvPr/>
        </p:nvSpPr>
        <p:spPr>
          <a:xfrm>
            <a:off x="3355920" y="334944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1" name="Rounded Rectangle 23"/>
          <p:cNvSpPr/>
          <p:nvPr/>
        </p:nvSpPr>
        <p:spPr>
          <a:xfrm>
            <a:off x="3355920" y="3349440"/>
            <a:ext cx="133200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2" name="Rounded Rectangle 24"/>
          <p:cNvSpPr/>
          <p:nvPr/>
        </p:nvSpPr>
        <p:spPr>
          <a:xfrm>
            <a:off x="7918560" y="3276720"/>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3" name="TextBox 25"/>
          <p:cNvSpPr/>
          <p:nvPr/>
        </p:nvSpPr>
        <p:spPr>
          <a:xfrm>
            <a:off x="7918560" y="330084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16.8%</a:t>
            </a:r>
            <a:endParaRPr lang="en-US" sz="1300" b="0" u="none" strike="noStrike">
              <a:solidFill>
                <a:srgbClr val="000000"/>
              </a:solidFill>
              <a:effectLst/>
              <a:uFillTx/>
              <a:latin typeface="Arial"/>
            </a:endParaRPr>
          </a:p>
        </p:txBody>
      </p:sp>
      <p:sp>
        <p:nvSpPr>
          <p:cNvPr id="244" name="TextBox 26"/>
          <p:cNvSpPr/>
          <p:nvPr/>
        </p:nvSpPr>
        <p:spPr>
          <a:xfrm>
            <a:off x="567000" y="369936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Availability / reliability</a:t>
            </a:r>
            <a:endParaRPr lang="en-US" sz="1500" b="0" u="none" strike="noStrike">
              <a:solidFill>
                <a:srgbClr val="000000"/>
              </a:solidFill>
              <a:effectLst/>
              <a:uFillTx/>
              <a:latin typeface="Arial"/>
            </a:endParaRPr>
          </a:p>
        </p:txBody>
      </p:sp>
      <p:sp>
        <p:nvSpPr>
          <p:cNvPr id="245" name="Rounded Rectangle 27"/>
          <p:cNvSpPr/>
          <p:nvPr/>
        </p:nvSpPr>
        <p:spPr>
          <a:xfrm>
            <a:off x="3355920" y="383544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6" name="Rounded Rectangle 28"/>
          <p:cNvSpPr/>
          <p:nvPr/>
        </p:nvSpPr>
        <p:spPr>
          <a:xfrm>
            <a:off x="3355920" y="3835440"/>
            <a:ext cx="125280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7" name="Rounded Rectangle 29"/>
          <p:cNvSpPr/>
          <p:nvPr/>
        </p:nvSpPr>
        <p:spPr>
          <a:xfrm>
            <a:off x="7918560" y="3762720"/>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48" name="TextBox 30"/>
          <p:cNvSpPr/>
          <p:nvPr/>
        </p:nvSpPr>
        <p:spPr>
          <a:xfrm>
            <a:off x="7918560" y="378684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15.8%</a:t>
            </a:r>
            <a:endParaRPr lang="en-US" sz="1300" b="0" u="none" strike="noStrike">
              <a:solidFill>
                <a:srgbClr val="000000"/>
              </a:solidFill>
              <a:effectLst/>
              <a:uFillTx/>
              <a:latin typeface="Arial"/>
            </a:endParaRPr>
          </a:p>
        </p:txBody>
      </p:sp>
      <p:sp>
        <p:nvSpPr>
          <p:cNvPr id="249" name="TextBox 31"/>
          <p:cNvSpPr/>
          <p:nvPr/>
        </p:nvSpPr>
        <p:spPr>
          <a:xfrm>
            <a:off x="567000" y="418536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Security</a:t>
            </a:r>
            <a:endParaRPr lang="en-US" sz="1500" b="0" u="none" strike="noStrike">
              <a:solidFill>
                <a:srgbClr val="000000"/>
              </a:solidFill>
              <a:effectLst/>
              <a:uFillTx/>
              <a:latin typeface="Arial"/>
            </a:endParaRPr>
          </a:p>
        </p:txBody>
      </p:sp>
      <p:sp>
        <p:nvSpPr>
          <p:cNvPr id="250" name="Rounded Rectangle 32"/>
          <p:cNvSpPr/>
          <p:nvPr/>
        </p:nvSpPr>
        <p:spPr>
          <a:xfrm>
            <a:off x="3355920" y="432144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1" name="Rounded Rectangle 33"/>
          <p:cNvSpPr/>
          <p:nvPr/>
        </p:nvSpPr>
        <p:spPr>
          <a:xfrm>
            <a:off x="3355920" y="4321440"/>
            <a:ext cx="125280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2" name="Rounded Rectangle 34"/>
          <p:cNvSpPr/>
          <p:nvPr/>
        </p:nvSpPr>
        <p:spPr>
          <a:xfrm>
            <a:off x="7918560" y="4248360"/>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3" name="TextBox 35"/>
          <p:cNvSpPr/>
          <p:nvPr/>
        </p:nvSpPr>
        <p:spPr>
          <a:xfrm>
            <a:off x="7918560" y="427284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15.8%</a:t>
            </a:r>
            <a:endParaRPr lang="en-US" sz="1300" b="0" u="none" strike="noStrike">
              <a:solidFill>
                <a:srgbClr val="000000"/>
              </a:solidFill>
              <a:effectLst/>
              <a:uFillTx/>
              <a:latin typeface="Arial"/>
            </a:endParaRPr>
          </a:p>
        </p:txBody>
      </p:sp>
      <p:sp>
        <p:nvSpPr>
          <p:cNvPr id="254" name="TextBox 36"/>
          <p:cNvSpPr/>
          <p:nvPr/>
        </p:nvSpPr>
        <p:spPr>
          <a:xfrm>
            <a:off x="567000" y="4671360"/>
            <a:ext cx="2678760" cy="4856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defTabSz="914400">
              <a:lnSpc>
                <a:spcPct val="100000"/>
              </a:lnSpc>
              <a:tabLst>
                <a:tab pos="0" algn="l"/>
              </a:tabLst>
            </a:pPr>
            <a:r>
              <a:rPr lang="en-US" sz="1500" b="0" u="none" strike="noStrike">
                <a:solidFill>
                  <a:srgbClr val="17202A"/>
                </a:solidFill>
                <a:effectLst/>
                <a:uFillTx/>
                <a:latin typeface="Arial"/>
                <a:ea typeface="Arial"/>
              </a:rPr>
              <a:t>Performance</a:t>
            </a:r>
            <a:endParaRPr lang="en-US" sz="1500" b="0" u="none" strike="noStrike">
              <a:solidFill>
                <a:srgbClr val="000000"/>
              </a:solidFill>
              <a:effectLst/>
              <a:uFillTx/>
              <a:latin typeface="Arial"/>
            </a:endParaRPr>
          </a:p>
        </p:txBody>
      </p:sp>
      <p:sp>
        <p:nvSpPr>
          <p:cNvPr id="255" name="Rounded Rectangle 37"/>
          <p:cNvSpPr/>
          <p:nvPr/>
        </p:nvSpPr>
        <p:spPr>
          <a:xfrm>
            <a:off x="3355920" y="4807440"/>
            <a:ext cx="4361400" cy="184320"/>
          </a:xfrm>
          <a:prstGeom prst="roundRect">
            <a:avLst>
              <a:gd name="adj" fmla="val 16667"/>
            </a:avLst>
          </a:prstGeom>
          <a:solidFill>
            <a:srgbClr val="E8ECEF"/>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6" name="Rounded Rectangle 38"/>
          <p:cNvSpPr/>
          <p:nvPr/>
        </p:nvSpPr>
        <p:spPr>
          <a:xfrm>
            <a:off x="3355920" y="4807440"/>
            <a:ext cx="1181160" cy="184320"/>
          </a:xfrm>
          <a:prstGeom prst="roundRect">
            <a:avLst>
              <a:gd name="adj" fmla="val 16667"/>
            </a:avLst>
          </a:prstGeom>
          <a:solidFill>
            <a:srgbClr val="AAB4BE"/>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7" name="Rounded Rectangle 39"/>
          <p:cNvSpPr/>
          <p:nvPr/>
        </p:nvSpPr>
        <p:spPr>
          <a:xfrm>
            <a:off x="7918560" y="4734360"/>
            <a:ext cx="658080" cy="339840"/>
          </a:xfrm>
          <a:prstGeom prst="roundRect">
            <a:avLst>
              <a:gd name="adj" fmla="val 16667"/>
            </a:avLst>
          </a:prstGeom>
          <a:solidFill>
            <a:srgbClr val="EEF1F3"/>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58" name="TextBox 40"/>
          <p:cNvSpPr/>
          <p:nvPr/>
        </p:nvSpPr>
        <p:spPr>
          <a:xfrm>
            <a:off x="7918560" y="4758840"/>
            <a:ext cx="658080" cy="2523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300" b="1" u="none" strike="noStrike">
                <a:solidFill>
                  <a:srgbClr val="5D6873"/>
                </a:solidFill>
                <a:effectLst/>
                <a:uFillTx/>
                <a:latin typeface="Arial"/>
                <a:ea typeface="Arial"/>
              </a:rPr>
              <a:t>14.9%</a:t>
            </a:r>
            <a:endParaRPr lang="en-US" sz="1300" b="0" u="none" strike="noStrike">
              <a:solidFill>
                <a:srgbClr val="000000"/>
              </a:solidFill>
              <a:effectLst/>
              <a:uFillTx/>
              <a:latin typeface="Arial"/>
            </a:endParaRPr>
          </a:p>
        </p:txBody>
      </p:sp>
      <p:sp>
        <p:nvSpPr>
          <p:cNvPr id="259" name="TextBox 41"/>
          <p:cNvSpPr/>
          <p:nvPr/>
        </p:nvSpPr>
        <p:spPr>
          <a:xfrm>
            <a:off x="822960" y="5266800"/>
            <a:ext cx="749772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20" b="0" u="none" strike="noStrike">
                <a:solidFill>
                  <a:srgbClr val="5D6873"/>
                </a:solidFill>
                <a:effectLst/>
                <a:uFillTx/>
                <a:latin typeface="Arial"/>
                <a:ea typeface="Arial"/>
              </a:rPr>
              <a:t>How to read: 53.5% means 54 of 101 interviews mentioned productivity improvement; themes can overlap</a:t>
            </a:r>
            <a:endParaRPr lang="en-US" sz="1020" b="0" u="none" strike="noStrike">
              <a:solidFill>
                <a:srgbClr val="000000"/>
              </a:solidFill>
              <a:effectLst/>
              <a:uFillTx/>
              <a:latin typeface="Arial"/>
            </a:endParaRPr>
          </a:p>
        </p:txBody>
      </p:sp>
      <p:sp>
        <p:nvSpPr>
          <p:cNvPr id="260" name="TextBox 42"/>
          <p:cNvSpPr/>
          <p:nvPr/>
        </p:nvSpPr>
        <p:spPr>
          <a:xfrm>
            <a:off x="1828800" y="5513760"/>
            <a:ext cx="5486040" cy="21924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Source: 101 semi-structured interviews across 86 organizations</a:t>
            </a:r>
            <a:endParaRPr lang="en-US" sz="105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1" name="PlaceHolder 1"/>
          <p:cNvSpPr>
            <a:spLocks noGrp="1"/>
          </p:cNvSpPr>
          <p:nvPr>
            <p:ph type="title"/>
          </p:nvPr>
        </p:nvSpPr>
        <p:spPr>
          <a:xfrm>
            <a:off x="320040" y="109800"/>
            <a:ext cx="8503560" cy="1188360"/>
          </a:xfrm>
          <a:prstGeom prst="rect">
            <a:avLst/>
          </a:prstGeom>
          <a:noFill/>
          <a:ln w="0">
            <a:noFill/>
          </a:ln>
        </p:spPr>
        <p:txBody>
          <a:bodyPr lIns="91440" tIns="45720" rIns="91440" bIns="45720" anchor="ctr">
            <a:noAutofit/>
          </a:bodyPr>
          <a:lstStyle/>
          <a:p>
            <a:pPr indent="0" algn="ctr">
              <a:lnSpc>
                <a:spcPct val="100000"/>
              </a:lnSpc>
              <a:buNone/>
            </a:pPr>
            <a:r>
              <a:rPr lang="en-US" sz="3000" b="0" u="none" strike="noStrike">
                <a:solidFill>
                  <a:srgbClr val="FFFFFF"/>
                </a:solidFill>
                <a:effectLst/>
                <a:uFillTx/>
                <a:latin typeface="Arial"/>
                <a:ea typeface="Arial"/>
              </a:rPr>
              <a:t>Because productivity dominates, evaluate developer effort alongside machine performance</a:t>
            </a:r>
            <a:endParaRPr lang="en-US" sz="3000" b="0" u="none" strike="noStrike">
              <a:solidFill>
                <a:schemeClr val="lt1"/>
              </a:solidFill>
              <a:effectLst/>
              <a:uFillTx/>
              <a:latin typeface="Arial"/>
            </a:endParaRPr>
          </a:p>
        </p:txBody>
      </p:sp>
      <p:sp>
        <p:nvSpPr>
          <p:cNvPr id="262" name="TextBox 2"/>
          <p:cNvSpPr/>
          <p:nvPr/>
        </p:nvSpPr>
        <p:spPr>
          <a:xfrm>
            <a:off x="4316040" y="6309360"/>
            <a:ext cx="511560" cy="26496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100" b="0" u="none" strike="noStrike">
                <a:solidFill>
                  <a:srgbClr val="5D6873"/>
                </a:solidFill>
                <a:effectLst/>
                <a:uFillTx/>
                <a:latin typeface="Arial"/>
                <a:ea typeface="Arial"/>
              </a:rPr>
              <a:t>9</a:t>
            </a:r>
            <a:endParaRPr lang="en-US" sz="1100" b="0" u="none" strike="noStrike">
              <a:solidFill>
                <a:srgbClr val="000000"/>
              </a:solidFill>
              <a:effectLst/>
              <a:uFillTx/>
              <a:latin typeface="Arial"/>
            </a:endParaRPr>
          </a:p>
        </p:txBody>
      </p:sp>
      <p:sp>
        <p:nvSpPr>
          <p:cNvPr id="263" name="TextBox 3"/>
          <p:cNvSpPr/>
          <p:nvPr/>
        </p:nvSpPr>
        <p:spPr>
          <a:xfrm>
            <a:off x="658440" y="1481400"/>
            <a:ext cx="391320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500" b="1" u="none" strike="noStrike">
                <a:solidFill>
                  <a:srgbClr val="004080"/>
                </a:solidFill>
                <a:effectLst/>
                <a:uFillTx/>
                <a:latin typeface="Arial"/>
                <a:ea typeface="Arial"/>
              </a:rPr>
              <a:t>PERFORMANCE  ·  14.9%</a:t>
            </a:r>
            <a:endParaRPr lang="en-US" sz="1500" b="0" u="none" strike="noStrike">
              <a:solidFill>
                <a:srgbClr val="000000"/>
              </a:solidFill>
              <a:effectLst/>
              <a:uFillTx/>
              <a:latin typeface="Arial"/>
            </a:endParaRPr>
          </a:p>
        </p:txBody>
      </p:sp>
      <p:sp>
        <p:nvSpPr>
          <p:cNvPr id="264" name="TextBox 4"/>
          <p:cNvSpPr/>
          <p:nvPr/>
        </p:nvSpPr>
        <p:spPr>
          <a:xfrm>
            <a:off x="4572000" y="1481400"/>
            <a:ext cx="3913200" cy="29232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500" b="1" u="none" strike="noStrike">
                <a:solidFill>
                  <a:srgbClr val="3A923A"/>
                </a:solidFill>
                <a:effectLst/>
                <a:uFillTx/>
                <a:latin typeface="Arial"/>
                <a:ea typeface="Arial"/>
              </a:rPr>
              <a:t>PRODUCTIVITY  ·  53.5%</a:t>
            </a:r>
            <a:endParaRPr lang="en-US" sz="1500" b="0" u="none" strike="noStrike">
              <a:solidFill>
                <a:srgbClr val="000000"/>
              </a:solidFill>
              <a:effectLst/>
              <a:uFillTx/>
              <a:latin typeface="Arial"/>
            </a:endParaRPr>
          </a:p>
        </p:txBody>
      </p:sp>
      <p:sp>
        <p:nvSpPr>
          <p:cNvPr id="265" name="Rectangle 5"/>
          <p:cNvSpPr/>
          <p:nvPr/>
        </p:nvSpPr>
        <p:spPr>
          <a:xfrm>
            <a:off x="658440" y="1993320"/>
            <a:ext cx="3913200" cy="529920"/>
          </a:xfrm>
          <a:prstGeom prst="rect">
            <a:avLst/>
          </a:prstGeom>
          <a:solidFill>
            <a:srgbClr val="004080"/>
          </a:solidFill>
          <a:ln w="12700">
            <a:solidFill>
              <a:srgbClr val="00408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66" name="TextBox 6"/>
          <p:cNvSpPr/>
          <p:nvPr/>
        </p:nvSpPr>
        <p:spPr>
          <a:xfrm>
            <a:off x="786240" y="2103120"/>
            <a:ext cx="365724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FFFFFF"/>
                </a:solidFill>
                <a:effectLst/>
                <a:uFillTx/>
                <a:latin typeface="Arial"/>
                <a:ea typeface="Arial"/>
              </a:rPr>
              <a:t>MACHINE OUTCOMES</a:t>
            </a:r>
            <a:endParaRPr lang="en-US" sz="1600" b="0" u="none" strike="noStrike">
              <a:solidFill>
                <a:srgbClr val="000000"/>
              </a:solidFill>
              <a:effectLst/>
              <a:uFillTx/>
              <a:latin typeface="Arial"/>
            </a:endParaRPr>
          </a:p>
        </p:txBody>
      </p:sp>
      <p:sp>
        <p:nvSpPr>
          <p:cNvPr id="267" name="Rectangle 7"/>
          <p:cNvSpPr/>
          <p:nvPr/>
        </p:nvSpPr>
        <p:spPr>
          <a:xfrm>
            <a:off x="4572000" y="1993320"/>
            <a:ext cx="3913200" cy="529920"/>
          </a:xfrm>
          <a:prstGeom prst="rect">
            <a:avLst/>
          </a:prstGeom>
          <a:solidFill>
            <a:srgbClr val="3A923A"/>
          </a:solidFill>
          <a:ln w="12700">
            <a:solidFill>
              <a:srgbClr val="3A923A"/>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68" name="TextBox 8"/>
          <p:cNvSpPr/>
          <p:nvPr/>
        </p:nvSpPr>
        <p:spPr>
          <a:xfrm>
            <a:off x="4700160" y="2103120"/>
            <a:ext cx="3657240" cy="3106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600" b="1" u="none" strike="noStrike">
                <a:solidFill>
                  <a:srgbClr val="FFFFFF"/>
                </a:solidFill>
                <a:effectLst/>
                <a:uFillTx/>
                <a:latin typeface="Arial"/>
                <a:ea typeface="Arial"/>
              </a:rPr>
              <a:t>DEVELOPER OUTCOMES</a:t>
            </a:r>
            <a:endParaRPr lang="en-US" sz="1600" b="0" u="none" strike="noStrike">
              <a:solidFill>
                <a:srgbClr val="000000"/>
              </a:solidFill>
              <a:effectLst/>
              <a:uFillTx/>
              <a:latin typeface="Arial"/>
            </a:endParaRPr>
          </a:p>
        </p:txBody>
      </p:sp>
      <p:sp>
        <p:nvSpPr>
          <p:cNvPr id="269" name="Rectangle 9"/>
          <p:cNvSpPr/>
          <p:nvPr/>
        </p:nvSpPr>
        <p:spPr>
          <a:xfrm>
            <a:off x="658440" y="2523600"/>
            <a:ext cx="3913200" cy="658080"/>
          </a:xfrm>
          <a:prstGeom prst="rect">
            <a:avLst/>
          </a:prstGeom>
          <a:solidFill>
            <a:srgbClr val="EAF2F8"/>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0" name="TextBox 10"/>
          <p:cNvSpPr/>
          <p:nvPr/>
        </p:nvSpPr>
        <p:spPr>
          <a:xfrm>
            <a:off x="786240" y="263340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Requests per second</a:t>
            </a:r>
            <a:endParaRPr lang="en-US" sz="1400" b="0" u="none" strike="noStrike">
              <a:solidFill>
                <a:srgbClr val="000000"/>
              </a:solidFill>
              <a:effectLst/>
              <a:uFillTx/>
              <a:latin typeface="Arial"/>
            </a:endParaRPr>
          </a:p>
        </p:txBody>
      </p:sp>
      <p:sp>
        <p:nvSpPr>
          <p:cNvPr id="271" name="Rectangle 11"/>
          <p:cNvSpPr/>
          <p:nvPr/>
        </p:nvSpPr>
        <p:spPr>
          <a:xfrm>
            <a:off x="4572000" y="2523600"/>
            <a:ext cx="3913200" cy="658080"/>
          </a:xfrm>
          <a:prstGeom prst="rect">
            <a:avLst/>
          </a:prstGeom>
          <a:solidFill>
            <a:srgbClr val="EAF5E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2" name="TextBox 12"/>
          <p:cNvSpPr/>
          <p:nvPr/>
        </p:nvSpPr>
        <p:spPr>
          <a:xfrm>
            <a:off x="4700160" y="263340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Time to first deployment</a:t>
            </a:r>
            <a:endParaRPr lang="en-US" sz="1400" b="0" u="none" strike="noStrike">
              <a:solidFill>
                <a:srgbClr val="000000"/>
              </a:solidFill>
              <a:effectLst/>
              <a:uFillTx/>
              <a:latin typeface="Arial"/>
            </a:endParaRPr>
          </a:p>
        </p:txBody>
      </p:sp>
      <p:sp>
        <p:nvSpPr>
          <p:cNvPr id="273" name="Rectangle 13"/>
          <p:cNvSpPr/>
          <p:nvPr/>
        </p:nvSpPr>
        <p:spPr>
          <a:xfrm>
            <a:off x="658440" y="3182040"/>
            <a:ext cx="3913200" cy="65808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4" name="TextBox 14"/>
          <p:cNvSpPr/>
          <p:nvPr/>
        </p:nvSpPr>
        <p:spPr>
          <a:xfrm>
            <a:off x="786240" y="329184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99th-percentile latency (p99)</a:t>
            </a:r>
            <a:endParaRPr lang="en-US" sz="1400" b="0" u="none" strike="noStrike">
              <a:solidFill>
                <a:srgbClr val="000000"/>
              </a:solidFill>
              <a:effectLst/>
              <a:uFillTx/>
              <a:latin typeface="Arial"/>
            </a:endParaRPr>
          </a:p>
        </p:txBody>
      </p:sp>
      <p:sp>
        <p:nvSpPr>
          <p:cNvPr id="275" name="Rectangle 15"/>
          <p:cNvSpPr/>
          <p:nvPr/>
        </p:nvSpPr>
        <p:spPr>
          <a:xfrm>
            <a:off x="4572000" y="3182040"/>
            <a:ext cx="3913200" cy="65808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6" name="TextBox 16"/>
          <p:cNvSpPr/>
          <p:nvPr/>
        </p:nvSpPr>
        <p:spPr>
          <a:xfrm>
            <a:off x="4700160" y="329184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Onboarding time</a:t>
            </a:r>
            <a:endParaRPr lang="en-US" sz="1400" b="0" u="none" strike="noStrike">
              <a:solidFill>
                <a:srgbClr val="000000"/>
              </a:solidFill>
              <a:effectLst/>
              <a:uFillTx/>
              <a:latin typeface="Arial"/>
            </a:endParaRPr>
          </a:p>
        </p:txBody>
      </p:sp>
      <p:sp>
        <p:nvSpPr>
          <p:cNvPr id="277" name="Rectangle 17"/>
          <p:cNvSpPr/>
          <p:nvPr/>
        </p:nvSpPr>
        <p:spPr>
          <a:xfrm>
            <a:off x="658440" y="3840480"/>
            <a:ext cx="3913200" cy="658080"/>
          </a:xfrm>
          <a:prstGeom prst="rect">
            <a:avLst/>
          </a:prstGeom>
          <a:solidFill>
            <a:srgbClr val="EAF2F8"/>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78" name="TextBox 18"/>
          <p:cNvSpPr/>
          <p:nvPr/>
        </p:nvSpPr>
        <p:spPr>
          <a:xfrm>
            <a:off x="786240" y="395028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Cold-start delay</a:t>
            </a:r>
            <a:endParaRPr lang="en-US" sz="1400" b="0" u="none" strike="noStrike">
              <a:solidFill>
                <a:srgbClr val="000000"/>
              </a:solidFill>
              <a:effectLst/>
              <a:uFillTx/>
              <a:latin typeface="Arial"/>
            </a:endParaRPr>
          </a:p>
        </p:txBody>
      </p:sp>
      <p:sp>
        <p:nvSpPr>
          <p:cNvPr id="279" name="Rectangle 19"/>
          <p:cNvSpPr/>
          <p:nvPr/>
        </p:nvSpPr>
        <p:spPr>
          <a:xfrm>
            <a:off x="4572000" y="3840480"/>
            <a:ext cx="3913200" cy="658080"/>
          </a:xfrm>
          <a:prstGeom prst="rect">
            <a:avLst/>
          </a:prstGeom>
          <a:solidFill>
            <a:srgbClr val="EAF5EA"/>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80" name="TextBox 20"/>
          <p:cNvSpPr/>
          <p:nvPr/>
        </p:nvSpPr>
        <p:spPr>
          <a:xfrm>
            <a:off x="4700160" y="395028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Manual interventions per change</a:t>
            </a:r>
            <a:endParaRPr lang="en-US" sz="1400" b="0" u="none" strike="noStrike">
              <a:solidFill>
                <a:srgbClr val="000000"/>
              </a:solidFill>
              <a:effectLst/>
              <a:uFillTx/>
              <a:latin typeface="Arial"/>
            </a:endParaRPr>
          </a:p>
        </p:txBody>
      </p:sp>
      <p:sp>
        <p:nvSpPr>
          <p:cNvPr id="281" name="Rectangle 21"/>
          <p:cNvSpPr/>
          <p:nvPr/>
        </p:nvSpPr>
        <p:spPr>
          <a:xfrm>
            <a:off x="658440" y="4498920"/>
            <a:ext cx="3913200" cy="65808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82" name="TextBox 22"/>
          <p:cNvSpPr/>
          <p:nvPr/>
        </p:nvSpPr>
        <p:spPr>
          <a:xfrm>
            <a:off x="786240" y="460872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Resource efficiency</a:t>
            </a:r>
            <a:endParaRPr lang="en-US" sz="1400" b="0" u="none" strike="noStrike">
              <a:solidFill>
                <a:srgbClr val="000000"/>
              </a:solidFill>
              <a:effectLst/>
              <a:uFillTx/>
              <a:latin typeface="Arial"/>
            </a:endParaRPr>
          </a:p>
        </p:txBody>
      </p:sp>
      <p:sp>
        <p:nvSpPr>
          <p:cNvPr id="283" name="Rectangle 23"/>
          <p:cNvSpPr/>
          <p:nvPr/>
        </p:nvSpPr>
        <p:spPr>
          <a:xfrm>
            <a:off x="4572000" y="4498920"/>
            <a:ext cx="3913200" cy="658080"/>
          </a:xfrm>
          <a:prstGeom prst="rect">
            <a:avLst/>
          </a:prstGeom>
          <a:solidFill>
            <a:srgbClr val="FFFFFF"/>
          </a:solidFill>
          <a:ln w="12700">
            <a:solidFill>
              <a:srgbClr val="D8DEE3"/>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endParaRPr lang="en-US" sz="1800" b="0" u="none" strike="noStrike">
              <a:solidFill>
                <a:schemeClr val="lt1"/>
              </a:solidFill>
              <a:effectLst/>
              <a:uFillTx/>
              <a:latin typeface="Calibri"/>
            </a:endParaRPr>
          </a:p>
        </p:txBody>
      </p:sp>
      <p:sp>
        <p:nvSpPr>
          <p:cNvPr id="284" name="TextBox 24"/>
          <p:cNvSpPr/>
          <p:nvPr/>
        </p:nvSpPr>
        <p:spPr>
          <a:xfrm>
            <a:off x="4700160" y="4608720"/>
            <a:ext cx="3657240" cy="43848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400" b="0" u="none" strike="noStrike">
                <a:solidFill>
                  <a:srgbClr val="17202A"/>
                </a:solidFill>
                <a:effectLst/>
                <a:uFillTx/>
                <a:latin typeface="Arial"/>
                <a:ea typeface="Arial"/>
              </a:rPr>
              <a:t>Diagnosis and recovery time</a:t>
            </a:r>
            <a:endParaRPr lang="en-US" sz="1400" b="0" u="none" strike="noStrike">
              <a:solidFill>
                <a:srgbClr val="000000"/>
              </a:solidFill>
              <a:effectLst/>
              <a:uFillTx/>
              <a:latin typeface="Arial"/>
            </a:endParaRPr>
          </a:p>
        </p:txBody>
      </p:sp>
      <p:sp>
        <p:nvSpPr>
          <p:cNvPr id="285" name="TextBox 25"/>
          <p:cNvSpPr/>
          <p:nvPr/>
        </p:nvSpPr>
        <p:spPr>
          <a:xfrm>
            <a:off x="987480" y="5376600"/>
            <a:ext cx="7168680" cy="255600"/>
          </a:xfrm>
          <a:prstGeom prst="rect">
            <a:avLst/>
          </a:prstGeom>
          <a:noFill/>
          <a:ln w="0">
            <a:noFill/>
          </a:ln>
        </p:spPr>
        <p:style>
          <a:lnRef idx="0">
            <a:scrgbClr r="0" g="0" b="0"/>
          </a:lnRef>
          <a:fillRef idx="0">
            <a:scrgbClr r="0" g="0" b="0"/>
          </a:fillRef>
          <a:effectRef idx="0">
            <a:scrgbClr r="0" g="0" b="0"/>
          </a:effectRef>
          <a:fontRef idx="minor"/>
        </p:style>
        <p:txBody>
          <a:bodyPr wrap="none" lIns="36720" tIns="36720" rIns="36720" bIns="36720" anchor="ctr">
            <a:spAutoFit/>
          </a:bodyPr>
          <a:lstStyle/>
          <a:p>
            <a:pPr algn="ctr" defTabSz="914400">
              <a:lnSpc>
                <a:spcPct val="100000"/>
              </a:lnSpc>
              <a:tabLst>
                <a:tab pos="0" algn="l"/>
              </a:tabLst>
            </a:pPr>
            <a:r>
              <a:rPr lang="en-US" sz="1050" b="0" u="none" strike="noStrike">
                <a:solidFill>
                  <a:srgbClr val="5D6873"/>
                </a:solidFill>
                <a:effectLst/>
                <a:uFillTx/>
                <a:latin typeface="Arial"/>
                <a:ea typeface="Arial"/>
              </a:rPr>
              <a:t>Source: desired-outcome codes from 101 interviews; developer metrics are proposed, not measured</a:t>
            </a:r>
            <a:endParaRPr lang="en-US" sz="1050" b="0" u="none" strike="noStrike">
              <a:solidFill>
                <a:srgbClr val="000000"/>
              </a:solidFill>
              <a:effectLst/>
              <a:uFillTx/>
              <a:latin typeface="Arial"/>
            </a:endParaRP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shade val="51000"/>
              </a:schemeClr>
            </a:gs>
            <a:gs pos="80000">
              <a:schemeClr val="phClr">
                <a:shade val="93000"/>
              </a:schemeClr>
            </a:gs>
            <a:gs pos="100000">
              <a:schemeClr val="phClr">
                <a:shade val="94000"/>
              </a:schemeClr>
            </a:gs>
          </a:gsLst>
          <a:lin ang="16200000" scaled="0"/>
          <a:tileRect/>
        </a:gradFill>
      </a:fillStyleLst>
      <a:lnStyleLst>
        <a:ln w="9525">
          <a:prstDash val="solid"/>
        </a:ln>
        <a:ln w="25400">
          <a:prstDash val="solid"/>
        </a:ln>
        <a:ln w="38100">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Metadata/LabelInfo.xml><?xml version="1.0" encoding="utf-8"?>
<clbl:labelList xmlns:clbl="http://schemas.microsoft.com/office/2020/mipLabelMetadata">
  <clbl:label id="{37f4b8a2-ad4f-41b5-9a91-284d2cc38f56}" enabled="1" method="Standard" siteId="{70de1992-07c6-480f-a318-a1afcba03983}" contentBits="0" removed="0"/>
</clbl:labelList>
</file>

<file path=docProps/app.xml><?xml version="1.0" encoding="utf-8"?>
<Properties xmlns="http://schemas.openxmlformats.org/officeDocument/2006/extended-properties" xmlns:vt="http://schemas.openxmlformats.org/officeDocument/2006/docPropsVTypes">
  <Template/>
  <TotalTime>175</TotalTime>
  <Words>4391</Words>
  <Application>Microsoft Office PowerPoint</Application>
  <PresentationFormat>On-screen Show (4:3)</PresentationFormat>
  <Paragraphs>656</Paragraphs>
  <Slides>20</Slides>
  <Notes>20</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Symbol</vt:lpstr>
      <vt:lpstr>Times New Roman</vt:lpstr>
      <vt:lpstr>Wingdings</vt:lpstr>
      <vt:lpstr>1_Office Theme</vt:lpstr>
      <vt:lpstr>Empirical Analysis of Cloud–Edge Infrastructure Complexity: Practitioner Pain Points and Architectural Directions</vt:lpstr>
      <vt:lpstr>Modern infrastructure grew more capable—and harder to operate</vt:lpstr>
      <vt:lpstr>To answer that question, we interviewed 101 practitioners</vt:lpstr>
      <vt:lpstr>The sample spans small teams and global enterprises</vt:lpstr>
      <vt:lpstr>Within this sample, deployment and onboarding were the most frequent pains</vt:lpstr>
      <vt:lpstr>The three leading pains also appear together in the same interviews</vt:lpstr>
      <vt:lpstr>Together, the recurring themes point to manual coordination</vt:lpstr>
      <vt:lpstr>Desired outcomes mirror the burden: productivity and automation lead</vt:lpstr>
      <vt:lpstr>Because productivity dominates, evaluate developer effort alongside machine performance</vt:lpstr>
      <vt:lpstr>Reducing developer effort requires the platform to absorb coordination work</vt:lpstr>
      <vt:lpstr>Platform coordination must preserve isolation, usability, and observability</vt:lpstr>
      <vt:lpstr>How the platform is adopted depends on organizational context</vt:lpstr>
      <vt:lpstr>The interviews identify the problem; proposed solutions still require testing</vt:lpstr>
      <vt:lpstr>The interviews shift the research target from execution to coordination cost</vt:lpstr>
      <vt:lpstr>Questions?</vt:lpstr>
      <vt:lpstr>Method details and measurement semantics</vt:lpstr>
      <vt:lpstr>Complete pain-theme ranking</vt:lpstr>
      <vt:lpstr>Complete expectation-theme ranking</vt:lpstr>
      <vt:lpstr>Separate evidence, interpretation, and external mechanisms</vt:lpstr>
      <vt:lpstr>Technical terminology used in the paper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subject/>
  <dc:creator>Walnut Exporter</dc:creator>
  <dc:description/>
  <cp:lastModifiedBy>Amini Salehi, Mohsen</cp:lastModifiedBy>
  <cp:revision>22</cp:revision>
  <dcterms:created xsi:type="dcterms:W3CDTF">2026-07-14T04:50:43Z</dcterms:created>
  <dcterms:modified xsi:type="dcterms:W3CDTF">2026-07-29T02:05:20Z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Converted Presentation</vt:lpwstr>
  </property>
</Properties>
</file>