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knM4CfK/ZJmY88m0GLi0Cso8J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Department of Computer Science &amp; Engineering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University of North Texas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SAC/CC 1: Migration and Scheduling in Edge Computing chaired by Rami Langar  from Tue, December 5, 2023 08:30 +08 until 10:00 (2nd paper) in Room 407 (18 min.)</a:t>
            </a:r>
            <a:endParaRPr/>
          </a:p>
        </p:txBody>
      </p:sp>
      <p:sp>
        <p:nvSpPr>
          <p:cNvPr id="30" name="Google Shape;3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af14386b5_0_3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12af14386b5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Coordination across AS e.g., authentication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Determine migration approach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medata copy at this layer (by create dest container)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Container reuse</a:t>
            </a:r>
            <a:endParaRPr/>
          </a:p>
        </p:txBody>
      </p:sp>
      <p:sp>
        <p:nvSpPr>
          <p:cNvPr id="138" name="Google Shape;138;g12af14386b5_0_3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af14386b5_0_6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12af14386b5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12af14386b5_0_6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cc054e9a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15cc054e9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15cc054e9a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456616194_0_3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8456616194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8456616194_0_3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b95d05a22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29b95d05a2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29b95d05a22_0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dc7ba4a37_0_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8dc7ba4a3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28dc7ba4a37_0_10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b95d05a22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9b95d05a2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9b95d05a22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b95d05a22_0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9b95d05a2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9b95d05a22_0_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9b95d05a2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g29b95d05a22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e06d7bf64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g1e06d7bf6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migration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=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checkpointing + data-transfer + restoration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migration solution = migration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+ coordination​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+ transparency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+ dealing with platform heterogeneity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+ dealing with latency (overhead)</a:t>
            </a:r>
            <a:endParaRPr/>
          </a:p>
        </p:txBody>
      </p:sp>
      <p:sp>
        <p:nvSpPr>
          <p:cNvPr id="46" name="Google Shape;46;g1e06d7bf64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b95d05a22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b95d05a2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29b95d05a22_1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d1204ce157_0_3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1d1204ce15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 we develop a liberal approach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Efficiency-flexibility tradeoff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developers must declare/know how far (aggressively) to be migrated by using matched migration approach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b95d05a22_1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b95d05a22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29b95d05a22_1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09128b773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209128b77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209128b773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b95d05a22_1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b95d05a2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9b95d05a22_1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282fa06a4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282fa06a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6282fa06a4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pcclab title">
  <p:cSld name="Hpcclab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ts val="425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50"/>
          <p:cNvSpPr/>
          <p:nvPr>
            <p:ph idx="2" type="pic"/>
          </p:nvPr>
        </p:nvSpPr>
        <p:spPr>
          <a:xfrm>
            <a:off x="-1" y="5369442"/>
            <a:ext cx="1658679" cy="1464548"/>
          </a:xfrm>
          <a:prstGeom prst="rect">
            <a:avLst/>
          </a:prstGeom>
          <a:noFill/>
          <a:ln>
            <a:noFill/>
          </a:ln>
        </p:spPr>
      </p:sp>
      <p:pic>
        <p:nvPicPr>
          <p:cNvPr descr="title2.jpg" id="19" name="Google Shape;1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08111" y="5178048"/>
            <a:ext cx="2298174" cy="1464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bs.twimg.com/profile_images/631520953759969280/j1ru4suY.jpg" id="20" name="Google Shape;2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20130"/>
            <a:ext cx="1913860" cy="1913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pcclab content">
  <p:cSld name="Hpcclab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1"/>
          <p:cNvSpPr txBox="1"/>
          <p:nvPr>
            <p:ph idx="12" type="sldNum"/>
          </p:nvPr>
        </p:nvSpPr>
        <p:spPr>
          <a:xfrm>
            <a:off x="34981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itle2.jpg" id="26" name="Google Shape;2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02600" y="5882382"/>
            <a:ext cx="1530446" cy="97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4080"/>
          </a:solidFill>
          <a:ln>
            <a:noFill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8475" lvl="0" marL="4572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425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9"/>
          <p:cNvSpPr txBox="1"/>
          <p:nvPr>
            <p:ph idx="12" type="sldNum"/>
          </p:nvPr>
        </p:nvSpPr>
        <p:spPr>
          <a:xfrm>
            <a:off x="6592800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BK_PyvRpr1A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>
            <p:ph type="ctrTitle"/>
          </p:nvPr>
        </p:nvSpPr>
        <p:spPr>
          <a:xfrm>
            <a:off x="427500" y="2066625"/>
            <a:ext cx="8289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UMS: Live Migration of Containerized Services across Autonomous Computing Systems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3" name="Google Shape;33;p1"/>
          <p:cNvSpPr txBox="1"/>
          <p:nvPr>
            <p:ph idx="1" type="subTitle"/>
          </p:nvPr>
        </p:nvSpPr>
        <p:spPr>
          <a:xfrm>
            <a:off x="1371600" y="3790503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en-US" sz="3600">
                <a:solidFill>
                  <a:schemeClr val="dk1"/>
                </a:solidFill>
              </a:rPr>
              <a:t>Mohsen Amini Salehi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en-US" sz="3600">
                <a:solidFill>
                  <a:schemeClr val="dk1"/>
                </a:solidFill>
              </a:rPr>
              <a:t>High Performance Cloud Computing Lab (HPCC)</a:t>
            </a:r>
            <a:endParaRPr/>
          </a:p>
          <a:p>
            <a:pPr indent="0" lvl="0" marL="0" rtl="0" algn="ctr"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30555"/>
              <a:buNone/>
            </a:pPr>
            <a:r>
              <a:rPr lang="en-US" sz="3600">
                <a:solidFill>
                  <a:schemeClr val="dk1"/>
                </a:solidFill>
              </a:rPr>
              <a:t>Department of Computer Science &amp; Engineering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30555"/>
              <a:buNone/>
            </a:pPr>
            <a:r>
              <a:rPr lang="en-US" sz="3600">
                <a:solidFill>
                  <a:schemeClr val="dk1"/>
                </a:solidFill>
              </a:rPr>
              <a:t>University of North Texas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-US" sz="3600">
                <a:solidFill>
                  <a:schemeClr val="dk1"/>
                </a:solidFill>
              </a:rPr>
              <a:t>12/05/2023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ct val="125000"/>
              <a:buNone/>
            </a:pPr>
            <a:r>
              <a:t/>
            </a:r>
            <a:endParaRPr/>
          </a:p>
        </p:txBody>
      </p:sp>
      <p:sp>
        <p:nvSpPr>
          <p:cNvPr id="34" name="Google Shape;34;p1"/>
          <p:cNvSpPr txBox="1"/>
          <p:nvPr>
            <p:ph idx="4294967295" type="sldNum"/>
          </p:nvPr>
        </p:nvSpPr>
        <p:spPr>
          <a:xfrm>
            <a:off x="3285460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0" y="5096175"/>
            <a:ext cx="3429000" cy="17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8925" y="5216263"/>
            <a:ext cx="4053389" cy="17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af14386b5_0_36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-US"/>
              <a:t>Mechanics of the Live Migration Coordination</a:t>
            </a:r>
            <a:endParaRPr/>
          </a:p>
        </p:txBody>
      </p:sp>
      <p:sp>
        <p:nvSpPr>
          <p:cNvPr id="141" name="Google Shape;141;g12af14386b5_0_360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" name="Google Shape;142;g12af14386b5_0_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00" y="2061078"/>
            <a:ext cx="8839199" cy="3858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af14386b5_0_61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memhog</a:t>
            </a:r>
            <a:endParaRPr/>
          </a:p>
        </p:txBody>
      </p:sp>
      <p:sp>
        <p:nvSpPr>
          <p:cNvPr id="149" name="Google Shape;149;g12af14386b5_0_6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7147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50"/>
              <a:buChar char="•"/>
            </a:pPr>
            <a:r>
              <a:rPr lang="en-US"/>
              <a:t>A simple application that allocates static amount of memory and writes data randomly</a:t>
            </a:r>
            <a:endParaRPr/>
          </a:p>
          <a:p>
            <a:pPr indent="-3714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en-US"/>
              <a:t>Scale the memory size to measure overhead</a:t>
            </a:r>
            <a:endParaRPr/>
          </a:p>
          <a:p>
            <a:pPr indent="-3714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en-US"/>
              <a:t>Since its data cannot be compressed, may compare to data-compressible application e.g., Redis</a:t>
            </a:r>
            <a:endParaRPr/>
          </a:p>
          <a:p>
            <a:pPr indent="-3714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en-US"/>
              <a:t>Our version embed a looper</a:t>
            </a:r>
            <a:endParaRPr/>
          </a:p>
        </p:txBody>
      </p:sp>
      <p:sp>
        <p:nvSpPr>
          <p:cNvPr id="150" name="Google Shape;150;g12af14386b5_0_615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cc054e9aa_0_0"/>
          <p:cNvSpPr txBox="1"/>
          <p:nvPr>
            <p:ph type="title"/>
          </p:nvPr>
        </p:nvSpPr>
        <p:spPr>
          <a:xfrm>
            <a:off x="228600" y="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Overhead of Live Container Migration</a:t>
            </a:r>
            <a:endParaRPr/>
          </a:p>
        </p:txBody>
      </p:sp>
      <p:sp>
        <p:nvSpPr>
          <p:cNvPr id="157" name="Google Shape;157;g15cc054e9aa_0_0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g15cc054e9a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47800"/>
            <a:ext cx="8839198" cy="44388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g15cc054e9aa_0_0"/>
          <p:cNvGrpSpPr/>
          <p:nvPr/>
        </p:nvGrpSpPr>
        <p:grpSpPr>
          <a:xfrm>
            <a:off x="152400" y="1536775"/>
            <a:ext cx="8060800" cy="3256975"/>
            <a:chOff x="152400" y="1536775"/>
            <a:chExt cx="8060800" cy="3256975"/>
          </a:xfrm>
        </p:grpSpPr>
        <p:sp>
          <p:nvSpPr>
            <p:cNvPr id="160" name="Google Shape;160;g15cc054e9aa_0_0"/>
            <p:cNvSpPr txBox="1"/>
            <p:nvPr/>
          </p:nvSpPr>
          <p:spPr>
            <a:xfrm>
              <a:off x="2422900" y="1536775"/>
              <a:ext cx="5790300" cy="12594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service-level migration outperforms other approaches.</a:t>
              </a:r>
              <a:endPara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g15cc054e9aa_0_0"/>
            <p:cNvSpPr txBox="1"/>
            <p:nvPr/>
          </p:nvSpPr>
          <p:spPr>
            <a:xfrm>
              <a:off x="152400" y="3037538"/>
              <a:ext cx="6226500" cy="12594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 container-level approach is tolerable for small-size containers.</a:t>
              </a:r>
              <a:endPara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2" name="Google Shape;162;g15cc054e9aa_0_0"/>
            <p:cNvCxnSpPr/>
            <p:nvPr/>
          </p:nvCxnSpPr>
          <p:spPr>
            <a:xfrm>
              <a:off x="7035950" y="2795225"/>
              <a:ext cx="0" cy="18480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g15cc054e9aa_0_0"/>
            <p:cNvCxnSpPr/>
            <p:nvPr/>
          </p:nvCxnSpPr>
          <p:spPr>
            <a:xfrm>
              <a:off x="7953100" y="2795225"/>
              <a:ext cx="0" cy="16152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g15cc054e9aa_0_0"/>
            <p:cNvCxnSpPr/>
            <p:nvPr/>
          </p:nvCxnSpPr>
          <p:spPr>
            <a:xfrm>
              <a:off x="1683700" y="4314650"/>
              <a:ext cx="0" cy="4791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g15cc054e9aa_0_0"/>
            <p:cNvCxnSpPr/>
            <p:nvPr/>
          </p:nvCxnSpPr>
          <p:spPr>
            <a:xfrm>
              <a:off x="2641900" y="4328350"/>
              <a:ext cx="0" cy="4380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g15cc054e9aa_0_0"/>
            <p:cNvCxnSpPr/>
            <p:nvPr/>
          </p:nvCxnSpPr>
          <p:spPr>
            <a:xfrm>
              <a:off x="3613800" y="4300975"/>
              <a:ext cx="0" cy="4380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g15cc054e9aa_0_0"/>
            <p:cNvCxnSpPr/>
            <p:nvPr/>
          </p:nvCxnSpPr>
          <p:spPr>
            <a:xfrm>
              <a:off x="4558300" y="4300975"/>
              <a:ext cx="0" cy="3834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g15cc054e9aa_0_0"/>
            <p:cNvCxnSpPr/>
            <p:nvPr/>
          </p:nvCxnSpPr>
          <p:spPr>
            <a:xfrm>
              <a:off x="5530200" y="4300975"/>
              <a:ext cx="0" cy="2328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456616194_0_37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Docker Checkpoint Analysis</a:t>
            </a:r>
            <a:endParaRPr/>
          </a:p>
        </p:txBody>
      </p:sp>
      <p:sp>
        <p:nvSpPr>
          <p:cNvPr id="175" name="Google Shape;175;g28456616194_0_376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g28456616194_0_376"/>
          <p:cNvSpPr/>
          <p:nvPr/>
        </p:nvSpPr>
        <p:spPr>
          <a:xfrm>
            <a:off x="1971525" y="2411075"/>
            <a:ext cx="1322400" cy="9396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8456616194_0_376"/>
          <p:cNvSpPr/>
          <p:nvPr/>
        </p:nvSpPr>
        <p:spPr>
          <a:xfrm>
            <a:off x="32225" y="2411150"/>
            <a:ext cx="1322400" cy="28293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8456616194_0_376"/>
          <p:cNvSpPr/>
          <p:nvPr/>
        </p:nvSpPr>
        <p:spPr>
          <a:xfrm>
            <a:off x="1971525" y="3355925"/>
            <a:ext cx="1322400" cy="18846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unknown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8456616194_0_376"/>
          <p:cNvSpPr txBox="1"/>
          <p:nvPr/>
        </p:nvSpPr>
        <p:spPr>
          <a:xfrm>
            <a:off x="158525" y="1669525"/>
            <a:ext cx="10698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Docker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8456616194_0_376"/>
          <p:cNvSpPr txBox="1"/>
          <p:nvPr/>
        </p:nvSpPr>
        <p:spPr>
          <a:xfrm>
            <a:off x="2097813" y="1669525"/>
            <a:ext cx="10698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Docker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runtime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8456616194_0_376"/>
          <p:cNvSpPr/>
          <p:nvPr/>
        </p:nvSpPr>
        <p:spPr>
          <a:xfrm>
            <a:off x="3910800" y="3355925"/>
            <a:ext cx="1322400" cy="13650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3-4s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8456616194_0_376"/>
          <p:cNvSpPr txBox="1"/>
          <p:nvPr/>
        </p:nvSpPr>
        <p:spPr>
          <a:xfrm>
            <a:off x="4037100" y="1669525"/>
            <a:ext cx="10698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containerd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8456616194_0_376"/>
          <p:cNvSpPr/>
          <p:nvPr/>
        </p:nvSpPr>
        <p:spPr>
          <a:xfrm>
            <a:off x="5850088" y="3467300"/>
            <a:ext cx="1322400" cy="4653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8456616194_0_376"/>
          <p:cNvSpPr txBox="1"/>
          <p:nvPr/>
        </p:nvSpPr>
        <p:spPr>
          <a:xfrm>
            <a:off x="5976388" y="1669525"/>
            <a:ext cx="10698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runc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8456616194_0_376"/>
          <p:cNvSpPr txBox="1"/>
          <p:nvPr/>
        </p:nvSpPr>
        <p:spPr>
          <a:xfrm>
            <a:off x="7915675" y="1669525"/>
            <a:ext cx="10698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CRIU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8456616194_0_376"/>
          <p:cNvSpPr/>
          <p:nvPr/>
        </p:nvSpPr>
        <p:spPr>
          <a:xfrm>
            <a:off x="7789375" y="3574100"/>
            <a:ext cx="1322400" cy="2517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&lt;1s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g28456616194_0_376"/>
          <p:cNvCxnSpPr/>
          <p:nvPr/>
        </p:nvCxnSpPr>
        <p:spPr>
          <a:xfrm>
            <a:off x="1408075" y="2411150"/>
            <a:ext cx="5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8" name="Google Shape;188;g28456616194_0_376"/>
          <p:cNvCxnSpPr/>
          <p:nvPr/>
        </p:nvCxnSpPr>
        <p:spPr>
          <a:xfrm>
            <a:off x="3347363" y="3355925"/>
            <a:ext cx="5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9" name="Google Shape;189;g28456616194_0_376"/>
          <p:cNvCxnSpPr/>
          <p:nvPr/>
        </p:nvCxnSpPr>
        <p:spPr>
          <a:xfrm>
            <a:off x="5286650" y="3467300"/>
            <a:ext cx="5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0" name="Google Shape;190;g28456616194_0_376"/>
          <p:cNvCxnSpPr/>
          <p:nvPr/>
        </p:nvCxnSpPr>
        <p:spPr>
          <a:xfrm>
            <a:off x="7225938" y="3593150"/>
            <a:ext cx="5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1" name="Google Shape;191;g28456616194_0_376"/>
          <p:cNvCxnSpPr/>
          <p:nvPr/>
        </p:nvCxnSpPr>
        <p:spPr>
          <a:xfrm rot="10800000">
            <a:off x="1408075" y="5240450"/>
            <a:ext cx="5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2" name="Google Shape;192;g28456616194_0_376"/>
          <p:cNvCxnSpPr/>
          <p:nvPr/>
        </p:nvCxnSpPr>
        <p:spPr>
          <a:xfrm rot="10800000">
            <a:off x="3347375" y="4720925"/>
            <a:ext cx="5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3" name="Google Shape;193;g28456616194_0_376"/>
          <p:cNvCxnSpPr/>
          <p:nvPr/>
        </p:nvCxnSpPr>
        <p:spPr>
          <a:xfrm rot="10800000">
            <a:off x="5286650" y="3932600"/>
            <a:ext cx="5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4" name="Google Shape;194;g28456616194_0_376"/>
          <p:cNvCxnSpPr/>
          <p:nvPr/>
        </p:nvCxnSpPr>
        <p:spPr>
          <a:xfrm rot="10800000">
            <a:off x="7225938" y="3825800"/>
            <a:ext cx="5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95" name="Google Shape;195;g28456616194_0_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411161"/>
            <a:ext cx="1842938" cy="2829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g28456616194_0_376"/>
          <p:cNvCxnSpPr/>
          <p:nvPr/>
        </p:nvCxnSpPr>
        <p:spPr>
          <a:xfrm>
            <a:off x="54750" y="3082666"/>
            <a:ext cx="1779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g28456616194_0_376"/>
          <p:cNvCxnSpPr>
            <a:stCxn id="195" idx="3"/>
          </p:cNvCxnSpPr>
          <p:nvPr/>
        </p:nvCxnSpPr>
        <p:spPr>
          <a:xfrm>
            <a:off x="1842937" y="3825811"/>
            <a:ext cx="73011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g28456616194_0_376"/>
          <p:cNvCxnSpPr>
            <a:stCxn id="195" idx="3"/>
          </p:cNvCxnSpPr>
          <p:nvPr/>
        </p:nvCxnSpPr>
        <p:spPr>
          <a:xfrm rot="10800000">
            <a:off x="1842937" y="3087811"/>
            <a:ext cx="0" cy="738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g28456616194_0_376"/>
          <p:cNvCxnSpPr/>
          <p:nvPr/>
        </p:nvCxnSpPr>
        <p:spPr>
          <a:xfrm>
            <a:off x="54750" y="3892891"/>
            <a:ext cx="17796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g28456616194_0_376"/>
          <p:cNvCxnSpPr/>
          <p:nvPr/>
        </p:nvCxnSpPr>
        <p:spPr>
          <a:xfrm>
            <a:off x="1834350" y="5240441"/>
            <a:ext cx="17796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g28456616194_0_376"/>
          <p:cNvCxnSpPr/>
          <p:nvPr/>
        </p:nvCxnSpPr>
        <p:spPr>
          <a:xfrm>
            <a:off x="1842925" y="3898575"/>
            <a:ext cx="0" cy="13392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g28456616194_0_376"/>
          <p:cNvCxnSpPr/>
          <p:nvPr/>
        </p:nvCxnSpPr>
        <p:spPr>
          <a:xfrm>
            <a:off x="31663" y="4873966"/>
            <a:ext cx="1779600" cy="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g28456616194_0_376"/>
          <p:cNvCxnSpPr/>
          <p:nvPr/>
        </p:nvCxnSpPr>
        <p:spPr>
          <a:xfrm>
            <a:off x="1800225" y="5316650"/>
            <a:ext cx="1813800" cy="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g28456616194_0_376"/>
          <p:cNvCxnSpPr/>
          <p:nvPr/>
        </p:nvCxnSpPr>
        <p:spPr>
          <a:xfrm>
            <a:off x="1795300" y="4875850"/>
            <a:ext cx="0" cy="4620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g28456616194_0_376"/>
          <p:cNvSpPr txBox="1"/>
          <p:nvPr/>
        </p:nvSpPr>
        <p:spPr>
          <a:xfrm>
            <a:off x="4229100" y="4792850"/>
            <a:ext cx="5128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Unnecessary io.Copy from /tmp/ctd-checkpoint&lt;random_number&gt; to /var/lib/docker/containers/&lt;container_id&gt;/checkpoints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8456616194_0_376"/>
          <p:cNvSpPr/>
          <p:nvPr/>
        </p:nvSpPr>
        <p:spPr>
          <a:xfrm>
            <a:off x="4093675" y="3825800"/>
            <a:ext cx="176100" cy="14892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g28456616194_0_376"/>
          <p:cNvCxnSpPr/>
          <p:nvPr/>
        </p:nvCxnSpPr>
        <p:spPr>
          <a:xfrm>
            <a:off x="3910825" y="3358891"/>
            <a:ext cx="1526100" cy="0"/>
          </a:xfrm>
          <a:prstGeom prst="straightConnector1">
            <a:avLst/>
          </a:prstGeom>
          <a:noFill/>
          <a:ln cap="flat" cmpd="sng" w="381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g28456616194_0_376"/>
          <p:cNvCxnSpPr/>
          <p:nvPr/>
        </p:nvCxnSpPr>
        <p:spPr>
          <a:xfrm>
            <a:off x="5850075" y="3473191"/>
            <a:ext cx="1526100" cy="0"/>
          </a:xfrm>
          <a:prstGeom prst="straightConnector1">
            <a:avLst/>
          </a:prstGeom>
          <a:noFill/>
          <a:ln cap="flat" cmpd="sng" w="381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b95d05a22_0_3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/>
              <a:t>Impact of Dynamic Memory Footprint on the Migration</a:t>
            </a:r>
            <a:endParaRPr/>
          </a:p>
        </p:txBody>
      </p:sp>
      <p:sp>
        <p:nvSpPr>
          <p:cNvPr id="215" name="Google Shape;215;g29b95d05a22_0_36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6" name="Google Shape;216;g29b95d05a22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5" y="1544900"/>
            <a:ext cx="4657000" cy="232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9b95d05a22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075" y="4114800"/>
            <a:ext cx="4487001" cy="2241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g29b95d05a22_0_36"/>
          <p:cNvGrpSpPr/>
          <p:nvPr/>
        </p:nvGrpSpPr>
        <p:grpSpPr>
          <a:xfrm>
            <a:off x="176175" y="1754875"/>
            <a:ext cx="8876600" cy="3901250"/>
            <a:chOff x="176175" y="1754875"/>
            <a:chExt cx="8876600" cy="3901250"/>
          </a:xfrm>
        </p:grpSpPr>
        <p:cxnSp>
          <p:nvCxnSpPr>
            <p:cNvPr id="219" name="Google Shape;219;g29b95d05a22_0_36"/>
            <p:cNvCxnSpPr/>
            <p:nvPr/>
          </p:nvCxnSpPr>
          <p:spPr>
            <a:xfrm rot="10800000">
              <a:off x="3504250" y="1891750"/>
              <a:ext cx="1478400" cy="3504300"/>
            </a:xfrm>
            <a:prstGeom prst="straightConnector1">
              <a:avLst/>
            </a:prstGeom>
            <a:noFill/>
            <a:ln cap="flat" cmpd="sng" w="76200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0" name="Google Shape;220;g29b95d05a22_0_36"/>
            <p:cNvCxnSpPr>
              <a:stCxn id="221" idx="1"/>
            </p:cNvCxnSpPr>
            <p:nvPr/>
          </p:nvCxnSpPr>
          <p:spPr>
            <a:xfrm flipH="1">
              <a:off x="2970275" y="3760275"/>
              <a:ext cx="2012400" cy="6501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1" name="Google Shape;221;g29b95d05a22_0_36"/>
            <p:cNvSpPr txBox="1"/>
            <p:nvPr/>
          </p:nvSpPr>
          <p:spPr>
            <a:xfrm>
              <a:off x="4982675" y="1864425"/>
              <a:ext cx="4070100" cy="37917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service-level approach </a:t>
              </a:r>
              <a:r>
                <a:rPr b="1"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depends on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 </a:t>
              </a:r>
              <a:r>
                <a:rPr lang="en-US" sz="3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number of processes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running in the container, </a:t>
              </a:r>
              <a:r>
                <a:rPr b="1"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rather than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 container </a:t>
              </a:r>
              <a:r>
                <a:rPr lang="en-US" sz="3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memory footprint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2" name="Google Shape;222;g29b95d05a22_0_36"/>
            <p:cNvCxnSpPr/>
            <p:nvPr/>
          </p:nvCxnSpPr>
          <p:spPr>
            <a:xfrm>
              <a:off x="588600" y="1768575"/>
              <a:ext cx="3778200" cy="0"/>
            </a:xfrm>
            <a:prstGeom prst="straightConnector1">
              <a:avLst/>
            </a:prstGeom>
            <a:noFill/>
            <a:ln cap="flat" cmpd="sng" w="76200">
              <a:solidFill>
                <a:srgbClr val="0000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23" name="Google Shape;223;g29b95d05a22_0_36"/>
            <p:cNvCxnSpPr/>
            <p:nvPr/>
          </p:nvCxnSpPr>
          <p:spPr>
            <a:xfrm flipH="1" rot="10800000">
              <a:off x="848700" y="4220575"/>
              <a:ext cx="3518100" cy="7785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224" name="Google Shape;224;g29b95d05a22_0_36"/>
            <p:cNvSpPr/>
            <p:nvPr/>
          </p:nvSpPr>
          <p:spPr>
            <a:xfrm>
              <a:off x="176175" y="1754875"/>
              <a:ext cx="347700" cy="365100"/>
            </a:xfrm>
            <a:prstGeom prst="ellipse">
              <a:avLst/>
            </a:prstGeom>
            <a:noFill/>
            <a:ln cap="flat" cmpd="sng" w="762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g29b95d05a22_0_36"/>
            <p:cNvSpPr/>
            <p:nvPr/>
          </p:nvSpPr>
          <p:spPr>
            <a:xfrm>
              <a:off x="261900" y="4379025"/>
              <a:ext cx="347700" cy="3651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dc7ba4a37_0_108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g28dc7ba4a37_0_108"/>
          <p:cNvSpPr txBox="1"/>
          <p:nvPr>
            <p:ph type="title"/>
          </p:nvPr>
        </p:nvSpPr>
        <p:spPr>
          <a:xfrm>
            <a:off x="228600" y="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Improving FastFreeze</a:t>
            </a:r>
            <a:endParaRPr/>
          </a:p>
        </p:txBody>
      </p:sp>
      <p:pic>
        <p:nvPicPr>
          <p:cNvPr id="233" name="Google Shape;233;g28dc7ba4a37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538" y="1465300"/>
            <a:ext cx="5620924" cy="240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8dc7ba4a37_0_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1550" y="3868250"/>
            <a:ext cx="5620901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8dc7ba4a37_0_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550" y="4749388"/>
            <a:ext cx="1622000" cy="189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b95d05a22_0_2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</a:t>
            </a:r>
            <a:r>
              <a:rPr lang="en-US"/>
              <a:t>ive Migration across Heterogeneous Orchestrators</a:t>
            </a:r>
            <a:endParaRPr/>
          </a:p>
        </p:txBody>
      </p:sp>
      <p:sp>
        <p:nvSpPr>
          <p:cNvPr id="242" name="Google Shape;242;g29b95d05a22_0_29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his video shows our solution for live migration of containerized services. In this video, we show that how we can live migrate a service (memhog benchmarking application) from Azure Kubernetes Service (AKS) to Google Kubernetes Engine (GKE) without interrupting the running service. Such ability can be used across edge-to-cloud continuum OR between clouds to realize the ideas of multi-cloud to overcome problems like vendor lock-in. For more information, please refer to our poster paper presented in SuperComputing 2022 conference: &#10;http://hpcclab.org/paperPdf/sc22/poster.pdf" id="243" name="Google Shape;243;g29b95d05a22_0_29" title="Multi-Cloud: Live migration of containerized services across public clou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176" y="1533751"/>
            <a:ext cx="7421625" cy="41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9b95d05a22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" y="5853438"/>
            <a:ext cx="861176" cy="100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b95d05a22_0_6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Further Resources</a:t>
            </a:r>
            <a:endParaRPr/>
          </a:p>
        </p:txBody>
      </p:sp>
      <p:sp>
        <p:nvSpPr>
          <p:cNvPr id="251" name="Google Shape;251;g29b95d05a22_0_6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71475" lvl="0" marL="457200" rtl="0" algn="l">
              <a:spcBef>
                <a:spcPts val="360"/>
              </a:spcBef>
              <a:spcAft>
                <a:spcPts val="0"/>
              </a:spcAft>
              <a:buSzPts val="2250"/>
              <a:buChar char="•"/>
            </a:pPr>
            <a:r>
              <a:rPr lang="en-US"/>
              <a:t>Demo videos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1475" lvl="0" marL="457200" rtl="0" algn="l">
              <a:spcBef>
                <a:spcPts val="360"/>
              </a:spcBef>
              <a:spcAft>
                <a:spcPts val="0"/>
              </a:spcAft>
              <a:buSzPts val="2250"/>
              <a:buChar char="•"/>
            </a:pPr>
            <a:r>
              <a:rPr lang="en-US"/>
              <a:t>GitHub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1475" lvl="0" marL="457200" rtl="0" algn="l">
              <a:spcBef>
                <a:spcPts val="360"/>
              </a:spcBef>
              <a:spcAft>
                <a:spcPts val="0"/>
              </a:spcAft>
              <a:buSzPts val="2250"/>
              <a:buChar char="•"/>
            </a:pPr>
            <a:r>
              <a:rPr lang="en-US"/>
              <a:t>How we fix FastFreeze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1475" lvl="0" marL="457200" rtl="0" algn="l">
              <a:spcBef>
                <a:spcPts val="360"/>
              </a:spcBef>
              <a:spcAft>
                <a:spcPts val="0"/>
              </a:spcAft>
              <a:buSzPts val="2250"/>
              <a:buChar char="•"/>
            </a:pPr>
            <a:r>
              <a:rPr lang="en-US"/>
              <a:t>Contact us!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thanawat.chanikaphon1@louisiana.edu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mohsen.aminisalehi@unt.</a:t>
            </a:r>
            <a:r>
              <a:rPr lang="en-US"/>
              <a:t>edu</a:t>
            </a:r>
            <a:endParaRPr/>
          </a:p>
        </p:txBody>
      </p:sp>
      <p:sp>
        <p:nvSpPr>
          <p:cNvPr id="252" name="Google Shape;252;g29b95d05a22_0_66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3" name="Google Shape;253;g29b95d05a22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804" y="3240650"/>
            <a:ext cx="1067464" cy="124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9b95d05a22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3052" y="1528350"/>
            <a:ext cx="1067474" cy="124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9b95d05a22_0_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0653" y="1528360"/>
            <a:ext cx="1067474" cy="124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9b95d05a22_0_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30627" y="2270925"/>
            <a:ext cx="1067474" cy="124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9b95d05a22_0_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0174" y="4794639"/>
            <a:ext cx="1067474" cy="124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9b95d05a22_0_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Motivation</a:t>
            </a:r>
            <a:endParaRPr/>
          </a:p>
        </p:txBody>
      </p:sp>
      <p:pic>
        <p:nvPicPr>
          <p:cNvPr id="42" name="Google Shape;42;g29b95d05a2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45" y="1948863"/>
            <a:ext cx="8085100" cy="38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e06d7bf645_0_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Restoration Problem</a:t>
            </a:r>
            <a:endParaRPr/>
          </a:p>
        </p:txBody>
      </p:sp>
      <p:sp>
        <p:nvSpPr>
          <p:cNvPr id="49" name="Google Shape;49;g1e06d7bf645_0_0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g1e06d7bf645_0_0"/>
          <p:cNvPicPr preferRelativeResize="0"/>
          <p:nvPr/>
        </p:nvPicPr>
        <p:blipFill rotWithShape="1">
          <a:blip r:embed="rId3">
            <a:alphaModFix/>
          </a:blip>
          <a:srcRect b="0" l="29" r="39" t="0"/>
          <a:stretch/>
        </p:blipFill>
        <p:spPr>
          <a:xfrm>
            <a:off x="385860" y="1665325"/>
            <a:ext cx="3846862" cy="34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1e06d7bf64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57" y="1684769"/>
            <a:ext cx="3927569" cy="348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1e06d7bf64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60" y="1666503"/>
            <a:ext cx="3846862" cy="34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g1e06d7bf645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2457" y="1684769"/>
            <a:ext cx="3927569" cy="348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1e06d7bf645_0_0"/>
          <p:cNvSpPr/>
          <p:nvPr/>
        </p:nvSpPr>
        <p:spPr>
          <a:xfrm>
            <a:off x="4232725" y="4378525"/>
            <a:ext cx="5979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C8EBF"/>
          </a:solidFill>
          <a:ln cap="flat" cmpd="sng" w="19050">
            <a:solidFill>
              <a:srgbClr val="6C8E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1e06d7bf645_0_0"/>
          <p:cNvSpPr/>
          <p:nvPr/>
        </p:nvSpPr>
        <p:spPr>
          <a:xfrm>
            <a:off x="5631700" y="3338925"/>
            <a:ext cx="640200" cy="640200"/>
          </a:xfrm>
          <a:prstGeom prst="mathMultiply">
            <a:avLst>
              <a:gd fmla="val 15576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1e06d7bf645_0_0"/>
          <p:cNvSpPr/>
          <p:nvPr/>
        </p:nvSpPr>
        <p:spPr>
          <a:xfrm>
            <a:off x="3204025" y="5076825"/>
            <a:ext cx="1028700" cy="981000"/>
          </a:xfrm>
          <a:prstGeom prst="wedgeRoundRectCallout">
            <a:avLst>
              <a:gd fmla="val -20907" name="adj1"/>
              <a:gd fmla="val -68448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#1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#2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#3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1e06d7bf645_0_0"/>
          <p:cNvSpPr/>
          <p:nvPr/>
        </p:nvSpPr>
        <p:spPr>
          <a:xfrm>
            <a:off x="5114575" y="5076825"/>
            <a:ext cx="1028700" cy="981000"/>
          </a:xfrm>
          <a:prstGeom prst="wedgeRoundRectCallout">
            <a:avLst>
              <a:gd fmla="val -20907" name="adj1"/>
              <a:gd fmla="val -68448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#4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#5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#6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b95d05a22_1_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 Question</a:t>
            </a:r>
            <a:endParaRPr/>
          </a:p>
        </p:txBody>
      </p:sp>
      <p:sp>
        <p:nvSpPr>
          <p:cNvPr id="64" name="Google Shape;64;g29b95d05a22_1_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We want a </a:t>
            </a:r>
            <a:r>
              <a:rPr b="1" lang="en-US"/>
              <a:t>live service migration solution</a:t>
            </a:r>
            <a:r>
              <a:rPr lang="en-US"/>
              <a:t> that can offer the best of both worlds: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(i) operating ubiquitously across autonomous systems and heterogeneous orchestrators;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(ii) maintaining the migration efficiency.</a:t>
            </a:r>
            <a:endParaRPr/>
          </a:p>
        </p:txBody>
      </p:sp>
      <p:sp>
        <p:nvSpPr>
          <p:cNvPr id="65" name="Google Shape;65;g29b95d05a22_1_6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d1204ce157_0_37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g1d1204ce157_0_3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/>
              <a:t>UMS: Ubiquitous Migration Solution </a:t>
            </a:r>
            <a:endParaRPr/>
          </a:p>
        </p:txBody>
      </p:sp>
      <p:pic>
        <p:nvPicPr>
          <p:cNvPr id="72" name="Google Shape;72;g1d1204ce157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7800"/>
            <a:ext cx="8839200" cy="263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1d1204ce157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47800"/>
            <a:ext cx="8839200" cy="32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1d1204ce157_0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447800"/>
            <a:ext cx="8839200" cy="4364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b95d05a22_1_1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Contributions</a:t>
            </a:r>
            <a:endParaRPr/>
          </a:p>
        </p:txBody>
      </p:sp>
      <p:sp>
        <p:nvSpPr>
          <p:cNvPr id="81" name="Google Shape;81;g29b95d05a22_1_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-339328" lvl="0" marL="457200" rtl="0" algn="l">
              <a:spcBef>
                <a:spcPts val="360"/>
              </a:spcBef>
              <a:spcAft>
                <a:spcPts val="0"/>
              </a:spcAft>
              <a:buSzPct val="66176"/>
              <a:buChar char="•"/>
            </a:pPr>
            <a:r>
              <a:rPr b="1" lang="en-US"/>
              <a:t>Developing UMS</a:t>
            </a:r>
            <a:r>
              <a:rPr lang="en-US"/>
              <a:t>, a framework that enables seamless and lightweight live migration of containerized services across autonomous computing systems with potentially heterogeneous orchestrators</a:t>
            </a:r>
            <a:endParaRPr/>
          </a:p>
          <a:p>
            <a:pPr indent="-339328" lvl="0" marL="457200" rtl="0" algn="l">
              <a:spcBef>
                <a:spcPts val="0"/>
              </a:spcBef>
              <a:spcAft>
                <a:spcPts val="0"/>
              </a:spcAft>
              <a:buSzPct val="66176"/>
              <a:buChar char="•"/>
            </a:pPr>
            <a:r>
              <a:rPr b="1" lang="en-US"/>
              <a:t>Developing live container migration approaches</a:t>
            </a:r>
            <a:r>
              <a:rPr lang="en-US"/>
              <a:t> operating at the orchestrator, container, and service levels</a:t>
            </a:r>
            <a:endParaRPr/>
          </a:p>
          <a:p>
            <a:pPr indent="-339328" lvl="0" marL="457200" rtl="0" algn="l">
              <a:spcBef>
                <a:spcPts val="0"/>
              </a:spcBef>
              <a:spcAft>
                <a:spcPts val="0"/>
              </a:spcAft>
              <a:buSzPct val="66176"/>
              <a:buChar char="•"/>
            </a:pPr>
            <a:r>
              <a:rPr b="1" lang="en-US"/>
              <a:t>Demonstrating the feasibility of live migration</a:t>
            </a:r>
            <a:r>
              <a:rPr lang="en-US"/>
              <a:t> of containerized services across heterogeneous orchestrators (Kubernetes, Mesos, K3S, and Minishift) and between Microsoft Azure and Google Clouds</a:t>
            </a:r>
            <a:endParaRPr/>
          </a:p>
        </p:txBody>
      </p:sp>
      <p:sp>
        <p:nvSpPr>
          <p:cNvPr id="82" name="Google Shape;82;g29b95d05a22_1_13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9128b773c_0_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Architectural Overview of UMS</a:t>
            </a:r>
            <a:endParaRPr/>
          </a:p>
        </p:txBody>
      </p:sp>
      <p:sp>
        <p:nvSpPr>
          <p:cNvPr id="89" name="Google Shape;89;g209128b773c_0_0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g209128b773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837" y="1541100"/>
            <a:ext cx="6228326" cy="4905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b95d05a22_1_20"/>
          <p:cNvSpPr txBox="1"/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759"/>
              <a:t>Establishing Service Migration Approaches Operating at Different Levels</a:t>
            </a:r>
            <a:endParaRPr sz="3759"/>
          </a:p>
        </p:txBody>
      </p:sp>
      <p:sp>
        <p:nvSpPr>
          <p:cNvPr id="97" name="Google Shape;97;g29b95d05a22_1_20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g29b95d05a22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125" y="1521225"/>
            <a:ext cx="7623752" cy="4835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g29b95d05a22_1_20"/>
          <p:cNvGrpSpPr/>
          <p:nvPr/>
        </p:nvGrpSpPr>
        <p:grpSpPr>
          <a:xfrm>
            <a:off x="1012950" y="1823300"/>
            <a:ext cx="6013050" cy="2121625"/>
            <a:chOff x="1012950" y="1823300"/>
            <a:chExt cx="6013050" cy="2121625"/>
          </a:xfrm>
        </p:grpSpPr>
        <p:sp>
          <p:nvSpPr>
            <p:cNvPr id="100" name="Google Shape;100;g29b95d05a22_1_20"/>
            <p:cNvSpPr txBox="1"/>
            <p:nvPr/>
          </p:nvSpPr>
          <p:spPr>
            <a:xfrm>
              <a:off x="1245700" y="1823300"/>
              <a:ext cx="1232100" cy="6843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CRIU</a:t>
              </a:r>
              <a:endPara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g29b95d05a22_1_20"/>
            <p:cNvSpPr/>
            <p:nvPr/>
          </p:nvSpPr>
          <p:spPr>
            <a:xfrm>
              <a:off x="1012950" y="3260625"/>
              <a:ext cx="930900" cy="684300"/>
            </a:xfrm>
            <a:prstGeom prst="rect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g29b95d05a22_1_20"/>
            <p:cNvSpPr/>
            <p:nvPr/>
          </p:nvSpPr>
          <p:spPr>
            <a:xfrm>
              <a:off x="6095100" y="2976800"/>
              <a:ext cx="930900" cy="684300"/>
            </a:xfrm>
            <a:prstGeom prst="rect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3" name="Google Shape;103;g29b95d05a22_1_20"/>
            <p:cNvCxnSpPr>
              <a:stCxn id="100" idx="2"/>
              <a:endCxn id="101" idx="0"/>
            </p:cNvCxnSpPr>
            <p:nvPr/>
          </p:nvCxnSpPr>
          <p:spPr>
            <a:xfrm rot="5400000">
              <a:off x="1293550" y="2692400"/>
              <a:ext cx="753000" cy="383400"/>
            </a:xfrm>
            <a:prstGeom prst="bentConnector3">
              <a:avLst>
                <a:gd fmla="val 50002" name="adj1"/>
              </a:avLst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g29b95d05a22_1_20"/>
            <p:cNvCxnSpPr>
              <a:stCxn id="100" idx="3"/>
              <a:endCxn id="102" idx="0"/>
            </p:cNvCxnSpPr>
            <p:nvPr/>
          </p:nvCxnSpPr>
          <p:spPr>
            <a:xfrm>
              <a:off x="2477800" y="2165450"/>
              <a:ext cx="4082700" cy="811500"/>
            </a:xfrm>
            <a:prstGeom prst="bentConnector2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5" name="Google Shape;105;g29b95d05a22_1_20"/>
          <p:cNvGrpSpPr/>
          <p:nvPr/>
        </p:nvGrpSpPr>
        <p:grpSpPr>
          <a:xfrm>
            <a:off x="1901175" y="2973575"/>
            <a:ext cx="6055725" cy="2882400"/>
            <a:chOff x="1901175" y="2973575"/>
            <a:chExt cx="6055725" cy="2882400"/>
          </a:xfrm>
        </p:grpSpPr>
        <p:sp>
          <p:nvSpPr>
            <p:cNvPr id="106" name="Google Shape;106;g29b95d05a22_1_20"/>
            <p:cNvSpPr txBox="1"/>
            <p:nvPr/>
          </p:nvSpPr>
          <p:spPr>
            <a:xfrm>
              <a:off x="1901175" y="5171675"/>
              <a:ext cx="1232100" cy="6843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Rsync</a:t>
              </a:r>
              <a:endPara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g29b95d05a22_1_20"/>
            <p:cNvSpPr/>
            <p:nvPr/>
          </p:nvSpPr>
          <p:spPr>
            <a:xfrm>
              <a:off x="1964350" y="3339050"/>
              <a:ext cx="930900" cy="684300"/>
            </a:xfrm>
            <a:prstGeom prst="rect">
              <a:avLst/>
            </a:prstGeom>
            <a:noFill/>
            <a:ln cap="flat" cmpd="sng" w="762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g29b95d05a22_1_20"/>
            <p:cNvSpPr/>
            <p:nvPr/>
          </p:nvSpPr>
          <p:spPr>
            <a:xfrm>
              <a:off x="7026000" y="2973575"/>
              <a:ext cx="930900" cy="684300"/>
            </a:xfrm>
            <a:prstGeom prst="rect">
              <a:avLst/>
            </a:prstGeom>
            <a:noFill/>
            <a:ln cap="flat" cmpd="sng" w="762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9" name="Google Shape;109;g29b95d05a22_1_20"/>
            <p:cNvCxnSpPr>
              <a:stCxn id="106" idx="0"/>
              <a:endCxn id="107" idx="2"/>
            </p:cNvCxnSpPr>
            <p:nvPr/>
          </p:nvCxnSpPr>
          <p:spPr>
            <a:xfrm flipH="1" rot="5400000">
              <a:off x="1899375" y="4553825"/>
              <a:ext cx="1148400" cy="87300"/>
            </a:xfrm>
            <a:prstGeom prst="bentConnector3">
              <a:avLst>
                <a:gd fmla="val 50803" name="adj1"/>
              </a:avLst>
            </a:prstGeom>
            <a:noFill/>
            <a:ln cap="flat" cmpd="sng" w="762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g29b95d05a22_1_20"/>
            <p:cNvCxnSpPr>
              <a:stCxn id="106" idx="0"/>
              <a:endCxn id="108" idx="2"/>
            </p:cNvCxnSpPr>
            <p:nvPr/>
          </p:nvCxnSpPr>
          <p:spPr>
            <a:xfrm rot="-5400000">
              <a:off x="4247475" y="1927625"/>
              <a:ext cx="1513800" cy="4974300"/>
            </a:xfrm>
            <a:prstGeom prst="bentConnector3">
              <a:avLst>
                <a:gd fmla="val 38298" name="adj1"/>
              </a:avLst>
            </a:prstGeom>
            <a:noFill/>
            <a:ln cap="flat" cmpd="sng" w="762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282fa06a4_0_2"/>
          <p:cNvSpPr txBox="1"/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759"/>
              <a:t>Establishing Service Migration Approaches Operating at Different Levels</a:t>
            </a:r>
            <a:endParaRPr sz="3759"/>
          </a:p>
        </p:txBody>
      </p:sp>
      <p:sp>
        <p:nvSpPr>
          <p:cNvPr id="117" name="Google Shape;117;g26282fa06a4_0_2"/>
          <p:cNvSpPr txBox="1"/>
          <p:nvPr>
            <p:ph idx="12" type="sldNum"/>
          </p:nvPr>
        </p:nvSpPr>
        <p:spPr>
          <a:xfrm>
            <a:off x="3498112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g26282fa06a4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125" y="1521225"/>
            <a:ext cx="7623752" cy="4835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g26282fa06a4_0_2"/>
          <p:cNvGrpSpPr/>
          <p:nvPr/>
        </p:nvGrpSpPr>
        <p:grpSpPr>
          <a:xfrm>
            <a:off x="1068125" y="1823300"/>
            <a:ext cx="4214100" cy="2166000"/>
            <a:chOff x="1068125" y="1823300"/>
            <a:chExt cx="4214100" cy="2166000"/>
          </a:xfrm>
        </p:grpSpPr>
        <p:sp>
          <p:nvSpPr>
            <p:cNvPr id="120" name="Google Shape;120;g26282fa06a4_0_2"/>
            <p:cNvSpPr txBox="1"/>
            <p:nvPr/>
          </p:nvSpPr>
          <p:spPr>
            <a:xfrm>
              <a:off x="1068125" y="1823300"/>
              <a:ext cx="2252400" cy="6843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rgbClr val="274E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FastFreeze</a:t>
              </a:r>
              <a:endPara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g26282fa06a4_0_2"/>
            <p:cNvSpPr/>
            <p:nvPr/>
          </p:nvSpPr>
          <p:spPr>
            <a:xfrm>
              <a:off x="3320525" y="3305000"/>
              <a:ext cx="1961700" cy="684300"/>
            </a:xfrm>
            <a:prstGeom prst="rect">
              <a:avLst/>
            </a:prstGeom>
            <a:noFill/>
            <a:ln cap="flat" cmpd="sng" w="76200">
              <a:solidFill>
                <a:srgbClr val="274E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2" name="Google Shape;122;g26282fa06a4_0_2"/>
            <p:cNvCxnSpPr>
              <a:stCxn id="120" idx="2"/>
              <a:endCxn id="121" idx="1"/>
            </p:cNvCxnSpPr>
            <p:nvPr/>
          </p:nvCxnSpPr>
          <p:spPr>
            <a:xfrm flipH="1" rot="-5400000">
              <a:off x="2187575" y="2514350"/>
              <a:ext cx="1139700" cy="1126200"/>
            </a:xfrm>
            <a:prstGeom prst="bentConnector2">
              <a:avLst/>
            </a:prstGeom>
            <a:noFill/>
            <a:ln cap="flat" cmpd="sng" w="76200">
              <a:solidFill>
                <a:srgbClr val="274E1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3" name="Google Shape;123;g26282fa06a4_0_2"/>
          <p:cNvGrpSpPr/>
          <p:nvPr/>
        </p:nvGrpSpPr>
        <p:grpSpPr>
          <a:xfrm>
            <a:off x="2774125" y="3655813"/>
            <a:ext cx="5112175" cy="2451688"/>
            <a:chOff x="2774125" y="3655813"/>
            <a:chExt cx="5112175" cy="2451688"/>
          </a:xfrm>
        </p:grpSpPr>
        <p:sp>
          <p:nvSpPr>
            <p:cNvPr id="124" name="Google Shape;124;g26282fa06a4_0_2"/>
            <p:cNvSpPr txBox="1"/>
            <p:nvPr/>
          </p:nvSpPr>
          <p:spPr>
            <a:xfrm>
              <a:off x="2774125" y="5423200"/>
              <a:ext cx="3366300" cy="6843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Docker-in-Docker</a:t>
              </a:r>
              <a:endPara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g26282fa06a4_0_2"/>
            <p:cNvSpPr/>
            <p:nvPr/>
          </p:nvSpPr>
          <p:spPr>
            <a:xfrm>
              <a:off x="6539900" y="3655813"/>
              <a:ext cx="1346400" cy="684300"/>
            </a:xfrm>
            <a:prstGeom prst="rect">
              <a:avLst/>
            </a:prstGeom>
            <a:noFill/>
            <a:ln cap="flat" cmpd="sng" w="76200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6" name="Google Shape;126;g26282fa06a4_0_2"/>
            <p:cNvCxnSpPr>
              <a:stCxn id="124" idx="0"/>
              <a:endCxn id="125" idx="2"/>
            </p:cNvCxnSpPr>
            <p:nvPr/>
          </p:nvCxnSpPr>
          <p:spPr>
            <a:xfrm rot="-5400000">
              <a:off x="5293675" y="3503800"/>
              <a:ext cx="1083000" cy="2755800"/>
            </a:xfrm>
            <a:prstGeom prst="bentConnector3">
              <a:avLst>
                <a:gd fmla="val 35970" name="adj1"/>
              </a:avLst>
            </a:prstGeom>
            <a:noFill/>
            <a:ln cap="flat" cmpd="sng" w="76200">
              <a:solidFill>
                <a:srgbClr val="741B4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7" name="Google Shape;127;g26282fa06a4_0_2"/>
          <p:cNvGrpSpPr/>
          <p:nvPr/>
        </p:nvGrpSpPr>
        <p:grpSpPr>
          <a:xfrm>
            <a:off x="3980100" y="1576925"/>
            <a:ext cx="3343200" cy="1503675"/>
            <a:chOff x="3980100" y="1576925"/>
            <a:chExt cx="3343200" cy="1503675"/>
          </a:xfrm>
        </p:grpSpPr>
        <p:sp>
          <p:nvSpPr>
            <p:cNvPr id="128" name="Google Shape;128;g26282fa06a4_0_2"/>
            <p:cNvSpPr/>
            <p:nvPr/>
          </p:nvSpPr>
          <p:spPr>
            <a:xfrm>
              <a:off x="3980100" y="2488700"/>
              <a:ext cx="591900" cy="591900"/>
            </a:xfrm>
            <a:prstGeom prst="ellipse">
              <a:avLst/>
            </a:prstGeom>
            <a:noFill/>
            <a:ln cap="flat" cmpd="sng" w="76200">
              <a:solidFill>
                <a:srgbClr val="274E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g26282fa06a4_0_2"/>
            <p:cNvSpPr txBox="1"/>
            <p:nvPr/>
          </p:nvSpPr>
          <p:spPr>
            <a:xfrm>
              <a:off x="4572000" y="1576925"/>
              <a:ext cx="2751300" cy="7755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rgbClr val="274E1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If there is a FastFreeze process in the container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0" name="Google Shape;130;g26282fa06a4_0_2"/>
            <p:cNvCxnSpPr>
              <a:stCxn id="128" idx="0"/>
              <a:endCxn id="129" idx="1"/>
            </p:cNvCxnSpPr>
            <p:nvPr/>
          </p:nvCxnSpPr>
          <p:spPr>
            <a:xfrm rot="-5400000">
              <a:off x="4162050" y="2078600"/>
              <a:ext cx="524100" cy="296100"/>
            </a:xfrm>
            <a:prstGeom prst="bentConnector2">
              <a:avLst/>
            </a:prstGeom>
            <a:noFill/>
            <a:ln cap="flat" cmpd="sng" w="76200">
              <a:solidFill>
                <a:srgbClr val="274E1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1" name="Google Shape;131;g26282fa06a4_0_2"/>
          <p:cNvGrpSpPr/>
          <p:nvPr/>
        </p:nvGrpSpPr>
        <p:grpSpPr>
          <a:xfrm>
            <a:off x="1190900" y="2488700"/>
            <a:ext cx="6048825" cy="2368875"/>
            <a:chOff x="1190900" y="2488700"/>
            <a:chExt cx="6048825" cy="2368875"/>
          </a:xfrm>
        </p:grpSpPr>
        <p:sp>
          <p:nvSpPr>
            <p:cNvPr id="132" name="Google Shape;132;g26282fa06a4_0_2"/>
            <p:cNvSpPr/>
            <p:nvPr/>
          </p:nvSpPr>
          <p:spPr>
            <a:xfrm>
              <a:off x="6647825" y="2488700"/>
              <a:ext cx="591900" cy="591900"/>
            </a:xfrm>
            <a:prstGeom prst="ellipse">
              <a:avLst/>
            </a:prstGeom>
            <a:noFill/>
            <a:ln cap="flat" cmpd="sng" w="76200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g26282fa06a4_0_2"/>
            <p:cNvSpPr txBox="1"/>
            <p:nvPr/>
          </p:nvSpPr>
          <p:spPr>
            <a:xfrm>
              <a:off x="1190900" y="4173275"/>
              <a:ext cx="4440900" cy="6843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If there is a response from Docker port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4" name="Google Shape;134;g26282fa06a4_0_2"/>
            <p:cNvCxnSpPr>
              <a:stCxn id="133" idx="3"/>
              <a:endCxn id="132" idx="2"/>
            </p:cNvCxnSpPr>
            <p:nvPr/>
          </p:nvCxnSpPr>
          <p:spPr>
            <a:xfrm flipH="1" rot="10800000">
              <a:off x="5631800" y="2784725"/>
              <a:ext cx="1016100" cy="1730700"/>
            </a:xfrm>
            <a:prstGeom prst="bentConnector3">
              <a:avLst>
                <a:gd fmla="val 49996" name="adj1"/>
              </a:avLst>
            </a:prstGeom>
            <a:noFill/>
            <a:ln cap="flat" cmpd="sng" w="76200">
              <a:solidFill>
                <a:srgbClr val="741B4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2014-07-23T09:35:07Z</dcterms:created>
  <dc:creator>4n6 4n6</dc:creator>
</cp:coreProperties>
</file>