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36"/>
  </p:notesMasterIdLst>
  <p:sldIdLst>
    <p:sldId id="590" r:id="rId2"/>
    <p:sldId id="607" r:id="rId3"/>
    <p:sldId id="641" r:id="rId4"/>
    <p:sldId id="263" r:id="rId5"/>
    <p:sldId id="609" r:id="rId6"/>
    <p:sldId id="610" r:id="rId7"/>
    <p:sldId id="611" r:id="rId8"/>
    <p:sldId id="449" r:id="rId9"/>
    <p:sldId id="595" r:id="rId10"/>
    <p:sldId id="499" r:id="rId11"/>
    <p:sldId id="493" r:id="rId12"/>
    <p:sldId id="264" r:id="rId13"/>
    <p:sldId id="265" r:id="rId14"/>
    <p:sldId id="527" r:id="rId15"/>
    <p:sldId id="646" r:id="rId16"/>
    <p:sldId id="647" r:id="rId17"/>
    <p:sldId id="649" r:id="rId18"/>
    <p:sldId id="650" r:id="rId19"/>
    <p:sldId id="651" r:id="rId20"/>
    <p:sldId id="652" r:id="rId21"/>
    <p:sldId id="653" r:id="rId22"/>
    <p:sldId id="654" r:id="rId23"/>
    <p:sldId id="655" r:id="rId24"/>
    <p:sldId id="657" r:id="rId25"/>
    <p:sldId id="660" r:id="rId26"/>
    <p:sldId id="656" r:id="rId27"/>
    <p:sldId id="658" r:id="rId28"/>
    <p:sldId id="659" r:id="rId29"/>
    <p:sldId id="662" r:id="rId30"/>
    <p:sldId id="663" r:id="rId31"/>
    <p:sldId id="666" r:id="rId32"/>
    <p:sldId id="664" r:id="rId33"/>
    <p:sldId id="665" r:id="rId34"/>
    <p:sldId id="661" r:id="rId35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460DB3-1CF6-4942-BB13-146197CB54A1}">
  <a:tblStyle styleId="{8C460DB3-1CF6-4942-BB13-146197CB5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6" autoAdjust="0"/>
    <p:restoredTop sz="94291" autoAdjust="0"/>
  </p:normalViewPr>
  <p:slideViewPr>
    <p:cSldViewPr snapToGrid="0">
      <p:cViewPr varScale="1">
        <p:scale>
          <a:sx n="75" d="100"/>
          <a:sy n="75" d="100"/>
        </p:scale>
        <p:origin x="912" y="54"/>
      </p:cViewPr>
      <p:guideLst>
        <p:guide orient="horz" pos="16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7" tIns="96637" rIns="96637" bIns="9663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c4d2713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c4d2713ac_0_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8c4d2713a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8c4d2713ac_0_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80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967ad04072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967ad04072_1_6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967ad04072_3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967ad04072_3_20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37" tIns="96637" rIns="96637" bIns="96637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pccla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6" y="1529683"/>
            <a:ext cx="7772400" cy="11025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6908" y="3017558"/>
            <a:ext cx="7190184" cy="55155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D42CBF-23E6-43DA-B07D-E6A9097E6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9" r="26273" b="-1"/>
          <a:stretch/>
        </p:blipFill>
        <p:spPr>
          <a:xfrm>
            <a:off x="4105459" y="0"/>
            <a:ext cx="933077" cy="836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12D7D5-7ED9-4FB3-8309-E88F44E44BBC}"/>
              </a:ext>
            </a:extLst>
          </p:cNvPr>
          <p:cNvSpPr/>
          <p:nvPr userDrawn="1"/>
        </p:nvSpPr>
        <p:spPr>
          <a:xfrm>
            <a:off x="2377401" y="3698178"/>
            <a:ext cx="438919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High Performance Cloud Computing Lab (HPCC)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School of Computing and Informatics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University of Louisiana at Lafayette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74EA2C-5A67-4DCB-95B2-6C1EE52668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2365" y="4687175"/>
            <a:ext cx="1719263" cy="405983"/>
          </a:xfrm>
        </p:spPr>
        <p:txBody>
          <a:bodyPr anchor="ctr">
            <a:normAutofit/>
          </a:bodyPr>
          <a:lstStyle>
            <a:lvl2pPr marL="0" indent="0" algn="ctr">
              <a:buNone/>
              <a:defRPr sz="2000"/>
            </a:lvl2pPr>
          </a:lstStyle>
          <a:p>
            <a:pPr lvl="1"/>
            <a:r>
              <a:rPr lang="en-US" dirty="0"/>
              <a:t>Date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5E51FF6-7C77-65AC-036A-67EF532ED0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64078" y="1049313"/>
            <a:ext cx="2015836" cy="35130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Title:</a:t>
            </a:r>
          </a:p>
        </p:txBody>
      </p:sp>
      <p:pic>
        <p:nvPicPr>
          <p:cNvPr id="5" name="Google Shape;20;p4">
            <a:extLst>
              <a:ext uri="{FF2B5EF4-FFF2-40B4-BE49-F238E27FC236}">
                <a16:creationId xmlns:a16="http://schemas.microsoft.com/office/drawing/2014/main" id="{88966F1D-D575-26D7-E523-EBFFD5F76BB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BA53AEF-1D75-0B8C-C9E6-73334E4BF7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4078" y="2664281"/>
            <a:ext cx="2015836" cy="35130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922723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pcclab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81" y="89154"/>
            <a:ext cx="8139184" cy="758777"/>
          </a:xfrm>
        </p:spPr>
        <p:txBody>
          <a:bodyPr>
            <a:normAutofit/>
          </a:bodyPr>
          <a:lstStyle>
            <a:lvl1pPr algn="l">
              <a:defRPr sz="2600" b="1">
                <a:solidFill>
                  <a:schemeClr val="tx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63" y="1033981"/>
            <a:ext cx="8710684" cy="3727025"/>
          </a:xfrm>
        </p:spPr>
        <p:txBody>
          <a:bodyPr/>
          <a:lstStyle>
            <a:lvl1pPr marL="228600" indent="-228600">
              <a:buClr>
                <a:srgbClr val="286AD4"/>
              </a:buClr>
              <a:buSzPct val="125000"/>
              <a:buFont typeface="Calibri" panose="020F050202020403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tx2">
                  <a:lumMod val="40000"/>
                  <a:lumOff val="60000"/>
                </a:schemeClr>
              </a:buCl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90613" indent="-171450">
              <a:buClr>
                <a:srgbClr val="286AD4"/>
              </a:buCl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3">
                  <a:lumMod val="5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BAD98C-46DB-4412-B141-29FA6954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8443667" y="38594"/>
            <a:ext cx="788159" cy="6232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fld id="{7D2751F7-D677-4CE9-B35A-C3CCA0CC8D9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Google Shape;20;p4">
            <a:extLst>
              <a:ext uri="{FF2B5EF4-FFF2-40B4-BE49-F238E27FC236}">
                <a16:creationId xmlns:a16="http://schemas.microsoft.com/office/drawing/2014/main" id="{FA755E8C-675B-24B9-CDA6-90A0C8AF771A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050C7C-CBC3-CB94-6DF3-91E8DF32A728}"/>
              </a:ext>
            </a:extLst>
          </p:cNvPr>
          <p:cNvSpPr/>
          <p:nvPr userDrawn="1"/>
        </p:nvSpPr>
        <p:spPr>
          <a:xfrm>
            <a:off x="127063" y="918164"/>
            <a:ext cx="8167760" cy="85061"/>
          </a:xfrm>
          <a:prstGeom prst="roundRect">
            <a:avLst/>
          </a:prstGeom>
          <a:solidFill>
            <a:srgbClr val="286AD4"/>
          </a:solidFill>
          <a:ln>
            <a:solidFill>
              <a:srgbClr val="286A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6822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D64EA8E-3823-A199-D4D3-D3C9A5FF6209}"/>
              </a:ext>
            </a:extLst>
          </p:cNvPr>
          <p:cNvSpPr/>
          <p:nvPr userDrawn="1"/>
        </p:nvSpPr>
        <p:spPr>
          <a:xfrm>
            <a:off x="1" y="0"/>
            <a:ext cx="457200" cy="5143500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20000"/>
                  <a:lumOff val="80000"/>
                </a:schemeClr>
              </a:gs>
              <a:gs pos="38000">
                <a:srgbClr val="A4C1E4"/>
              </a:gs>
              <a:gs pos="7000">
                <a:schemeClr val="bg1">
                  <a:lumMod val="95000"/>
                </a:schemeClr>
              </a:gs>
              <a:gs pos="89000">
                <a:schemeClr val="accent1">
                  <a:lumMod val="60000"/>
                  <a:lumOff val="40000"/>
                </a:schemeClr>
              </a:gs>
              <a:gs pos="60000">
                <a:schemeClr val="tx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BE2C785-4794-6440-FA9C-CA38CF910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2300" y="1612900"/>
            <a:ext cx="8064500" cy="1727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3000" b="1">
                <a:latin typeface="Georgia" panose="02040502050405020303" pitchFamily="18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3A7B9A-5F19-3374-D8F6-BAD93F39E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8443667" y="38594"/>
            <a:ext cx="788159" cy="623247"/>
          </a:xfrm>
          <a:prstGeom prst="rect">
            <a:avLst/>
          </a:prstGeom>
        </p:spPr>
      </p:pic>
      <p:pic>
        <p:nvPicPr>
          <p:cNvPr id="12" name="Google Shape;20;p4">
            <a:extLst>
              <a:ext uri="{FF2B5EF4-FFF2-40B4-BE49-F238E27FC236}">
                <a16:creationId xmlns:a16="http://schemas.microsoft.com/office/drawing/2014/main" id="{00085F46-085F-23DE-37A6-B225F0E2BBB7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74837" y="4687175"/>
            <a:ext cx="1269163" cy="4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205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2800" y="473199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2751F7-D677-4CE9-B35A-C3CCA0CC8D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0" i="0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Tx/>
        <a:buSzPct val="125000"/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008000"/>
        </a:buClr>
        <a:buFont typeface="Wingdings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008000"/>
        </a:buClr>
        <a:buFont typeface="Courier New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008000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12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1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14.pn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7jhdCPVrCHh49PvIglDEY2Xs4v2ivrsw" TargetMode="External"/><Relationship Id="rId2" Type="http://schemas.openxmlformats.org/officeDocument/2006/relationships/hyperlink" Target="https://hpcclab.github.io/E2C-Sim-docs/#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C9657-35CC-FD19-C3AA-A218E2B06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85" y="1469231"/>
            <a:ext cx="8207022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E2C: A Visual Simulator to Reinforce Education of Heterogeneous Computing Systems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9F261-61FF-B353-AD45-2D13AB42D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485" y="2871120"/>
            <a:ext cx="8207022" cy="628436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Ali Mokhtari, Drake Rawls, Tony Huynh, Jeremiah Green, Mohsen Amini Salehi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2EC75-E865-7A83-0892-4170F48F6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8760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7A7A-6700-0D0D-B0AC-C844903F8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Model of HC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3DD10-A45C-E05C-1CE7-A60670E9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CBEFD7-E6F9-2F49-08AF-951044460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120653"/>
                  </p:ext>
                </p:extLst>
              </p:nvPr>
            </p:nvGraphicFramePr>
            <p:xfrm>
              <a:off x="1618198" y="1637976"/>
              <a:ext cx="6247071" cy="251044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90557">
                      <a:extLst>
                        <a:ext uri="{9D8B030D-6E8A-4147-A177-3AD203B41FA5}">
                          <a16:colId xmlns:a16="http://schemas.microsoft.com/office/drawing/2014/main" val="1760424150"/>
                        </a:ext>
                      </a:extLst>
                    </a:gridCol>
                    <a:gridCol w="1283897">
                      <a:extLst>
                        <a:ext uri="{9D8B030D-6E8A-4147-A177-3AD203B41FA5}">
                          <a16:colId xmlns:a16="http://schemas.microsoft.com/office/drawing/2014/main" val="2284929709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56302934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44737578"/>
                        </a:ext>
                      </a:extLst>
                    </a:gridCol>
                    <a:gridCol w="854587">
                      <a:extLst>
                        <a:ext uri="{9D8B030D-6E8A-4147-A177-3AD203B41FA5}">
                          <a16:colId xmlns:a16="http://schemas.microsoft.com/office/drawing/2014/main" val="96302866"/>
                        </a:ext>
                      </a:extLst>
                    </a:gridCol>
                  </a:tblGrid>
                  <a:tr h="727232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            Machine Types         </a:t>
                          </a:r>
                        </a:p>
                        <a:p>
                          <a:endParaRPr lang="en-US" sz="1200" dirty="0"/>
                        </a:p>
                        <a:p>
                          <a:r>
                            <a:rPr lang="en-US" sz="1200" dirty="0"/>
                            <a:t>Task Types</a:t>
                          </a:r>
                        </a:p>
                      </a:txBody>
                      <a:tcPr marL="68580" marR="68580" marT="34290" marB="34290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m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771965962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93554103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30857"/>
                      </a:ext>
                    </a:extLst>
                  </a:tr>
                  <a:tr h="6262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26331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n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𝑛𝑚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4380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FCBEFD7-E6F9-2F49-08AF-951044460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6120653"/>
                  </p:ext>
                </p:extLst>
              </p:nvPr>
            </p:nvGraphicFramePr>
            <p:xfrm>
              <a:off x="1618198" y="1637976"/>
              <a:ext cx="6247071" cy="251044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790557">
                      <a:extLst>
                        <a:ext uri="{9D8B030D-6E8A-4147-A177-3AD203B41FA5}">
                          <a16:colId xmlns:a16="http://schemas.microsoft.com/office/drawing/2014/main" val="1760424150"/>
                        </a:ext>
                      </a:extLst>
                    </a:gridCol>
                    <a:gridCol w="1283897">
                      <a:extLst>
                        <a:ext uri="{9D8B030D-6E8A-4147-A177-3AD203B41FA5}">
                          <a16:colId xmlns:a16="http://schemas.microsoft.com/office/drawing/2014/main" val="2284929709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56302934"/>
                        </a:ext>
                      </a:extLst>
                    </a:gridCol>
                    <a:gridCol w="1159015">
                      <a:extLst>
                        <a:ext uri="{9D8B030D-6E8A-4147-A177-3AD203B41FA5}">
                          <a16:colId xmlns:a16="http://schemas.microsoft.com/office/drawing/2014/main" val="2344737578"/>
                        </a:ext>
                      </a:extLst>
                    </a:gridCol>
                    <a:gridCol w="854587">
                      <a:extLst>
                        <a:ext uri="{9D8B030D-6E8A-4147-A177-3AD203B41FA5}">
                          <a16:colId xmlns:a16="http://schemas.microsoft.com/office/drawing/2014/main" val="96302866"/>
                        </a:ext>
                      </a:extLst>
                    </a:gridCol>
                  </a:tblGrid>
                  <a:tr h="727232">
                    <a:tc>
                      <a:txBody>
                        <a:bodyPr/>
                        <a:lstStyle/>
                        <a:p>
                          <a:r>
                            <a:rPr lang="en-US" sz="1200" dirty="0"/>
                            <a:t>                Machine Types         </a:t>
                          </a:r>
                        </a:p>
                        <a:p>
                          <a:endParaRPr lang="en-US" sz="1200" dirty="0"/>
                        </a:p>
                        <a:p>
                          <a:r>
                            <a:rPr lang="en-US" sz="1200" dirty="0"/>
                            <a:t>Task Types</a:t>
                          </a:r>
                        </a:p>
                      </a:txBody>
                      <a:tcPr marL="68580" marR="68580" marT="34290" marB="34290">
                        <a:lnTlToB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lToB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M</a:t>
                          </a:r>
                          <a:r>
                            <a:rPr lang="en-US" sz="1600" b="1" baseline="-25000" dirty="0"/>
                            <a:t>m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3771965962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1</a:t>
                          </a:r>
                          <a:endParaRPr lang="en-US" sz="1600" b="1" dirty="0"/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225926" r="-247867" b="-46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225926" r="-175263" b="-4685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b="1" dirty="0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225926" r="-1429" b="-46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554103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2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332075" r="-247867" b="-37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332075" r="-175263" b="-377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332075" r="-1429" b="-3773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530857"/>
                      </a:ext>
                    </a:extLst>
                  </a:tr>
                  <a:tr h="8001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b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  <a:p>
                          <a:pPr algn="ctr"/>
                          <a:r>
                            <a:rPr lang="en-US" sz="1600" dirty="0"/>
                            <a:t>o</a:t>
                          </a:r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5263316"/>
                      </a:ext>
                    </a:extLst>
                  </a:tr>
                  <a:tr h="327703"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/>
                            <a:t>T</a:t>
                          </a:r>
                          <a:r>
                            <a:rPr lang="en-US" sz="1600" b="1" baseline="-25000" dirty="0"/>
                            <a:t>n</a:t>
                          </a:r>
                          <a:endParaRPr lang="en-US" sz="1600" b="1" dirty="0"/>
                        </a:p>
                      </a:txBody>
                      <a:tcPr marL="68580" marR="68580" marT="34290" marB="34290" anchor="b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139810" t="-668519" r="-247867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266316" t="-668519" r="-175263" b="-2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9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0" dirty="0"/>
                            <a:t>o </a:t>
                          </a:r>
                          <a:r>
                            <a:rPr lang="en-US" sz="1600" b="0" dirty="0" err="1"/>
                            <a:t>o</a:t>
                          </a:r>
                          <a:r>
                            <a:rPr lang="en-US" sz="1600" b="0" dirty="0"/>
                            <a:t> </a:t>
                          </a:r>
                          <a:r>
                            <a:rPr lang="en-US" sz="1600" b="0" dirty="0" err="1"/>
                            <a:t>o</a:t>
                          </a:r>
                          <a:endParaRPr lang="en-US" sz="1600" dirty="0"/>
                        </a:p>
                      </a:txBody>
                      <a:tcPr marL="68580" marR="68580" marT="34290" marB="34290" anchor="ctr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2"/>
                          <a:stretch>
                            <a:fillRect l="-633571" t="-668519" r="-1429" b="-25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43803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310956D-3678-B04B-0E46-C2387BD3FCF9}"/>
              </a:ext>
            </a:extLst>
          </p:cNvPr>
          <p:cNvSpPr txBox="1"/>
          <p:nvPr/>
        </p:nvSpPr>
        <p:spPr>
          <a:xfrm>
            <a:off x="2414479" y="1078320"/>
            <a:ext cx="43150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EET (</a:t>
            </a:r>
            <a:r>
              <a:rPr lang="en-US" sz="1800" b="1" dirty="0"/>
              <a:t>E</a:t>
            </a:r>
            <a:r>
              <a:rPr lang="en-US" sz="1800" dirty="0"/>
              <a:t>xpected </a:t>
            </a:r>
            <a:r>
              <a:rPr lang="en-US" sz="1800" b="1" dirty="0"/>
              <a:t>E</a:t>
            </a:r>
            <a:r>
              <a:rPr lang="en-US" sz="1800" dirty="0"/>
              <a:t>xecution </a:t>
            </a:r>
            <a:r>
              <a:rPr lang="en-US" sz="1800" b="1" dirty="0"/>
              <a:t>T</a:t>
            </a:r>
            <a:r>
              <a:rPr lang="en-US" sz="1800" dirty="0"/>
              <a:t>ime) Matrix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A416-225E-9932-772A-D82A01447316}"/>
              </a:ext>
            </a:extLst>
          </p:cNvPr>
          <p:cNvSpPr txBox="1"/>
          <p:nvPr/>
        </p:nvSpPr>
        <p:spPr>
          <a:xfrm>
            <a:off x="7629144" y="1056300"/>
            <a:ext cx="139624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Machine types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CE777980-2699-7517-ADC9-59CE45DBC2A4}"/>
              </a:ext>
            </a:extLst>
          </p:cNvPr>
          <p:cNvCxnSpPr>
            <a:cxnSpLocks/>
            <a:stCxn id="8" idx="2"/>
            <a:endCxn id="17" idx="3"/>
          </p:cNvCxnSpPr>
          <p:nvPr/>
        </p:nvCxnSpPr>
        <p:spPr>
          <a:xfrm rot="5400000">
            <a:off x="7728161" y="1382917"/>
            <a:ext cx="617944" cy="580265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DCC607-5118-3D0D-A445-01D48363C366}"/>
              </a:ext>
            </a:extLst>
          </p:cNvPr>
          <p:cNvSpPr txBox="1"/>
          <p:nvPr/>
        </p:nvSpPr>
        <p:spPr>
          <a:xfrm rot="16200000">
            <a:off x="-191064" y="3061363"/>
            <a:ext cx="154510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Task  types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C504803-63A8-7977-728D-F2F6A4936839}"/>
              </a:ext>
            </a:extLst>
          </p:cNvPr>
          <p:cNvSpPr/>
          <p:nvPr/>
        </p:nvSpPr>
        <p:spPr>
          <a:xfrm>
            <a:off x="3682999" y="1694867"/>
            <a:ext cx="4064001" cy="574307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C829E6-1223-C125-736B-106EE7D0BAB5}"/>
              </a:ext>
            </a:extLst>
          </p:cNvPr>
          <p:cNvSpPr/>
          <p:nvPr/>
        </p:nvSpPr>
        <p:spPr>
          <a:xfrm rot="16200000">
            <a:off x="1635781" y="3009678"/>
            <a:ext cx="1750898" cy="52658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A8B11F1-16AA-2CC7-005B-4C21F04C1E11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735376" y="3215252"/>
            <a:ext cx="1512564" cy="57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FC8D64D-839C-4635-FF12-72C11324395F}"/>
              </a:ext>
            </a:extLst>
          </p:cNvPr>
          <p:cNvSpPr/>
          <p:nvPr/>
        </p:nvSpPr>
        <p:spPr>
          <a:xfrm rot="16200000">
            <a:off x="5121227" y="2299923"/>
            <a:ext cx="261877" cy="481169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EF3DA27-1067-EBA8-0BFD-1340E86A72E1}"/>
              </a:ext>
            </a:extLst>
          </p:cNvPr>
          <p:cNvSpPr txBox="1"/>
          <p:nvPr/>
        </p:nvSpPr>
        <p:spPr>
          <a:xfrm>
            <a:off x="5011581" y="4303208"/>
            <a:ext cx="328010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Expected Execution Time (EET) of task type T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</a:rPr>
              <a:t> on machine type M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7CCD353-0D3B-C174-AAB3-FBA4EBB38BA1}"/>
              </a:ext>
            </a:extLst>
          </p:cNvPr>
          <p:cNvCxnSpPr>
            <a:cxnSpLocks/>
            <a:stCxn id="37" idx="0"/>
            <a:endCxn id="36" idx="1"/>
          </p:cNvCxnSpPr>
          <p:nvPr/>
        </p:nvCxnSpPr>
        <p:spPr>
          <a:xfrm flipH="1" flipV="1">
            <a:off x="5252166" y="2671446"/>
            <a:ext cx="1399466" cy="1631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7" grpId="0" animBg="1"/>
      <p:bldP spid="19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4814F-6C92-CE8D-335D-ED625E1F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Heterogeneity in EET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B665D-80FA-60DA-06D6-0C2D7C12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E89473A0-EA6B-467A-6493-C3D0735D1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173140"/>
              </p:ext>
            </p:extLst>
          </p:nvPr>
        </p:nvGraphicFramePr>
        <p:xfrm>
          <a:off x="1306689" y="1454604"/>
          <a:ext cx="4395613" cy="2072640"/>
        </p:xfrm>
        <a:graphic>
          <a:graphicData uri="http://schemas.openxmlformats.org/drawingml/2006/table">
            <a:tbl>
              <a:tblPr firstRow="1" bandRow="1"/>
              <a:tblGrid>
                <a:gridCol w="1908505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  <a:gridCol w="621777">
                  <a:extLst>
                    <a:ext uri="{9D8B030D-6E8A-4147-A177-3AD203B41FA5}">
                      <a16:colId xmlns:a16="http://schemas.microsoft.com/office/drawing/2014/main" val="96302866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r>
                        <a:rPr lang="en-US" dirty="0"/>
                        <a:t>                Machine Types       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Task Types</a:t>
                      </a:r>
                    </a:p>
                  </a:txBody>
                  <a:tcPr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M-3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/>
                        <a:t>M-4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TT-1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7.1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TT-2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2.5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6.4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5.0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TT-3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6.2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3.7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7.9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3316"/>
                  </a:ext>
                </a:extLst>
              </a:tr>
              <a:tr h="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TT-4</a:t>
                      </a:r>
                    </a:p>
                  </a:txBody>
                  <a:tcPr anchor="b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3.1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8.1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4.5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/>
                        <a:t>7.8</a:t>
                      </a:r>
                    </a:p>
                  </a:txBody>
                  <a:tcPr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784228-B54B-35B8-9004-AD01003294E7}"/>
              </a:ext>
            </a:extLst>
          </p:cNvPr>
          <p:cNvSpPr txBox="1"/>
          <p:nvPr/>
        </p:nvSpPr>
        <p:spPr>
          <a:xfrm>
            <a:off x="1547743" y="1020874"/>
            <a:ext cx="4129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EET (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xpected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xecution </a:t>
            </a:r>
            <a:r>
              <a:rPr lang="en-US" sz="20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ime)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3196B6-B2F4-C739-2422-5F97DDAD4AEA}"/>
              </a:ext>
            </a:extLst>
          </p:cNvPr>
          <p:cNvSpPr txBox="1"/>
          <p:nvPr/>
        </p:nvSpPr>
        <p:spPr>
          <a:xfrm>
            <a:off x="6159500" y="1746439"/>
            <a:ext cx="27686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Machine Heterogeneity</a:t>
            </a:r>
          </a:p>
          <a:p>
            <a:pPr algn="ctr"/>
            <a:r>
              <a:rPr lang="en-US" sz="1600" dirty="0">
                <a:solidFill>
                  <a:srgbClr val="FF0000"/>
                </a:solidFill>
              </a:rPr>
              <a:t>The execution time of a given task varies across machines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358B8A-A3F4-11B8-9C40-E31C134CE1A1}"/>
              </a:ext>
            </a:extLst>
          </p:cNvPr>
          <p:cNvSpPr/>
          <p:nvPr/>
        </p:nvSpPr>
        <p:spPr>
          <a:xfrm>
            <a:off x="1625600" y="2228851"/>
            <a:ext cx="4042628" cy="239105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6FB91-86DA-82D7-0502-3586CBD04A64}"/>
              </a:ext>
            </a:extLst>
          </p:cNvPr>
          <p:cNvSpPr txBox="1"/>
          <p:nvPr/>
        </p:nvSpPr>
        <p:spPr>
          <a:xfrm>
            <a:off x="2471714" y="3734313"/>
            <a:ext cx="420057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accent3">
                    <a:lumMod val="50000"/>
                  </a:schemeClr>
                </a:solidFill>
              </a:rPr>
              <a:t>Task Heterogeneity</a:t>
            </a:r>
          </a:p>
          <a:p>
            <a:pPr algn="ctr"/>
            <a:r>
              <a:rPr lang="en-US" sz="1800" dirty="0">
                <a:solidFill>
                  <a:schemeClr val="accent3">
                    <a:lumMod val="50000"/>
                  </a:schemeClr>
                </a:solidFill>
              </a:rPr>
              <a:t>A given machine has different expected execution time for different tasks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A3FCD4-6B7C-CD41-E922-0978AA0DEF65}"/>
              </a:ext>
            </a:extLst>
          </p:cNvPr>
          <p:cNvSpPr/>
          <p:nvPr/>
        </p:nvSpPr>
        <p:spPr>
          <a:xfrm>
            <a:off x="4521200" y="1543127"/>
            <a:ext cx="495300" cy="194163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1" grpId="2" animBg="1"/>
      <p:bldP spid="3" grpId="0" animBg="1"/>
      <p:bldP spid="3" grpId="1" animBg="1"/>
      <p:bldP spid="3" grpId="2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Why Heterogeneity Matters in System Design?</a:t>
            </a:r>
            <a:endParaRPr sz="2400" dirty="0"/>
          </a:p>
        </p:txBody>
      </p:sp>
      <p:sp>
        <p:nvSpPr>
          <p:cNvPr id="196" name="Google Shape;196;p1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36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Heterogeneity impacts the system performance</a:t>
            </a:r>
            <a:endParaRPr sz="2400" dirty="0"/>
          </a:p>
        </p:txBody>
      </p:sp>
      <p:sp>
        <p:nvSpPr>
          <p:cNvPr id="197" name="Google Shape;197;p14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98" name="Google Shape;198;p14"/>
          <p:cNvSpPr/>
          <p:nvPr/>
        </p:nvSpPr>
        <p:spPr>
          <a:xfrm rot="-595551">
            <a:off x="2436737" y="3083273"/>
            <a:ext cx="4267477" cy="73442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4323250" y="3134425"/>
            <a:ext cx="483300" cy="3417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 txBox="1"/>
          <p:nvPr/>
        </p:nvSpPr>
        <p:spPr>
          <a:xfrm rot="-598595">
            <a:off x="2361709" y="2982715"/>
            <a:ext cx="1109984" cy="400297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A</a:t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 txBox="1"/>
          <p:nvPr/>
        </p:nvSpPr>
        <p:spPr>
          <a:xfrm rot="-600264">
            <a:off x="5541984" y="2395925"/>
            <a:ext cx="1110384" cy="40029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B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4"/>
          <p:cNvSpPr/>
          <p:nvPr/>
        </p:nvSpPr>
        <p:spPr>
          <a:xfrm>
            <a:off x="4503450" y="3051450"/>
            <a:ext cx="137100" cy="137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3256400" y="3520650"/>
            <a:ext cx="2506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System Performance concerning QoS/Cost objective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4"/>
          <p:cNvSpPr txBox="1"/>
          <p:nvPr/>
        </p:nvSpPr>
        <p:spPr>
          <a:xfrm>
            <a:off x="2166851" y="1658867"/>
            <a:ext cx="1254848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Homogeneous System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/>
          <p:nvPr/>
        </p:nvSpPr>
        <p:spPr>
          <a:xfrm rot="611482">
            <a:off x="2436823" y="3083319"/>
            <a:ext cx="4267634" cy="7339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 txBox="1"/>
          <p:nvPr/>
        </p:nvSpPr>
        <p:spPr>
          <a:xfrm rot="602417">
            <a:off x="2490358" y="2395664"/>
            <a:ext cx="1109898" cy="40024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A</a:t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 rot="600264">
            <a:off x="5657916" y="2983064"/>
            <a:ext cx="1110384" cy="4002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B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8" name="Google Shape;208;p14"/>
          <p:cNvCxnSpPr/>
          <p:nvPr/>
        </p:nvCxnSpPr>
        <p:spPr>
          <a:xfrm flipH="1">
            <a:off x="6510475" y="2214900"/>
            <a:ext cx="30300" cy="823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9" name="Google Shape;209;p14"/>
          <p:cNvSpPr txBox="1"/>
          <p:nvPr/>
        </p:nvSpPr>
        <p:spPr>
          <a:xfrm>
            <a:off x="5864725" y="1690993"/>
            <a:ext cx="13218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>Heterogeneous System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" name="Google Shape;208;p14">
            <a:extLst>
              <a:ext uri="{FF2B5EF4-FFF2-40B4-BE49-F238E27FC236}">
                <a16:creationId xmlns:a16="http://schemas.microsoft.com/office/drawing/2014/main" id="{A496E611-434C-7EE7-613A-1E9C2EF6CBF3}"/>
              </a:ext>
            </a:extLst>
          </p:cNvPr>
          <p:cNvCxnSpPr/>
          <p:nvPr/>
        </p:nvCxnSpPr>
        <p:spPr>
          <a:xfrm flipH="1">
            <a:off x="2763975" y="2173866"/>
            <a:ext cx="30300" cy="823200"/>
          </a:xfrm>
          <a:prstGeom prst="straightConnector1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05;p14">
            <a:extLst>
              <a:ext uri="{FF2B5EF4-FFF2-40B4-BE49-F238E27FC236}">
                <a16:creationId xmlns:a16="http://schemas.microsoft.com/office/drawing/2014/main" id="{03D8F81D-087E-B5B6-C518-00CD352B0FE0}"/>
              </a:ext>
            </a:extLst>
          </p:cNvPr>
          <p:cNvSpPr/>
          <p:nvPr/>
        </p:nvSpPr>
        <p:spPr>
          <a:xfrm>
            <a:off x="2422289" y="3083318"/>
            <a:ext cx="4267634" cy="7339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06;p14">
            <a:extLst>
              <a:ext uri="{FF2B5EF4-FFF2-40B4-BE49-F238E27FC236}">
                <a16:creationId xmlns:a16="http://schemas.microsoft.com/office/drawing/2014/main" id="{33E438AF-09D6-0EB9-BCC2-8B53244FFFA7}"/>
              </a:ext>
            </a:extLst>
          </p:cNvPr>
          <p:cNvSpPr txBox="1"/>
          <p:nvPr/>
        </p:nvSpPr>
        <p:spPr>
          <a:xfrm>
            <a:off x="2442252" y="2684631"/>
            <a:ext cx="1109898" cy="400245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Solution A</a:t>
            </a:r>
            <a:endParaRPr b="1">
              <a:solidFill>
                <a:srgbClr val="008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207;p14">
            <a:extLst>
              <a:ext uri="{FF2B5EF4-FFF2-40B4-BE49-F238E27FC236}">
                <a16:creationId xmlns:a16="http://schemas.microsoft.com/office/drawing/2014/main" id="{FBD13ACF-A14C-3C61-1ED9-6037C1DDBB37}"/>
              </a:ext>
            </a:extLst>
          </p:cNvPr>
          <p:cNvSpPr txBox="1"/>
          <p:nvPr/>
        </p:nvSpPr>
        <p:spPr>
          <a:xfrm>
            <a:off x="5535634" y="2678235"/>
            <a:ext cx="1110384" cy="40024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Solution B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8" grpId="1" animBg="1"/>
      <p:bldP spid="199" grpId="0" animBg="1"/>
      <p:bldP spid="200" grpId="0" animBg="1"/>
      <p:bldP spid="200" grpId="1" animBg="1"/>
      <p:bldP spid="201" grpId="0" animBg="1"/>
      <p:bldP spid="201" grpId="1" animBg="1"/>
      <p:bldP spid="202" grpId="0" animBg="1"/>
      <p:bldP spid="203" grpId="0"/>
      <p:bldP spid="204" grpId="0"/>
      <p:bldP spid="204" grpId="1"/>
      <p:bldP spid="205" grpId="0" animBg="1"/>
      <p:bldP spid="206" grpId="0" animBg="1"/>
      <p:bldP spid="207" grpId="0" animBg="1"/>
      <p:bldP spid="209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8355C-4EF2-32B3-3418-56F15B7F5F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8"/>
          <a:stretch/>
        </p:blipFill>
        <p:spPr>
          <a:xfrm>
            <a:off x="0" y="1092916"/>
            <a:ext cx="5785812" cy="3780926"/>
          </a:xfrm>
          <a:prstGeom prst="rect">
            <a:avLst/>
          </a:prstGeom>
        </p:spPr>
      </p:pic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Heterogeneity Matters in Task Scheduling!</a:t>
            </a:r>
            <a:endParaRPr dirty="0"/>
          </a:p>
        </p:txBody>
      </p:sp>
      <p:sp>
        <p:nvSpPr>
          <p:cNvPr id="216" name="Google Shape;216;p15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8" name="Google Shape;218;p15"/>
          <p:cNvSpPr txBox="1"/>
          <p:nvPr/>
        </p:nvSpPr>
        <p:spPr>
          <a:xfrm>
            <a:off x="5785812" y="1290492"/>
            <a:ext cx="2460676" cy="4308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MSD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MM &gt; 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FCFS</a:t>
            </a:r>
            <a:endParaRPr sz="1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18;p15">
            <a:extLst>
              <a:ext uri="{FF2B5EF4-FFF2-40B4-BE49-F238E27FC236}">
                <a16:creationId xmlns:a16="http://schemas.microsoft.com/office/drawing/2014/main" id="{4F14E5E3-84D9-DD0F-8BBC-62D2584F6719}"/>
              </a:ext>
            </a:extLst>
          </p:cNvPr>
          <p:cNvSpPr txBox="1"/>
          <p:nvPr/>
        </p:nvSpPr>
        <p:spPr>
          <a:xfrm>
            <a:off x="5841883" y="3265473"/>
            <a:ext cx="2460677" cy="43085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MM &gt; </a:t>
            </a:r>
            <a:r>
              <a:rPr lang="en" sz="16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MMU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rgbClr val="00B050"/>
                </a:solidFill>
                <a:latin typeface="Calibri"/>
                <a:cs typeface="Calibri"/>
                <a:sym typeface="Calibri"/>
              </a:rPr>
              <a:t>&gt;</a:t>
            </a:r>
            <a:r>
              <a:rPr lang="en" sz="16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 b="1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FCFS &gt; </a:t>
            </a:r>
            <a:r>
              <a:rPr lang="en" sz="16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MSD</a:t>
            </a:r>
            <a:r>
              <a:rPr lang="en" sz="1600" b="1" dirty="0">
                <a:solidFill>
                  <a:srgbClr val="0040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E453BC2-303C-BFFF-DB08-5163F2D03634}"/>
              </a:ext>
            </a:extLst>
          </p:cNvPr>
          <p:cNvSpPr/>
          <p:nvPr/>
        </p:nvSpPr>
        <p:spPr>
          <a:xfrm>
            <a:off x="6921307" y="1721349"/>
            <a:ext cx="412963" cy="15441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Google Shape;221;p15"/>
          <p:cNvSpPr txBox="1"/>
          <p:nvPr/>
        </p:nvSpPr>
        <p:spPr>
          <a:xfrm>
            <a:off x="6359438" y="2062554"/>
            <a:ext cx="196782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HC System A → B</a:t>
            </a:r>
            <a:endParaRPr sz="1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/>
      <p:bldP spid="4" grpId="0" animBg="1"/>
      <p:bldP spid="2" grpId="0" animBg="1"/>
      <p:bldP spid="2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DF053-ABCE-6E1B-569D-55AEEC8C9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36" y="89154"/>
            <a:ext cx="8139184" cy="758777"/>
          </a:xfrm>
        </p:spPr>
        <p:txBody>
          <a:bodyPr/>
          <a:lstStyle/>
          <a:p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Why Heterogeneity is important?</a:t>
            </a:r>
            <a:endParaRPr lang="en-US" dirty="0"/>
          </a:p>
        </p:txBody>
      </p:sp>
      <p:pic>
        <p:nvPicPr>
          <p:cNvPr id="4" name="Picture 2" descr="Deep Neural Networks | Machine Learning">
            <a:extLst>
              <a:ext uri="{FF2B5EF4-FFF2-40B4-BE49-F238E27FC236}">
                <a16:creationId xmlns:a16="http://schemas.microsoft.com/office/drawing/2014/main" id="{4432A08A-F0C0-E1CA-3FF4-A7DF84C80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9" y="1818180"/>
            <a:ext cx="1358930" cy="90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n intro to Convolutional Neural Networks (CNN) | by Lamiae Hana | Medium">
            <a:extLst>
              <a:ext uri="{FF2B5EF4-FFF2-40B4-BE49-F238E27FC236}">
                <a16:creationId xmlns:a16="http://schemas.microsoft.com/office/drawing/2014/main" id="{6289C2C1-DCC2-727A-05CF-A06E46050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" y="2705340"/>
            <a:ext cx="3013460" cy="117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current Neural Network with Keras | by Naina Chaturvedi |  DataDrivenInvestor">
            <a:extLst>
              <a:ext uri="{FF2B5EF4-FFF2-40B4-BE49-F238E27FC236}">
                <a16:creationId xmlns:a16="http://schemas.microsoft.com/office/drawing/2014/main" id="{29F2B616-F958-3409-4CBC-A0B4B007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6" y="3757866"/>
            <a:ext cx="1191635" cy="10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71;p13">
            <a:extLst>
              <a:ext uri="{FF2B5EF4-FFF2-40B4-BE49-F238E27FC236}">
                <a16:creationId xmlns:a16="http://schemas.microsoft.com/office/drawing/2014/main" id="{D90611C9-C019-980F-666F-038CB15BEF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1586" y="2616612"/>
            <a:ext cx="773943" cy="7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2;p13">
            <a:extLst>
              <a:ext uri="{FF2B5EF4-FFF2-40B4-BE49-F238E27FC236}">
                <a16:creationId xmlns:a16="http://schemas.microsoft.com/office/drawing/2014/main" id="{241AD36E-E724-5D48-8008-853BD7E5764D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3752911" y="26737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3;p13">
            <a:extLst>
              <a:ext uri="{FF2B5EF4-FFF2-40B4-BE49-F238E27FC236}">
                <a16:creationId xmlns:a16="http://schemas.microsoft.com/office/drawing/2014/main" id="{6E1AAE54-F45B-A593-C806-3EA574A351D3}"/>
              </a:ext>
            </a:extLst>
          </p:cNvPr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4187124" y="34016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4;p13">
            <a:extLst>
              <a:ext uri="{FF2B5EF4-FFF2-40B4-BE49-F238E27FC236}">
                <a16:creationId xmlns:a16="http://schemas.microsoft.com/office/drawing/2014/main" id="{4C9D238C-B8F8-FA3D-567D-0DADB1616713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37331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5;p13">
            <a:extLst>
              <a:ext uri="{FF2B5EF4-FFF2-40B4-BE49-F238E27FC236}">
                <a16:creationId xmlns:a16="http://schemas.microsoft.com/office/drawing/2014/main" id="{9C85D37F-87D8-95D0-0543-9B959C81C98D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413633" y="214819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76;p13">
            <a:extLst>
              <a:ext uri="{FF2B5EF4-FFF2-40B4-BE49-F238E27FC236}">
                <a16:creationId xmlns:a16="http://schemas.microsoft.com/office/drawing/2014/main" id="{83B863F4-85EF-DF66-FEE1-778250E85859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3775599" y="311692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7;p13">
            <a:extLst>
              <a:ext uri="{FF2B5EF4-FFF2-40B4-BE49-F238E27FC236}">
                <a16:creationId xmlns:a16="http://schemas.microsoft.com/office/drawing/2014/main" id="{5458AC9A-D00D-A6AB-35E7-875FB0E7B367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5001211" y="311692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8;p13">
            <a:extLst>
              <a:ext uri="{FF2B5EF4-FFF2-40B4-BE49-F238E27FC236}">
                <a16:creationId xmlns:a16="http://schemas.microsoft.com/office/drawing/2014/main" id="{84CB09AC-5D90-F746-CCAF-0568A755AB80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4002117" y="23075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9;p13">
            <a:extLst>
              <a:ext uri="{FF2B5EF4-FFF2-40B4-BE49-F238E27FC236}">
                <a16:creationId xmlns:a16="http://schemas.microsoft.com/office/drawing/2014/main" id="{4C26E7E0-79A8-01FC-A3BB-2FC72BE64552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5032861" y="26737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80;p13">
            <a:extLst>
              <a:ext uri="{FF2B5EF4-FFF2-40B4-BE49-F238E27FC236}">
                <a16:creationId xmlns:a16="http://schemas.microsoft.com/office/drawing/2014/main" id="{00D5DED4-5FD0-4295-3373-672DC74E5170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4850574" y="226868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80;p13">
            <a:extLst>
              <a:ext uri="{FF2B5EF4-FFF2-40B4-BE49-F238E27FC236}">
                <a16:creationId xmlns:a16="http://schemas.microsoft.com/office/drawing/2014/main" id="{440A466B-EBA0-5AFD-297E-92EB81A6D3EB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056327" y="207874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0;p13">
            <a:extLst>
              <a:ext uri="{FF2B5EF4-FFF2-40B4-BE49-F238E27FC236}">
                <a16:creationId xmlns:a16="http://schemas.microsoft.com/office/drawing/2014/main" id="{2F4F4828-3A2D-BC66-A67B-1EB980C8AA98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238624" y="185716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9;p13">
            <a:extLst>
              <a:ext uri="{FF2B5EF4-FFF2-40B4-BE49-F238E27FC236}">
                <a16:creationId xmlns:a16="http://schemas.microsoft.com/office/drawing/2014/main" id="{9B0E4AB0-D026-7784-B7F1-5AD52D956006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5299431" y="253339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75;p13">
            <a:extLst>
              <a:ext uri="{FF2B5EF4-FFF2-40B4-BE49-F238E27FC236}">
                <a16:creationId xmlns:a16="http://schemas.microsoft.com/office/drawing/2014/main" id="{E1F52D12-9333-45B2-A76C-8D6007EAF567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251324" y="188238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75;p13">
            <a:extLst>
              <a:ext uri="{FF2B5EF4-FFF2-40B4-BE49-F238E27FC236}">
                <a16:creationId xmlns:a16="http://schemas.microsoft.com/office/drawing/2014/main" id="{D6189E9A-455E-CA95-0B0A-A82A8FF9156B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639383" y="187113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5;p13">
            <a:extLst>
              <a:ext uri="{FF2B5EF4-FFF2-40B4-BE49-F238E27FC236}">
                <a16:creationId xmlns:a16="http://schemas.microsoft.com/office/drawing/2014/main" id="{0A5D478F-3DD3-4CF4-99E4-D4D68B69E810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457086" y="156408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8;p13">
            <a:extLst>
              <a:ext uri="{FF2B5EF4-FFF2-40B4-BE49-F238E27FC236}">
                <a16:creationId xmlns:a16="http://schemas.microsoft.com/office/drawing/2014/main" id="{2A69238B-8746-1FF4-0E6A-F9601D1DB0A7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3808079" y="212714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8;p13">
            <a:extLst>
              <a:ext uri="{FF2B5EF4-FFF2-40B4-BE49-F238E27FC236}">
                <a16:creationId xmlns:a16="http://schemas.microsoft.com/office/drawing/2014/main" id="{32A47F8A-B612-42C8-3756-5A44A62CF5EB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3577890" y="195718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6;p13">
            <a:extLst>
              <a:ext uri="{FF2B5EF4-FFF2-40B4-BE49-F238E27FC236}">
                <a16:creationId xmlns:a16="http://schemas.microsoft.com/office/drawing/2014/main" id="{9336E47E-74BC-CA9C-BEF3-56CC249BFA1A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3547149" y="328761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77;p13">
            <a:extLst>
              <a:ext uri="{FF2B5EF4-FFF2-40B4-BE49-F238E27FC236}">
                <a16:creationId xmlns:a16="http://schemas.microsoft.com/office/drawing/2014/main" id="{40CB1539-1A40-4F32-6B3B-BC7AC5334692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5206974" y="330097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74;p13">
            <a:extLst>
              <a:ext uri="{FF2B5EF4-FFF2-40B4-BE49-F238E27FC236}">
                <a16:creationId xmlns:a16="http://schemas.microsoft.com/office/drawing/2014/main" id="{3E5A93CF-9114-2AA2-C6D9-16C112FDA690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63257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4;p13">
            <a:extLst>
              <a:ext uri="{FF2B5EF4-FFF2-40B4-BE49-F238E27FC236}">
                <a16:creationId xmlns:a16="http://schemas.microsoft.com/office/drawing/2014/main" id="{64042EB0-46BA-2613-1891-5ED78F981956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9301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73;p13">
            <a:extLst>
              <a:ext uri="{FF2B5EF4-FFF2-40B4-BE49-F238E27FC236}">
                <a16:creationId xmlns:a16="http://schemas.microsoft.com/office/drawing/2014/main" id="{C39BF0A3-77F3-5389-503D-D30221F23C8C}"/>
              </a:ext>
            </a:extLst>
          </p:cNvPr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4198605" y="3712501"/>
            <a:ext cx="411525" cy="41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7005D90-754F-6974-7C60-777FADF0F8E1}"/>
              </a:ext>
            </a:extLst>
          </p:cNvPr>
          <p:cNvSpPr txBox="1"/>
          <p:nvPr/>
        </p:nvSpPr>
        <p:spPr>
          <a:xfrm>
            <a:off x="2963105" y="1087223"/>
            <a:ext cx="3399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Heterogeneous Cloud VMs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D7C4F0-89A3-2EDD-58E4-0979B1A02BF1}"/>
              </a:ext>
            </a:extLst>
          </p:cNvPr>
          <p:cNvSpPr txBox="1"/>
          <p:nvPr/>
        </p:nvSpPr>
        <p:spPr>
          <a:xfrm>
            <a:off x="0" y="1085818"/>
            <a:ext cx="30134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ML Inference Queries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ECBFBE16-F95F-E1F7-1263-28F9E830AA31}"/>
              </a:ext>
            </a:extLst>
          </p:cNvPr>
          <p:cNvSpPr txBox="1">
            <a:spLocks/>
          </p:cNvSpPr>
          <p:nvPr/>
        </p:nvSpPr>
        <p:spPr>
          <a:xfrm>
            <a:off x="123458" y="83149"/>
            <a:ext cx="8370659" cy="758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n" sz="2600" b="1" dirty="0">
                <a:latin typeface="Georgia" panose="02040502050405020303" pitchFamily="18" charset="0"/>
              </a:rPr>
              <a:t>Heterogeneity Matters in System Configuration!</a:t>
            </a:r>
            <a:endParaRPr lang="en-US" sz="2600" b="1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F36815-16FD-786F-18AD-7A432D48AA20}"/>
              </a:ext>
            </a:extLst>
          </p:cNvPr>
          <p:cNvSpPr txBox="1"/>
          <p:nvPr/>
        </p:nvSpPr>
        <p:spPr>
          <a:xfrm>
            <a:off x="6813408" y="1071200"/>
            <a:ext cx="16645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u="sng" dirty="0"/>
              <a:t>Objectives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81BB22-FF33-BE0C-57D3-3F166F5E6B05}"/>
              </a:ext>
            </a:extLst>
          </p:cNvPr>
          <p:cNvSpPr txBox="1"/>
          <p:nvPr/>
        </p:nvSpPr>
        <p:spPr>
          <a:xfrm>
            <a:off x="6712190" y="1744245"/>
            <a:ext cx="237554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/>
              <a:t>QoS Constraint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1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/>
              <a:t>Minimized Cost</a:t>
            </a:r>
          </a:p>
        </p:txBody>
      </p:sp>
      <p:pic>
        <p:nvPicPr>
          <p:cNvPr id="34" name="Google Shape;171;p13">
            <a:extLst>
              <a:ext uri="{FF2B5EF4-FFF2-40B4-BE49-F238E27FC236}">
                <a16:creationId xmlns:a16="http://schemas.microsoft.com/office/drawing/2014/main" id="{FCF5A623-D2FD-FD56-762F-940873CB27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1586" y="2639190"/>
            <a:ext cx="773943" cy="7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72;p13">
            <a:extLst>
              <a:ext uri="{FF2B5EF4-FFF2-40B4-BE49-F238E27FC236}">
                <a16:creationId xmlns:a16="http://schemas.microsoft.com/office/drawing/2014/main" id="{4591224B-B525-BD8B-4C4A-35F4B494CCE5}"/>
              </a:ext>
            </a:extLst>
          </p:cNvPr>
          <p:cNvPicPr preferRelativeResize="0"/>
          <p:nvPr/>
        </p:nvPicPr>
        <p:blipFill>
          <a:blip r:embed="rId6">
            <a:alphaModFix/>
            <a:biLevel thresh="75000"/>
          </a:blip>
          <a:stretch>
            <a:fillRect/>
          </a:stretch>
        </p:blipFill>
        <p:spPr>
          <a:xfrm>
            <a:off x="3752911" y="26963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173;p13">
            <a:extLst>
              <a:ext uri="{FF2B5EF4-FFF2-40B4-BE49-F238E27FC236}">
                <a16:creationId xmlns:a16="http://schemas.microsoft.com/office/drawing/2014/main" id="{48B64BCE-AAE0-EE93-9FB1-FE123819D9E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7124" y="342424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174;p13">
            <a:extLst>
              <a:ext uri="{FF2B5EF4-FFF2-40B4-BE49-F238E27FC236}">
                <a16:creationId xmlns:a16="http://schemas.microsoft.com/office/drawing/2014/main" id="{52FFDFB2-8A64-A715-0B53-01B70884F00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21336" y="339589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75;p13">
            <a:extLst>
              <a:ext uri="{FF2B5EF4-FFF2-40B4-BE49-F238E27FC236}">
                <a16:creationId xmlns:a16="http://schemas.microsoft.com/office/drawing/2014/main" id="{60A81629-7A32-B046-5D85-8669641A000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413633" y="217077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6;p13">
            <a:extLst>
              <a:ext uri="{FF2B5EF4-FFF2-40B4-BE49-F238E27FC236}">
                <a16:creationId xmlns:a16="http://schemas.microsoft.com/office/drawing/2014/main" id="{842B6549-D3EB-9FEE-F1BA-6E3B183DE949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3775599" y="313950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77;p13">
            <a:extLst>
              <a:ext uri="{FF2B5EF4-FFF2-40B4-BE49-F238E27FC236}">
                <a16:creationId xmlns:a16="http://schemas.microsoft.com/office/drawing/2014/main" id="{CE0DF0E1-5CBB-BF6D-612C-9F1C5809F604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5001211" y="3139506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178;p13">
            <a:extLst>
              <a:ext uri="{FF2B5EF4-FFF2-40B4-BE49-F238E27FC236}">
                <a16:creationId xmlns:a16="http://schemas.microsoft.com/office/drawing/2014/main" id="{CCBCA541-4983-252A-A743-EE053134B1EF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02117" y="233014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179;p13">
            <a:extLst>
              <a:ext uri="{FF2B5EF4-FFF2-40B4-BE49-F238E27FC236}">
                <a16:creationId xmlns:a16="http://schemas.microsoft.com/office/drawing/2014/main" id="{CF7D4940-CD7F-C497-5E2E-F8070964BDE9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032861" y="26963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180;p13">
            <a:extLst>
              <a:ext uri="{FF2B5EF4-FFF2-40B4-BE49-F238E27FC236}">
                <a16:creationId xmlns:a16="http://schemas.microsoft.com/office/drawing/2014/main" id="{2181D3C7-B3A0-57B7-BDA4-63B9009FDAA8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50574" y="22912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180;p13">
            <a:extLst>
              <a:ext uri="{FF2B5EF4-FFF2-40B4-BE49-F238E27FC236}">
                <a16:creationId xmlns:a16="http://schemas.microsoft.com/office/drawing/2014/main" id="{671B1916-6949-24A5-1E2C-05E9D862D265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056327" y="2101318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180;p13">
            <a:extLst>
              <a:ext uri="{FF2B5EF4-FFF2-40B4-BE49-F238E27FC236}">
                <a16:creationId xmlns:a16="http://schemas.microsoft.com/office/drawing/2014/main" id="{5CB8A0D4-6104-9828-3E68-DA5F7A651F24}"/>
              </a:ext>
            </a:extLst>
          </p:cNvPr>
          <p:cNvPicPr preferRelativeResize="0"/>
          <p:nvPr/>
        </p:nvPicPr>
        <p:blipFill>
          <a:blip r:embed="rId14">
            <a:alphaModFix/>
            <a:biLevel thresh="75000"/>
          </a:blip>
          <a:stretch>
            <a:fillRect/>
          </a:stretch>
        </p:blipFill>
        <p:spPr>
          <a:xfrm>
            <a:off x="5238624" y="187974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179;p13">
            <a:extLst>
              <a:ext uri="{FF2B5EF4-FFF2-40B4-BE49-F238E27FC236}">
                <a16:creationId xmlns:a16="http://schemas.microsoft.com/office/drawing/2014/main" id="{A5964174-8EF9-70C4-5C2F-FD06A72E5459}"/>
              </a:ext>
            </a:extLst>
          </p:cNvPr>
          <p:cNvPicPr preferRelativeResize="0"/>
          <p:nvPr/>
        </p:nvPicPr>
        <p:blipFill>
          <a:blip r:embed="rId13">
            <a:alphaModFix/>
            <a:biLevel thresh="75000"/>
          </a:blip>
          <a:stretch>
            <a:fillRect/>
          </a:stretch>
        </p:blipFill>
        <p:spPr>
          <a:xfrm>
            <a:off x="5299431" y="2555973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175;p13">
            <a:extLst>
              <a:ext uri="{FF2B5EF4-FFF2-40B4-BE49-F238E27FC236}">
                <a16:creationId xmlns:a16="http://schemas.microsoft.com/office/drawing/2014/main" id="{C1A73517-C75C-5DFD-57CA-99A7D4397D9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51324" y="19049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75;p13">
            <a:extLst>
              <a:ext uri="{FF2B5EF4-FFF2-40B4-BE49-F238E27FC236}">
                <a16:creationId xmlns:a16="http://schemas.microsoft.com/office/drawing/2014/main" id="{227E7ED3-5618-8E36-4AE0-29B39A1E8E0F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39383" y="1893711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75;p13">
            <a:extLst>
              <a:ext uri="{FF2B5EF4-FFF2-40B4-BE49-F238E27FC236}">
                <a16:creationId xmlns:a16="http://schemas.microsoft.com/office/drawing/2014/main" id="{2F2C1CF3-B61D-BE94-BCC2-EBD87D00C879}"/>
              </a:ext>
            </a:extLst>
          </p:cNvPr>
          <p:cNvPicPr preferRelativeResize="0"/>
          <p:nvPr/>
        </p:nvPicPr>
        <p:blipFill>
          <a:blip r:embed="rId9">
            <a:alphaModFix/>
            <a:biLevel thresh="75000"/>
          </a:blip>
          <a:stretch>
            <a:fillRect/>
          </a:stretch>
        </p:blipFill>
        <p:spPr>
          <a:xfrm>
            <a:off x="4457086" y="1586665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78;p13">
            <a:extLst>
              <a:ext uri="{FF2B5EF4-FFF2-40B4-BE49-F238E27FC236}">
                <a16:creationId xmlns:a16="http://schemas.microsoft.com/office/drawing/2014/main" id="{50685CBC-19DE-FD06-0606-4FF58DE547CC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3808079" y="2149720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78;p13">
            <a:extLst>
              <a:ext uri="{FF2B5EF4-FFF2-40B4-BE49-F238E27FC236}">
                <a16:creationId xmlns:a16="http://schemas.microsoft.com/office/drawing/2014/main" id="{8CB27A61-F7AB-6159-3AE3-A38B0D66E6DE}"/>
              </a:ext>
            </a:extLst>
          </p:cNvPr>
          <p:cNvPicPr preferRelativeResize="0"/>
          <p:nvPr/>
        </p:nvPicPr>
        <p:blipFill>
          <a:blip r:embed="rId12">
            <a:alphaModFix/>
            <a:biLevel thresh="75000"/>
          </a:blip>
          <a:stretch>
            <a:fillRect/>
          </a:stretch>
        </p:blipFill>
        <p:spPr>
          <a:xfrm>
            <a:off x="3577890" y="197976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76;p13">
            <a:extLst>
              <a:ext uri="{FF2B5EF4-FFF2-40B4-BE49-F238E27FC236}">
                <a16:creationId xmlns:a16="http://schemas.microsoft.com/office/drawing/2014/main" id="{47F9A955-60B7-4935-AABC-A016A7568728}"/>
              </a:ext>
            </a:extLst>
          </p:cNvPr>
          <p:cNvPicPr preferRelativeResize="0"/>
          <p:nvPr/>
        </p:nvPicPr>
        <p:blipFill>
          <a:blip r:embed="rId10">
            <a:alphaModFix/>
            <a:biLevel thresh="75000"/>
          </a:blip>
          <a:stretch>
            <a:fillRect/>
          </a:stretch>
        </p:blipFill>
        <p:spPr>
          <a:xfrm>
            <a:off x="3547149" y="3310197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77;p13">
            <a:extLst>
              <a:ext uri="{FF2B5EF4-FFF2-40B4-BE49-F238E27FC236}">
                <a16:creationId xmlns:a16="http://schemas.microsoft.com/office/drawing/2014/main" id="{7A9EF315-73B2-7C9D-637E-5F913BE4DA32}"/>
              </a:ext>
            </a:extLst>
          </p:cNvPr>
          <p:cNvPicPr preferRelativeResize="0"/>
          <p:nvPr/>
        </p:nvPicPr>
        <p:blipFill>
          <a:blip r:embed="rId11">
            <a:alphaModFix/>
            <a:biLevel thresh="75000"/>
          </a:blip>
          <a:stretch>
            <a:fillRect/>
          </a:stretch>
        </p:blipFill>
        <p:spPr>
          <a:xfrm>
            <a:off x="5206974" y="3323554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74;p13">
            <a:extLst>
              <a:ext uri="{FF2B5EF4-FFF2-40B4-BE49-F238E27FC236}">
                <a16:creationId xmlns:a16="http://schemas.microsoft.com/office/drawing/2014/main" id="{74E256FC-EF78-3533-FE5E-F3E2DE8B4A9E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655149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74;p13">
            <a:extLst>
              <a:ext uri="{FF2B5EF4-FFF2-40B4-BE49-F238E27FC236}">
                <a16:creationId xmlns:a16="http://schemas.microsoft.com/office/drawing/2014/main" id="{8B7938CB-1BB7-421A-1CAD-1864CB290E13}"/>
              </a:ext>
            </a:extLst>
          </p:cNvPr>
          <p:cNvPicPr preferRelativeResize="0"/>
          <p:nvPr/>
        </p:nvPicPr>
        <p:blipFill>
          <a:blip r:embed="rId8">
            <a:alphaModFix/>
            <a:biLevel thresh="75000"/>
          </a:blip>
          <a:stretch>
            <a:fillRect/>
          </a:stretch>
        </p:blipFill>
        <p:spPr>
          <a:xfrm>
            <a:off x="4621336" y="3952742"/>
            <a:ext cx="411525" cy="41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73;p13">
            <a:extLst>
              <a:ext uri="{FF2B5EF4-FFF2-40B4-BE49-F238E27FC236}">
                <a16:creationId xmlns:a16="http://schemas.microsoft.com/office/drawing/2014/main" id="{21173A4B-6E6B-FA7E-8055-12E7599A3E44}"/>
              </a:ext>
            </a:extLst>
          </p:cNvPr>
          <p:cNvPicPr preferRelativeResize="0"/>
          <p:nvPr/>
        </p:nvPicPr>
        <p:blipFill>
          <a:blip r:embed="rId7">
            <a:alphaModFix/>
            <a:biLevel thresh="75000"/>
          </a:blip>
          <a:stretch>
            <a:fillRect/>
          </a:stretch>
        </p:blipFill>
        <p:spPr>
          <a:xfrm>
            <a:off x="4198605" y="3735079"/>
            <a:ext cx="411525" cy="411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1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5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88A11-1161-FC6D-CD86-771CA60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E2C Simulator Helps in Heterogeneous-native System Design?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5B02F-7704-FB6E-E8F6-31F15D02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53629084-3B41-CCBC-26E1-BE7E736FA212}"/>
              </a:ext>
            </a:extLst>
          </p:cNvPr>
          <p:cNvSpPr/>
          <p:nvPr/>
        </p:nvSpPr>
        <p:spPr>
          <a:xfrm>
            <a:off x="4667757" y="1349691"/>
            <a:ext cx="843468" cy="2600012"/>
          </a:xfrm>
          <a:prstGeom prst="roundRect">
            <a:avLst>
              <a:gd name="adj" fmla="val 462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07BC7E6E-B9CF-575E-00A8-9874498C1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2778371" y="1349691"/>
            <a:ext cx="615710" cy="67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DC05470-A9AE-0670-12A6-93C144EE385C}"/>
              </a:ext>
            </a:extLst>
          </p:cNvPr>
          <p:cNvSpPr txBox="1"/>
          <p:nvPr/>
        </p:nvSpPr>
        <p:spPr>
          <a:xfrm>
            <a:off x="2344546" y="2009732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512CBCB8-97E6-A33D-3339-2A3E9C25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47" y="2384813"/>
            <a:ext cx="577798" cy="57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5ACC293-CF44-48BF-654A-099858CAEB70}"/>
              </a:ext>
            </a:extLst>
          </p:cNvPr>
          <p:cNvSpPr txBox="1"/>
          <p:nvPr/>
        </p:nvSpPr>
        <p:spPr>
          <a:xfrm>
            <a:off x="2228542" y="2972996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60" name="Picture 4" descr="ChatGPT Logo and symbol, meaning, history, PNG, brand">
            <a:extLst>
              <a:ext uri="{FF2B5EF4-FFF2-40B4-BE49-F238E27FC236}">
                <a16:creationId xmlns:a16="http://schemas.microsoft.com/office/drawing/2014/main" id="{71683A11-8EAF-AA58-8AD6-57112211D0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2741484" y="3280760"/>
            <a:ext cx="678761" cy="79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59F6EEF9-1FE7-F459-0D68-FB341E148187}"/>
              </a:ext>
            </a:extLst>
          </p:cNvPr>
          <p:cNvSpPr txBox="1"/>
          <p:nvPr/>
        </p:nvSpPr>
        <p:spPr>
          <a:xfrm>
            <a:off x="2773009" y="4012441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62" name="Google Shape;175;p13">
            <a:extLst>
              <a:ext uri="{FF2B5EF4-FFF2-40B4-BE49-F238E27FC236}">
                <a16:creationId xmlns:a16="http://schemas.microsoft.com/office/drawing/2014/main" id="{60BBE577-9FA9-6D6B-9B85-0EC549BA4FC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88530" y="2414655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3EDECD7-0427-8723-7339-E72B79A93464}"/>
              </a:ext>
            </a:extLst>
          </p:cNvPr>
          <p:cNvSpPr txBox="1"/>
          <p:nvPr/>
        </p:nvSpPr>
        <p:spPr>
          <a:xfrm>
            <a:off x="4550984" y="3986685"/>
            <a:ext cx="10914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Machines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D30892C-7861-3F27-DEFC-59FD68930A91}"/>
              </a:ext>
            </a:extLst>
          </p:cNvPr>
          <p:cNvCxnSpPr>
            <a:cxnSpLocks/>
          </p:cNvCxnSpPr>
          <p:nvPr/>
        </p:nvCxnSpPr>
        <p:spPr>
          <a:xfrm>
            <a:off x="3592097" y="1604742"/>
            <a:ext cx="958887" cy="68695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415F9BE4-BE5D-9DE6-4D4D-2775E1B6DB6E}"/>
              </a:ext>
            </a:extLst>
          </p:cNvPr>
          <p:cNvCxnSpPr>
            <a:cxnSpLocks/>
          </p:cNvCxnSpPr>
          <p:nvPr/>
        </p:nvCxnSpPr>
        <p:spPr>
          <a:xfrm flipV="1">
            <a:off x="3587447" y="2629420"/>
            <a:ext cx="1019924" cy="1618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2006DBE-7943-ABF4-4CCF-39A3B9F7B9D5}"/>
              </a:ext>
            </a:extLst>
          </p:cNvPr>
          <p:cNvCxnSpPr>
            <a:cxnSpLocks/>
          </p:cNvCxnSpPr>
          <p:nvPr/>
        </p:nvCxnSpPr>
        <p:spPr>
          <a:xfrm flipV="1">
            <a:off x="3695468" y="2910265"/>
            <a:ext cx="911903" cy="76844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oogle Shape;178;p13">
            <a:extLst>
              <a:ext uri="{FF2B5EF4-FFF2-40B4-BE49-F238E27FC236}">
                <a16:creationId xmlns:a16="http://schemas.microsoft.com/office/drawing/2014/main" id="{340DD578-9F27-93AA-C6B0-7E31A4D4E53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2035" y="3282039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180;p13">
            <a:extLst>
              <a:ext uri="{FF2B5EF4-FFF2-40B4-BE49-F238E27FC236}">
                <a16:creationId xmlns:a16="http://schemas.microsoft.com/office/drawing/2014/main" id="{F81F9A09-A825-4932-1959-E78E021E396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22035" y="1533028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9571FE5-5058-64C6-07AF-5C891DBA5825}"/>
              </a:ext>
            </a:extLst>
          </p:cNvPr>
          <p:cNvSpPr/>
          <p:nvPr/>
        </p:nvSpPr>
        <p:spPr>
          <a:xfrm>
            <a:off x="2228542" y="1079136"/>
            <a:ext cx="3751979" cy="3492324"/>
          </a:xfrm>
          <a:prstGeom prst="roundRect">
            <a:avLst>
              <a:gd name="adj" fmla="val 5099"/>
            </a:avLst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BB689CB-7F56-4A72-7430-040B6E30EA69}"/>
              </a:ext>
            </a:extLst>
          </p:cNvPr>
          <p:cNvSpPr txBox="1"/>
          <p:nvPr/>
        </p:nvSpPr>
        <p:spPr>
          <a:xfrm>
            <a:off x="2380665" y="4595501"/>
            <a:ext cx="344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Heterogeneous</a:t>
            </a:r>
            <a:r>
              <a:rPr lang="en-US" sz="1600" dirty="0"/>
              <a:t> Computing System</a:t>
            </a: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2C01302D-7D59-7E42-914B-21D71E00573D}"/>
              </a:ext>
            </a:extLst>
          </p:cNvPr>
          <p:cNvSpPr/>
          <p:nvPr/>
        </p:nvSpPr>
        <p:spPr>
          <a:xfrm>
            <a:off x="6097294" y="2509697"/>
            <a:ext cx="745587" cy="48973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Person silhouette with question mark Royalty Free Vector">
            <a:extLst>
              <a:ext uri="{FF2B5EF4-FFF2-40B4-BE49-F238E27FC236}">
                <a16:creationId xmlns:a16="http://schemas.microsoft.com/office/drawing/2014/main" id="{BB8985AA-DCD6-E1C1-7D15-FDB95FAD48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1"/>
          <a:stretch/>
        </p:blipFill>
        <p:spPr bwMode="auto">
          <a:xfrm>
            <a:off x="6867903" y="1559860"/>
            <a:ext cx="1249367" cy="15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F205576A-460D-3997-36D2-F2F01813E85F}"/>
              </a:ext>
            </a:extLst>
          </p:cNvPr>
          <p:cNvSpPr txBox="1"/>
          <p:nvPr/>
        </p:nvSpPr>
        <p:spPr>
          <a:xfrm>
            <a:off x="6030727" y="2093344"/>
            <a:ext cx="837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QoS</a:t>
            </a:r>
          </a:p>
        </p:txBody>
      </p:sp>
      <p:pic>
        <p:nvPicPr>
          <p:cNvPr id="106" name="Picture 10">
            <a:extLst>
              <a:ext uri="{FF2B5EF4-FFF2-40B4-BE49-F238E27FC236}">
                <a16:creationId xmlns:a16="http://schemas.microsoft.com/office/drawing/2014/main" id="{1296196B-B490-9A08-CC99-B872E1BD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180" y="1090730"/>
            <a:ext cx="615710" cy="405316"/>
          </a:xfrm>
          <a:prstGeom prst="rect">
            <a:avLst/>
          </a:prstGeom>
          <a:solidFill>
            <a:schemeClr val="bg1"/>
          </a:solidFill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F0D7961-D21A-D599-8BA0-4A061373B8CC}"/>
                  </a:ext>
                </a:extLst>
              </p:cNvPr>
              <p:cNvSpPr txBox="1"/>
              <p:nvPr/>
            </p:nvSpPr>
            <p:spPr>
              <a:xfrm>
                <a:off x="7013642" y="2509697"/>
                <a:ext cx="957887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𝑄𝑜𝑆</m:t>
                          </m:r>
                        </m:e>
                      </m:acc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F0D7961-D21A-D599-8BA0-4A061373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42" y="2509697"/>
                <a:ext cx="957887" cy="537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D822F4A-DD17-AE15-26A6-03F99BFE7F9F}"/>
              </a:ext>
            </a:extLst>
          </p:cNvPr>
          <p:cNvSpPr txBox="1"/>
          <p:nvPr/>
        </p:nvSpPr>
        <p:spPr>
          <a:xfrm>
            <a:off x="6838755" y="3206498"/>
            <a:ext cx="1488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Expensive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6D0AE9-F09B-CB0D-9570-CB9E0CAAF569}"/>
              </a:ext>
            </a:extLst>
          </p:cNvPr>
          <p:cNvSpPr txBox="1"/>
          <p:nvPr/>
        </p:nvSpPr>
        <p:spPr>
          <a:xfrm>
            <a:off x="6484520" y="3569589"/>
            <a:ext cx="2250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Time Consuming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972147-9369-F4DC-8C39-CB65918D7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2"/>
            <a:ext cx="1984706" cy="839974"/>
          </a:xfrm>
        </p:spPr>
        <p:txBody>
          <a:bodyPr>
            <a:noAutofit/>
          </a:bodyPr>
          <a:lstStyle/>
          <a:p>
            <a:r>
              <a:rPr lang="en-US" sz="1800" dirty="0"/>
              <a:t>Estimate an HC System QoS</a:t>
            </a:r>
          </a:p>
        </p:txBody>
      </p:sp>
    </p:spTree>
    <p:extLst>
      <p:ext uri="{BB962C8B-B14F-4D97-AF65-F5344CB8AC3E}">
        <p14:creationId xmlns:p14="http://schemas.microsoft.com/office/powerpoint/2010/main" val="20993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  <p:bldP spid="59" grpId="0"/>
      <p:bldP spid="61" grpId="0"/>
      <p:bldP spid="63" grpId="0"/>
      <p:bldP spid="69" grpId="0" animBg="1"/>
      <p:bldP spid="70" grpId="0"/>
      <p:bldP spid="71" grpId="0" animBg="1"/>
      <p:bldP spid="72" grpId="0"/>
      <p:bldP spid="115" grpId="0"/>
      <p:bldP spid="7" grpId="0"/>
      <p:bldP spid="7" grpId="1"/>
      <p:bldP spid="8" grpId="0"/>
      <p:bldP spid="8" grpId="1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Box 67">
            <a:extLst>
              <a:ext uri="{FF2B5EF4-FFF2-40B4-BE49-F238E27FC236}">
                <a16:creationId xmlns:a16="http://schemas.microsoft.com/office/drawing/2014/main" id="{A8575E06-E1CC-D670-361F-E5A598B4EE01}"/>
              </a:ext>
            </a:extLst>
          </p:cNvPr>
          <p:cNvSpPr txBox="1"/>
          <p:nvPr/>
        </p:nvSpPr>
        <p:spPr>
          <a:xfrm>
            <a:off x="4688483" y="3132125"/>
            <a:ext cx="2248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Estimated QoS using E2C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88A11-1161-FC6D-CD86-771CA60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E2C Simulator  Helps in Heterogeneous-native System Design?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8268-11BC-E7A6-C959-5C65BB1C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2"/>
            <a:ext cx="4561146" cy="856340"/>
          </a:xfrm>
        </p:spPr>
        <p:txBody>
          <a:bodyPr/>
          <a:lstStyle/>
          <a:p>
            <a:r>
              <a:rPr lang="en-US" dirty="0"/>
              <a:t>Comparison across HC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5B02F-7704-FB6E-E8F6-31F15D02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Google Shape;175;p13">
            <a:extLst>
              <a:ext uri="{FF2B5EF4-FFF2-40B4-BE49-F238E27FC236}">
                <a16:creationId xmlns:a16="http://schemas.microsoft.com/office/drawing/2014/main" id="{8D4157CC-432F-F65E-CA49-709B4ACB63A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8518" y="3816106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78;p13">
            <a:extLst>
              <a:ext uri="{FF2B5EF4-FFF2-40B4-BE49-F238E27FC236}">
                <a16:creationId xmlns:a16="http://schemas.microsoft.com/office/drawing/2014/main" id="{C66E1874-DE93-0B31-10F2-86D4081E73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147" y="3553653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80;p13">
            <a:extLst>
              <a:ext uri="{FF2B5EF4-FFF2-40B4-BE49-F238E27FC236}">
                <a16:creationId xmlns:a16="http://schemas.microsoft.com/office/drawing/2014/main" id="{D727DA43-DDFB-D058-D379-7738AF8EBB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3847" y="3544297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78;p13">
            <a:extLst>
              <a:ext uri="{FF2B5EF4-FFF2-40B4-BE49-F238E27FC236}">
                <a16:creationId xmlns:a16="http://schemas.microsoft.com/office/drawing/2014/main" id="{BF1F41A1-7D03-BD84-4C9E-D0575C81D8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447" y="4109518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8;p13">
            <a:extLst>
              <a:ext uri="{FF2B5EF4-FFF2-40B4-BE49-F238E27FC236}">
                <a16:creationId xmlns:a16="http://schemas.microsoft.com/office/drawing/2014/main" id="{BBF009BD-960B-EE0D-7513-4933FEEA98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8767" y="355665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8;p13">
            <a:extLst>
              <a:ext uri="{FF2B5EF4-FFF2-40B4-BE49-F238E27FC236}">
                <a16:creationId xmlns:a16="http://schemas.microsoft.com/office/drawing/2014/main" id="{A910E712-E4BA-8D1D-62EB-92A21310B83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7068" y="411275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D1B1AD83-78E2-4EEB-C3C2-D291B5D6308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7689" y="4114015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B53A75-13A8-5A6D-E8F2-BCD5E05D68BE}"/>
              </a:ext>
            </a:extLst>
          </p:cNvPr>
          <p:cNvSpPr/>
          <p:nvPr/>
        </p:nvSpPr>
        <p:spPr>
          <a:xfrm>
            <a:off x="2386461" y="3527778"/>
            <a:ext cx="2407371" cy="11304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678C7C-128C-199C-FF92-D0AAEF3FFEFB}"/>
              </a:ext>
            </a:extLst>
          </p:cNvPr>
          <p:cNvSpPr txBox="1"/>
          <p:nvPr/>
        </p:nvSpPr>
        <p:spPr>
          <a:xfrm>
            <a:off x="2870968" y="4620402"/>
            <a:ext cx="14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HC System A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3B7D57A-69AF-DA1C-F157-466D74DB30BD}"/>
              </a:ext>
            </a:extLst>
          </p:cNvPr>
          <p:cNvSpPr/>
          <p:nvPr/>
        </p:nvSpPr>
        <p:spPr>
          <a:xfrm>
            <a:off x="85699" y="2577322"/>
            <a:ext cx="1665790" cy="11029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Workload</a:t>
            </a:r>
          </a:p>
        </p:txBody>
      </p:sp>
      <p:pic>
        <p:nvPicPr>
          <p:cNvPr id="28" name="Google Shape;175;p13">
            <a:extLst>
              <a:ext uri="{FF2B5EF4-FFF2-40B4-BE49-F238E27FC236}">
                <a16:creationId xmlns:a16="http://schemas.microsoft.com/office/drawing/2014/main" id="{2CB02607-6ADE-45C9-6681-C7A8B9ED03E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72072" y="2248384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78;p13">
            <a:extLst>
              <a:ext uri="{FF2B5EF4-FFF2-40B4-BE49-F238E27FC236}">
                <a16:creationId xmlns:a16="http://schemas.microsoft.com/office/drawing/2014/main" id="{BADA1897-6E6E-8BF7-B0E6-FC87044826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901" y="254179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78;p13">
            <a:extLst>
              <a:ext uri="{FF2B5EF4-FFF2-40B4-BE49-F238E27FC236}">
                <a16:creationId xmlns:a16="http://schemas.microsoft.com/office/drawing/2014/main" id="{4D3E0094-E194-A23F-6760-2B13A6A8FD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4221" y="1988933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B46DCB1-76CA-F014-3310-A242E98A46D3}"/>
              </a:ext>
            </a:extLst>
          </p:cNvPr>
          <p:cNvSpPr/>
          <p:nvPr/>
        </p:nvSpPr>
        <p:spPr>
          <a:xfrm>
            <a:off x="2391915" y="1960056"/>
            <a:ext cx="2407371" cy="113043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2DCDDA-AD18-7B35-7859-8CD81735FC04}"/>
              </a:ext>
            </a:extLst>
          </p:cNvPr>
          <p:cNvSpPr txBox="1"/>
          <p:nvPr/>
        </p:nvSpPr>
        <p:spPr>
          <a:xfrm>
            <a:off x="2880206" y="3071092"/>
            <a:ext cx="1440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HC System B</a:t>
            </a:r>
          </a:p>
        </p:txBody>
      </p:sp>
      <p:pic>
        <p:nvPicPr>
          <p:cNvPr id="37" name="Google Shape;175;p13">
            <a:extLst>
              <a:ext uri="{FF2B5EF4-FFF2-40B4-BE49-F238E27FC236}">
                <a16:creationId xmlns:a16="http://schemas.microsoft.com/office/drawing/2014/main" id="{5C1A399E-86BE-A449-33E8-51F1F7589C8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9448" y="1989770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75;p13">
            <a:extLst>
              <a:ext uri="{FF2B5EF4-FFF2-40B4-BE49-F238E27FC236}">
                <a16:creationId xmlns:a16="http://schemas.microsoft.com/office/drawing/2014/main" id="{BEF3975A-F1B4-D70A-85B9-F1A6CAA2BD6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29448" y="2514375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175;p13">
            <a:extLst>
              <a:ext uri="{FF2B5EF4-FFF2-40B4-BE49-F238E27FC236}">
                <a16:creationId xmlns:a16="http://schemas.microsoft.com/office/drawing/2014/main" id="{97707FFD-67B1-F29F-E536-FC13C4EAAE8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16018" y="1989506"/>
            <a:ext cx="594284" cy="56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175;p13">
            <a:extLst>
              <a:ext uri="{FF2B5EF4-FFF2-40B4-BE49-F238E27FC236}">
                <a16:creationId xmlns:a16="http://schemas.microsoft.com/office/drawing/2014/main" id="{D01C23F9-F3E5-CBCC-EA14-8333EF50708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17115" y="2516217"/>
            <a:ext cx="594284" cy="5614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B27AC7C-706D-4C30-1910-0569715A490C}"/>
              </a:ext>
            </a:extLst>
          </p:cNvPr>
          <p:cNvCxnSpPr>
            <a:stCxn id="27" idx="6"/>
            <a:endCxn id="35" idx="1"/>
          </p:cNvCxnSpPr>
          <p:nvPr/>
        </p:nvCxnSpPr>
        <p:spPr>
          <a:xfrm flipV="1">
            <a:off x="1751489" y="2525276"/>
            <a:ext cx="640426" cy="60353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A102626-9DA9-FCEF-E918-8A81BB9C00B7}"/>
              </a:ext>
            </a:extLst>
          </p:cNvPr>
          <p:cNvCxnSpPr>
            <a:cxnSpLocks/>
            <a:stCxn id="27" idx="6"/>
            <a:endCxn id="12" idx="1"/>
          </p:cNvCxnSpPr>
          <p:nvPr/>
        </p:nvCxnSpPr>
        <p:spPr>
          <a:xfrm>
            <a:off x="1751489" y="3128811"/>
            <a:ext cx="634972" cy="964187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2717B66-AF05-07F9-17C7-B6841D7203C9}"/>
              </a:ext>
            </a:extLst>
          </p:cNvPr>
          <p:cNvCxnSpPr>
            <a:cxnSpLocks/>
            <a:stCxn id="35" idx="3"/>
            <a:endCxn id="50" idx="1"/>
          </p:cNvCxnSpPr>
          <p:nvPr/>
        </p:nvCxnSpPr>
        <p:spPr>
          <a:xfrm flipV="1">
            <a:off x="4799286" y="2515557"/>
            <a:ext cx="734558" cy="9719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DB98F447-7371-D6AF-470F-426D82EF1AFD}"/>
              </a:ext>
            </a:extLst>
          </p:cNvPr>
          <p:cNvCxnSpPr>
            <a:cxnSpLocks/>
            <a:stCxn id="12" idx="3"/>
            <a:endCxn id="52" idx="1"/>
          </p:cNvCxnSpPr>
          <p:nvPr/>
        </p:nvCxnSpPr>
        <p:spPr>
          <a:xfrm>
            <a:off x="4793832" y="4092998"/>
            <a:ext cx="664000" cy="93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8061EE-A666-2C88-B463-BADCDE21CCE1}"/>
                  </a:ext>
                </a:extLst>
              </p:cNvPr>
              <p:cNvSpPr txBox="1"/>
              <p:nvPr/>
            </p:nvSpPr>
            <p:spPr>
              <a:xfrm>
                <a:off x="5533844" y="2284724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A8061EE-A666-2C88-B463-BADCDE21C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844" y="2284724"/>
                <a:ext cx="910499" cy="461665"/>
              </a:xfrm>
              <a:prstGeom prst="rect">
                <a:avLst/>
              </a:prstGeom>
              <a:blipFill>
                <a:blip r:embed="rId5"/>
                <a:stretch>
                  <a:fillRect l="-738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7D408-29DB-A3AA-5EDC-500B4A52FB4C}"/>
                  </a:ext>
                </a:extLst>
              </p:cNvPr>
              <p:cNvSpPr txBox="1"/>
              <p:nvPr/>
            </p:nvSpPr>
            <p:spPr>
              <a:xfrm>
                <a:off x="5457832" y="3871520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4E7D408-29DB-A3AA-5EDC-500B4A52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832" y="3871520"/>
                <a:ext cx="910499" cy="461665"/>
              </a:xfrm>
              <a:prstGeom prst="rect">
                <a:avLst/>
              </a:prstGeom>
              <a:blipFill>
                <a:blip r:embed="rId6"/>
                <a:stretch>
                  <a:fillRect l="-6000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1305C7-6A1C-A7FA-CB51-9CAC9094F866}"/>
                  </a:ext>
                </a:extLst>
              </p:cNvPr>
              <p:cNvSpPr txBox="1"/>
              <p:nvPr/>
            </p:nvSpPr>
            <p:spPr>
              <a:xfrm>
                <a:off x="6949774" y="2992500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1305C7-6A1C-A7FA-CB51-9CAC9094F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774" y="2992500"/>
                <a:ext cx="910499" cy="461665"/>
              </a:xfrm>
              <a:prstGeom prst="rect">
                <a:avLst/>
              </a:prstGeom>
              <a:blipFill>
                <a:blip r:embed="rId7"/>
                <a:stretch>
                  <a:fillRect l="-6040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63606F-EBDC-5298-2340-70E3B529905D}"/>
                  </a:ext>
                </a:extLst>
              </p:cNvPr>
              <p:cNvSpPr txBox="1"/>
              <p:nvPr/>
            </p:nvSpPr>
            <p:spPr>
              <a:xfrm>
                <a:off x="8339777" y="3004527"/>
                <a:ext cx="9104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𝑄𝑜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063606F-EBDC-5298-2340-70E3B5299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777" y="3004527"/>
                <a:ext cx="910499" cy="461665"/>
              </a:xfrm>
              <a:prstGeom prst="rect">
                <a:avLst/>
              </a:prstGeom>
              <a:blipFill>
                <a:blip r:embed="rId8"/>
                <a:stretch>
                  <a:fillRect l="-7383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06901FF1-EF8C-90A2-7332-56D158145A08}"/>
              </a:ext>
            </a:extLst>
          </p:cNvPr>
          <p:cNvSpPr txBox="1"/>
          <p:nvPr/>
        </p:nvSpPr>
        <p:spPr>
          <a:xfrm>
            <a:off x="7829626" y="2700112"/>
            <a:ext cx="4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804C8D5-1AB8-341A-205E-EA4F806F833C}"/>
              </a:ext>
            </a:extLst>
          </p:cNvPr>
          <p:cNvSpPr txBox="1"/>
          <p:nvPr/>
        </p:nvSpPr>
        <p:spPr>
          <a:xfrm>
            <a:off x="7849028" y="2942971"/>
            <a:ext cx="4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&lt;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0AAB96C-F10B-31C0-51B0-FE5CB270521E}"/>
              </a:ext>
            </a:extLst>
          </p:cNvPr>
          <p:cNvSpPr txBox="1"/>
          <p:nvPr/>
        </p:nvSpPr>
        <p:spPr>
          <a:xfrm>
            <a:off x="4677218" y="3111310"/>
            <a:ext cx="2278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Cost- and Time Prohibitive 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22D6AE7-8947-8C25-CFAF-62C4D34041AE}"/>
              </a:ext>
            </a:extLst>
          </p:cNvPr>
          <p:cNvCxnSpPr>
            <a:cxnSpLocks/>
            <a:stCxn id="61" idx="0"/>
            <a:endCxn id="50" idx="2"/>
          </p:cNvCxnSpPr>
          <p:nvPr/>
        </p:nvCxnSpPr>
        <p:spPr>
          <a:xfrm flipV="1">
            <a:off x="5816240" y="2746389"/>
            <a:ext cx="172854" cy="3649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9E96A24-A32D-8147-9318-68DA64EE93C2}"/>
              </a:ext>
            </a:extLst>
          </p:cNvPr>
          <p:cNvCxnSpPr>
            <a:cxnSpLocks/>
            <a:stCxn id="61" idx="2"/>
            <a:endCxn id="52" idx="0"/>
          </p:cNvCxnSpPr>
          <p:nvPr/>
        </p:nvCxnSpPr>
        <p:spPr>
          <a:xfrm>
            <a:off x="5816240" y="3419087"/>
            <a:ext cx="96842" cy="452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3E111E-C26E-ADE6-088D-5C7CD72B9DAB}"/>
                  </a:ext>
                </a:extLst>
              </p:cNvPr>
              <p:cNvSpPr txBox="1"/>
              <p:nvPr/>
            </p:nvSpPr>
            <p:spPr>
              <a:xfrm>
                <a:off x="5482192" y="2284724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43E111E-C26E-ADE6-088D-5C7CD72B9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92" y="2284724"/>
                <a:ext cx="910499" cy="4739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967C52C-5694-E3CB-CC97-7A4914DDDADD}"/>
                  </a:ext>
                </a:extLst>
              </p:cNvPr>
              <p:cNvSpPr txBox="1"/>
              <p:nvPr/>
            </p:nvSpPr>
            <p:spPr>
              <a:xfrm>
                <a:off x="5482192" y="3872530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967C52C-5694-E3CB-CC97-7A4914DDDA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192" y="3872530"/>
                <a:ext cx="910499" cy="47397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9440F2-C7C2-6617-4ED8-36B2452DE047}"/>
                  </a:ext>
                </a:extLst>
              </p:cNvPr>
              <p:cNvSpPr txBox="1"/>
              <p:nvPr/>
            </p:nvSpPr>
            <p:spPr>
              <a:xfrm>
                <a:off x="6967773" y="3009692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269440F2-C7C2-6617-4ED8-36B2452DE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7773" y="3009692"/>
                <a:ext cx="910499" cy="47397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CA3C55-7D3D-7A98-494F-C6E9AF8ED73A}"/>
                  </a:ext>
                </a:extLst>
              </p:cNvPr>
              <p:cNvSpPr txBox="1"/>
              <p:nvPr/>
            </p:nvSpPr>
            <p:spPr>
              <a:xfrm>
                <a:off x="8308384" y="2980189"/>
                <a:ext cx="910499" cy="473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𝑄𝑜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8CA3C55-7D3D-7A98-494F-C6E9AF8E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384" y="2980189"/>
                <a:ext cx="910499" cy="4739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AF12AA-597B-C78E-4153-68B426FCFB25}"/>
                  </a:ext>
                </a:extLst>
              </p:cNvPr>
              <p:cNvSpPr txBox="1"/>
              <p:nvPr/>
            </p:nvSpPr>
            <p:spPr>
              <a:xfrm>
                <a:off x="7890784" y="2932730"/>
                <a:ext cx="5101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AF12AA-597B-C78E-4153-68B426FCF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0784" y="2932730"/>
                <a:ext cx="51015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3C0278CF-4982-7F02-FD96-C827C8A53ED8}"/>
              </a:ext>
            </a:extLst>
          </p:cNvPr>
          <p:cNvSpPr txBox="1"/>
          <p:nvPr/>
        </p:nvSpPr>
        <p:spPr>
          <a:xfrm>
            <a:off x="6624547" y="3569499"/>
            <a:ext cx="240737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can estimate both HC systems will perform similarly </a:t>
            </a:r>
            <a:r>
              <a:rPr lang="en-US" b="1" dirty="0">
                <a:solidFill>
                  <a:srgbClr val="FF0000"/>
                </a:solidFill>
              </a:rPr>
              <a:t>without using real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418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3" grpId="0" build="p"/>
      <p:bldP spid="12" grpId="0" animBg="1"/>
      <p:bldP spid="25" grpId="0"/>
      <p:bldP spid="27" grpId="0" animBg="1"/>
      <p:bldP spid="35" grpId="0" animBg="1"/>
      <p:bldP spid="36" grpId="0"/>
      <p:bldP spid="50" grpId="0"/>
      <p:bldP spid="50" grpId="1"/>
      <p:bldP spid="52" grpId="0"/>
      <p:bldP spid="52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6" grpId="0"/>
      <p:bldP spid="67" grpId="0"/>
      <p:bldP spid="71" grpId="0"/>
      <p:bldP spid="72" grpId="0"/>
      <p:bldP spid="74" grpId="0"/>
      <p:bldP spid="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67C2-6F1D-21B7-94F4-D384BBDD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E2C Architecture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384D1-42DF-43DD-23E9-257BE309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BF5FC271-0A6C-120C-7FF0-237A3E6F9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78"/>
          <a:stretch/>
        </p:blipFill>
        <p:spPr>
          <a:xfrm>
            <a:off x="1896534" y="1234256"/>
            <a:ext cx="5336005" cy="3533009"/>
          </a:xfr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81D343-231E-6518-B425-FEF88EB5BFF2}"/>
              </a:ext>
            </a:extLst>
          </p:cNvPr>
          <p:cNvSpPr/>
          <p:nvPr/>
        </p:nvSpPr>
        <p:spPr>
          <a:xfrm>
            <a:off x="5791200" y="1794934"/>
            <a:ext cx="688622" cy="24835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461FA1-E529-B8CC-212E-B6CB0C6B3777}"/>
              </a:ext>
            </a:extLst>
          </p:cNvPr>
          <p:cNvSpPr txBox="1"/>
          <p:nvPr/>
        </p:nvSpPr>
        <p:spPr>
          <a:xfrm>
            <a:off x="7337778" y="2739150"/>
            <a:ext cx="158044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Heterogeneous Machines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2989A7-6E5C-191E-9C46-3FA9830E6C91}"/>
              </a:ext>
            </a:extLst>
          </p:cNvPr>
          <p:cNvSpPr/>
          <p:nvPr/>
        </p:nvSpPr>
        <p:spPr>
          <a:xfrm>
            <a:off x="5983111" y="1433689"/>
            <a:ext cx="1146384" cy="42173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19EF9F-B25D-812C-B627-6FE6D35D7F63}"/>
              </a:ext>
            </a:extLst>
          </p:cNvPr>
          <p:cNvSpPr txBox="1"/>
          <p:nvPr/>
        </p:nvSpPr>
        <p:spPr>
          <a:xfrm>
            <a:off x="7247466" y="1433689"/>
            <a:ext cx="15804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Energy Supply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250089-DCB9-7997-D7A1-F69E87015FB7}"/>
              </a:ext>
            </a:extLst>
          </p:cNvPr>
          <p:cNvSpPr/>
          <p:nvPr/>
        </p:nvSpPr>
        <p:spPr>
          <a:xfrm>
            <a:off x="4404360" y="1794934"/>
            <a:ext cx="1330396" cy="248355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73D32A-A9BE-9726-46C1-A59595CA6A23}"/>
              </a:ext>
            </a:extLst>
          </p:cNvPr>
          <p:cNvSpPr txBox="1"/>
          <p:nvPr/>
        </p:nvSpPr>
        <p:spPr>
          <a:xfrm>
            <a:off x="4270446" y="1159245"/>
            <a:ext cx="137238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Local Queues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8A6ACE-E27C-59F7-23EE-69F08B694B0E}"/>
              </a:ext>
            </a:extLst>
          </p:cNvPr>
          <p:cNvSpPr/>
          <p:nvPr/>
        </p:nvSpPr>
        <p:spPr>
          <a:xfrm>
            <a:off x="2009421" y="2893038"/>
            <a:ext cx="1023651" cy="57573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EC902-C527-A006-354E-335505BAA33E}"/>
              </a:ext>
            </a:extLst>
          </p:cNvPr>
          <p:cNvSpPr txBox="1"/>
          <p:nvPr/>
        </p:nvSpPr>
        <p:spPr>
          <a:xfrm>
            <a:off x="236507" y="2954593"/>
            <a:ext cx="15804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Task Arrivals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2076A3-9A16-8C23-D8ED-75B76670DA1F}"/>
              </a:ext>
            </a:extLst>
          </p:cNvPr>
          <p:cNvSpPr/>
          <p:nvPr/>
        </p:nvSpPr>
        <p:spPr>
          <a:xfrm>
            <a:off x="3127022" y="2571750"/>
            <a:ext cx="745067" cy="96876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2BADA1-8AF3-2312-2675-405CA9EA33EF}"/>
              </a:ext>
            </a:extLst>
          </p:cNvPr>
          <p:cNvSpPr txBox="1"/>
          <p:nvPr/>
        </p:nvSpPr>
        <p:spPr>
          <a:xfrm>
            <a:off x="2709333" y="4124601"/>
            <a:ext cx="1580444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Scheduler</a:t>
            </a:r>
          </a:p>
        </p:txBody>
      </p:sp>
    </p:spTree>
    <p:extLst>
      <p:ext uri="{BB962C8B-B14F-4D97-AF65-F5344CB8AC3E}">
        <p14:creationId xmlns:p14="http://schemas.microsoft.com/office/powerpoint/2010/main" val="21057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A0DB5-4535-D216-4D06-22E8EF74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E2C Main Window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3882E-472B-5030-D125-00E274B69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F9F7D-5DD7-8B8D-8BC3-6897CE7AB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725" y="1010025"/>
            <a:ext cx="5959475" cy="3832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6337F6-E662-6448-C9FA-9F3A224743B4}"/>
              </a:ext>
            </a:extLst>
          </p:cNvPr>
          <p:cNvSpPr txBox="1"/>
          <p:nvPr/>
        </p:nvSpPr>
        <p:spPr>
          <a:xfrm>
            <a:off x="0" y="2171699"/>
            <a:ext cx="1158119" cy="954107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Load or Generate Workload and EET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76932D-16A3-25C9-5602-F5694DF2EBC1}"/>
              </a:ext>
            </a:extLst>
          </p:cNvPr>
          <p:cNvSpPr/>
          <p:nvPr/>
        </p:nvSpPr>
        <p:spPr>
          <a:xfrm>
            <a:off x="1549400" y="2641600"/>
            <a:ext cx="406400" cy="48420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665C406-2A13-0ED0-4004-A7D363A55445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>
            <a:off x="1158119" y="2648753"/>
            <a:ext cx="391281" cy="234950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549A02-825E-2B9E-7A78-4994CE64F591}"/>
              </a:ext>
            </a:extLst>
          </p:cNvPr>
          <p:cNvSpPr txBox="1"/>
          <p:nvPr/>
        </p:nvSpPr>
        <p:spPr>
          <a:xfrm>
            <a:off x="1985228" y="1402555"/>
            <a:ext cx="1158119" cy="738664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Set Scheduling Method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F0CEFF-53E1-3C8F-433A-7659BEBF6847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>
            <a:off x="3143347" y="1771887"/>
            <a:ext cx="643267" cy="86971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41A44-1BB4-2185-6209-94195112DA45}"/>
              </a:ext>
            </a:extLst>
          </p:cNvPr>
          <p:cNvSpPr/>
          <p:nvPr/>
        </p:nvSpPr>
        <p:spPr>
          <a:xfrm>
            <a:off x="3534628" y="2641600"/>
            <a:ext cx="503972" cy="6477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E792C7-2FD7-99BA-B121-CBBCBE89EAF9}"/>
              </a:ext>
            </a:extLst>
          </p:cNvPr>
          <p:cNvSpPr/>
          <p:nvPr/>
        </p:nvSpPr>
        <p:spPr>
          <a:xfrm>
            <a:off x="3395333" y="3735360"/>
            <a:ext cx="643267" cy="48420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DF18C0-6D5D-5A9A-200A-657024ED2A43}"/>
              </a:ext>
            </a:extLst>
          </p:cNvPr>
          <p:cNvSpPr txBox="1"/>
          <p:nvPr/>
        </p:nvSpPr>
        <p:spPr>
          <a:xfrm>
            <a:off x="1579427" y="3366028"/>
            <a:ext cx="1158119" cy="738664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Show Cancelled Tasks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28AD6A-CB8D-6C58-8475-184AC87C2D8C}"/>
              </a:ext>
            </a:extLst>
          </p:cNvPr>
          <p:cNvCxnSpPr>
            <a:cxnSpLocks/>
            <a:stCxn id="20" idx="3"/>
            <a:endCxn id="19" idx="1"/>
          </p:cNvCxnSpPr>
          <p:nvPr/>
        </p:nvCxnSpPr>
        <p:spPr>
          <a:xfrm>
            <a:off x="2737546" y="3735360"/>
            <a:ext cx="657787" cy="24210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257025BD-ADA8-B1EF-2305-2F569E666D41}"/>
              </a:ext>
            </a:extLst>
          </p:cNvPr>
          <p:cNvSpPr/>
          <p:nvPr/>
        </p:nvSpPr>
        <p:spPr>
          <a:xfrm>
            <a:off x="6128312" y="3735360"/>
            <a:ext cx="643267" cy="48420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41845E-5A57-098B-E1F9-2D46780C28AC}"/>
              </a:ext>
            </a:extLst>
          </p:cNvPr>
          <p:cNvSpPr txBox="1"/>
          <p:nvPr/>
        </p:nvSpPr>
        <p:spPr>
          <a:xfrm>
            <a:off x="7520927" y="3238799"/>
            <a:ext cx="1158119" cy="738664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Show Missed Tasks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92F9B1-CEFE-A5AB-2622-08E3565346EC}"/>
              </a:ext>
            </a:extLst>
          </p:cNvPr>
          <p:cNvCxnSpPr>
            <a:cxnSpLocks/>
            <a:stCxn id="27" idx="1"/>
            <a:endCxn id="26" idx="3"/>
          </p:cNvCxnSpPr>
          <p:nvPr/>
        </p:nvCxnSpPr>
        <p:spPr>
          <a:xfrm flipH="1">
            <a:off x="6771579" y="3608131"/>
            <a:ext cx="749348" cy="369332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CFD3AD4-6772-D9B9-24F5-599C1FE59271}"/>
              </a:ext>
            </a:extLst>
          </p:cNvPr>
          <p:cNvSpPr/>
          <p:nvPr/>
        </p:nvSpPr>
        <p:spPr>
          <a:xfrm>
            <a:off x="5723821" y="2286000"/>
            <a:ext cx="404492" cy="3884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07C33C-9E09-C214-405E-AA40D582D37C}"/>
              </a:ext>
            </a:extLst>
          </p:cNvPr>
          <p:cNvSpPr txBox="1"/>
          <p:nvPr/>
        </p:nvSpPr>
        <p:spPr>
          <a:xfrm>
            <a:off x="7116435" y="1693697"/>
            <a:ext cx="1811665" cy="738664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Show a Machine Specs and Performance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D3F4F1-CC60-28DA-C15F-28FB4602ED0F}"/>
              </a:ext>
            </a:extLst>
          </p:cNvPr>
          <p:cNvCxnSpPr>
            <a:cxnSpLocks/>
            <a:stCxn id="35" idx="1"/>
            <a:endCxn id="34" idx="3"/>
          </p:cNvCxnSpPr>
          <p:nvPr/>
        </p:nvCxnSpPr>
        <p:spPr>
          <a:xfrm flipH="1">
            <a:off x="6128313" y="2063029"/>
            <a:ext cx="988122" cy="41720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1D64AA7-11C2-699B-F833-5763B038BF1F}"/>
              </a:ext>
            </a:extLst>
          </p:cNvPr>
          <p:cNvSpPr/>
          <p:nvPr/>
        </p:nvSpPr>
        <p:spPr>
          <a:xfrm>
            <a:off x="6779003" y="4421528"/>
            <a:ext cx="643267" cy="48420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82B8AC9-F6DD-E1AB-E0F2-C9A3BD0FEDBE}"/>
              </a:ext>
            </a:extLst>
          </p:cNvPr>
          <p:cNvSpPr txBox="1"/>
          <p:nvPr/>
        </p:nvSpPr>
        <p:spPr>
          <a:xfrm>
            <a:off x="7638155" y="4159918"/>
            <a:ext cx="1562931" cy="523220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Set the Speed of Simulation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523D663-F7AD-AD1D-EDB9-81FF650D10FF}"/>
              </a:ext>
            </a:extLst>
          </p:cNvPr>
          <p:cNvCxnSpPr>
            <a:cxnSpLocks/>
            <a:stCxn id="42" idx="1"/>
            <a:endCxn id="41" idx="3"/>
          </p:cNvCxnSpPr>
          <p:nvPr/>
        </p:nvCxnSpPr>
        <p:spPr>
          <a:xfrm flipH="1">
            <a:off x="7422270" y="4421528"/>
            <a:ext cx="215885" cy="24210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97D70D1B-0E70-6130-E5F4-68DB6A83993C}"/>
              </a:ext>
            </a:extLst>
          </p:cNvPr>
          <p:cNvSpPr/>
          <p:nvPr/>
        </p:nvSpPr>
        <p:spPr>
          <a:xfrm>
            <a:off x="3961569" y="4514107"/>
            <a:ext cx="1254503" cy="27384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587518-D2AB-49C6-283D-A20AE04AD6AC}"/>
              </a:ext>
            </a:extLst>
          </p:cNvPr>
          <p:cNvSpPr txBox="1"/>
          <p:nvPr/>
        </p:nvSpPr>
        <p:spPr>
          <a:xfrm>
            <a:off x="4160890" y="3866841"/>
            <a:ext cx="1562931" cy="307777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Start Simulation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08FA844-03E9-D0EF-4A94-53E86FE8A09D}"/>
              </a:ext>
            </a:extLst>
          </p:cNvPr>
          <p:cNvCxnSpPr>
            <a:cxnSpLocks/>
            <a:stCxn id="47" idx="2"/>
            <a:endCxn id="46" idx="0"/>
          </p:cNvCxnSpPr>
          <p:nvPr/>
        </p:nvCxnSpPr>
        <p:spPr>
          <a:xfrm flipH="1">
            <a:off x="4588821" y="4174618"/>
            <a:ext cx="353535" cy="339489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7A5E25B7-E2A3-E0FA-85E9-A5D9B3234CA6}"/>
              </a:ext>
            </a:extLst>
          </p:cNvPr>
          <p:cNvSpPr/>
          <p:nvPr/>
        </p:nvSpPr>
        <p:spPr>
          <a:xfrm>
            <a:off x="2616952" y="4498502"/>
            <a:ext cx="1254503" cy="273843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7895C5E-3E0D-9C8E-9B5B-9C3154319AFB}"/>
              </a:ext>
            </a:extLst>
          </p:cNvPr>
          <p:cNvSpPr txBox="1"/>
          <p:nvPr/>
        </p:nvSpPr>
        <p:spPr>
          <a:xfrm>
            <a:off x="516578" y="4126451"/>
            <a:ext cx="2116427" cy="307777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Reset Simulation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F8C0207-82D9-EA8E-C58F-5FE5DD8CEEE0}"/>
              </a:ext>
            </a:extLst>
          </p:cNvPr>
          <p:cNvCxnSpPr>
            <a:cxnSpLocks/>
            <a:stCxn id="59" idx="3"/>
            <a:endCxn id="58" idx="0"/>
          </p:cNvCxnSpPr>
          <p:nvPr/>
        </p:nvCxnSpPr>
        <p:spPr>
          <a:xfrm>
            <a:off x="2633005" y="4280340"/>
            <a:ext cx="611199" cy="218162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C5A7E4E5-3317-BED0-7472-0034B2708515}"/>
              </a:ext>
            </a:extLst>
          </p:cNvPr>
          <p:cNvSpPr/>
          <p:nvPr/>
        </p:nvSpPr>
        <p:spPr>
          <a:xfrm>
            <a:off x="5345935" y="4514107"/>
            <a:ext cx="1254503" cy="169031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D8CF421-E800-313D-9E1C-A97F505AB823}"/>
              </a:ext>
            </a:extLst>
          </p:cNvPr>
          <p:cNvSpPr txBox="1"/>
          <p:nvPr/>
        </p:nvSpPr>
        <p:spPr>
          <a:xfrm>
            <a:off x="5181004" y="4882942"/>
            <a:ext cx="1894616" cy="276999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Incremental Simulation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F3EFA8E-849F-C644-5CCB-BC7456353F33}"/>
              </a:ext>
            </a:extLst>
          </p:cNvPr>
          <p:cNvCxnSpPr>
            <a:cxnSpLocks/>
            <a:stCxn id="67" idx="0"/>
            <a:endCxn id="66" idx="2"/>
          </p:cNvCxnSpPr>
          <p:nvPr/>
        </p:nvCxnSpPr>
        <p:spPr>
          <a:xfrm flipH="1" flipV="1">
            <a:off x="5973187" y="4683138"/>
            <a:ext cx="155125" cy="199804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50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7" grpId="0" animBg="1"/>
      <p:bldP spid="19" grpId="0" animBg="1"/>
      <p:bldP spid="20" grpId="0" animBg="1"/>
      <p:bldP spid="26" grpId="0" animBg="1"/>
      <p:bldP spid="27" grpId="0" animBg="1"/>
      <p:bldP spid="34" grpId="0" animBg="1"/>
      <p:bldP spid="35" grpId="0" animBg="1"/>
      <p:bldP spid="41" grpId="0" animBg="1"/>
      <p:bldP spid="42" grpId="0" animBg="1"/>
      <p:bldP spid="46" grpId="0" animBg="1"/>
      <p:bldP spid="47" grpId="0" animBg="1"/>
      <p:bldP spid="58" grpId="0" animBg="1"/>
      <p:bldP spid="59" grpId="0" animBg="1"/>
      <p:bldP spid="66" grpId="0" animBg="1"/>
      <p:bldP spid="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E35EB-4EF5-E4E8-5CBF-76CE9D86C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Workload, EET and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60157-28AA-8D1A-3246-EFA16341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A40B2-DA92-59A3-DA5F-F164B5DA7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836" y="1063482"/>
            <a:ext cx="2679673" cy="4080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7A09F6-A4F2-6E8C-6D6D-F8812345A89B}"/>
              </a:ext>
            </a:extLst>
          </p:cNvPr>
          <p:cNvSpPr txBox="1"/>
          <p:nvPr/>
        </p:nvSpPr>
        <p:spPr>
          <a:xfrm>
            <a:off x="740628" y="1332705"/>
            <a:ext cx="1158119" cy="307777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EET Matrix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4EBAEBF-29E3-045A-5918-E40B35D6CA1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1898747" y="1486594"/>
            <a:ext cx="1276253" cy="738987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F3D9875-EC22-91BA-8B76-DD3A755E41F4}"/>
              </a:ext>
            </a:extLst>
          </p:cNvPr>
          <p:cNvSpPr txBox="1"/>
          <p:nvPr/>
        </p:nvSpPr>
        <p:spPr>
          <a:xfrm>
            <a:off x="740628" y="2845588"/>
            <a:ext cx="1158119" cy="307777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Workload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EDDFF4A-AD94-FEEA-8C06-8AD7AF74F314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898747" y="2999477"/>
            <a:ext cx="1276253" cy="738987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E4A0E1F-71D0-0D05-AD15-A302D22BAFB2}"/>
              </a:ext>
            </a:extLst>
          </p:cNvPr>
          <p:cNvSpPr txBox="1"/>
          <p:nvPr/>
        </p:nvSpPr>
        <p:spPr>
          <a:xfrm>
            <a:off x="6468421" y="4069501"/>
            <a:ext cx="1443679" cy="307777"/>
          </a:xfrm>
          <a:prstGeom prst="rect">
            <a:avLst/>
          </a:prstGeom>
          <a:noFill/>
          <a:ln>
            <a:solidFill>
              <a:srgbClr val="286AD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Configuration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5F7DFC-1621-F0DA-F6A3-628601450552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668228" y="4223390"/>
            <a:ext cx="800193" cy="328193"/>
          </a:xfrm>
          <a:prstGeom prst="straightConnector1">
            <a:avLst/>
          </a:prstGeom>
          <a:ln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7FE301-08BA-3E64-101F-42CC589A71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/>
              <a:t>Heterogeneity in Distributed Computing Systems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999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68346-BFDC-819D-0D6C-6ED7CE02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Workload, EET, and Configuration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E46189-9C83-AA9C-F915-B6BF54CBC3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730" y="1033462"/>
            <a:ext cx="3102869" cy="38088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2CF9C-1D84-7D6D-4272-45B19A3C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36D0-F307-D129-8F2C-975E06556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EA201-3830-58B7-CE6F-B77C3BD3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88251-F7A9-35D4-69F5-D21AB696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" y="1243012"/>
            <a:ext cx="4440237" cy="30193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84CA99-A1CB-3921-8CF3-848C82EEAE98}"/>
              </a:ext>
            </a:extLst>
          </p:cNvPr>
          <p:cNvSpPr txBox="1"/>
          <p:nvPr/>
        </p:nvSpPr>
        <p:spPr>
          <a:xfrm>
            <a:off x="4953000" y="1335423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Immediate Scheduling: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FCFS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MEET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MECT</a:t>
            </a:r>
          </a:p>
          <a:p>
            <a:pPr lvl="4"/>
            <a:endParaRPr lang="en-US" dirty="0"/>
          </a:p>
          <a:p>
            <a:pPr lvl="4"/>
            <a:r>
              <a:rPr lang="en-US" dirty="0"/>
              <a:t>Batch Scheduling: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err="1"/>
              <a:t>MinCompletion-MinCompletion</a:t>
            </a: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err="1"/>
              <a:t>MinCompletion-SoonestDeadline</a:t>
            </a: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 err="1"/>
              <a:t>MinCompletion-MaxUrgency</a:t>
            </a:r>
            <a:endParaRPr lang="en-US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US" dirty="0"/>
              <a:t>Fair Energy- and Latency-aware (FELARE)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721B2-7463-D549-2588-48DAA8F7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4B2402-8FDE-CCD4-5337-08B05154C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681" y="1336675"/>
            <a:ext cx="3086100" cy="16478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6F8CD-1B04-BA19-5A97-2316AC1D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3C3C98-7F60-6485-B66F-409265DF2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137" y="1336675"/>
            <a:ext cx="30575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A2166-D2D2-9732-85F7-EF890798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Missed Tasks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6937C1-0274-87C7-5C28-1FEC917AD0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169" y="1250950"/>
            <a:ext cx="6525647" cy="2641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FF378-F693-2679-22AE-8F86E56F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03C9-EBF0-2D8A-731A-D3684D1C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E2C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12A7B-3740-2119-90FA-DDDE52010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users can save simulations logs that includes simulation information with different granularities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E8D50-80D2-219F-95E3-EA10A0EE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67" y="1822851"/>
            <a:ext cx="66198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D7338F-C245-CFE5-5720-846EE819F7E9}"/>
              </a:ext>
            </a:extLst>
          </p:cNvPr>
          <p:cNvSpPr/>
          <p:nvPr/>
        </p:nvSpPr>
        <p:spPr>
          <a:xfrm>
            <a:off x="7764780" y="4584140"/>
            <a:ext cx="1379220" cy="55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F3619B-9F2A-9D4D-BBC9-DF4FCD16D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300" dirty="0"/>
              <a:t>Positioning of E2C with respect to other simulators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72EA4-C9EA-670C-13FC-CC4A1DD5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BDAD7-E122-5F2C-0499-F5DF1E475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8" y="1031808"/>
            <a:ext cx="7883770" cy="402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4BD4-8379-42C3-9963-93BCE83DA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0" y="89154"/>
            <a:ext cx="8524119" cy="758777"/>
          </a:xfrm>
        </p:spPr>
        <p:txBody>
          <a:bodyPr>
            <a:normAutofit fontScale="90000"/>
          </a:bodyPr>
          <a:lstStyle/>
          <a:p>
            <a:r>
              <a:rPr lang="en-US" dirty="0"/>
              <a:t>E2C as </a:t>
            </a:r>
            <a:r>
              <a:rPr lang="en-US" dirty="0" smtClean="0"/>
              <a:t>an Assignment </a:t>
            </a:r>
            <a:r>
              <a:rPr lang="en-US" dirty="0"/>
              <a:t>in Distributed and Cloud Course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0DF4C-7D2E-1016-688D-6CEF11E8D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Undergraduate students</a:t>
            </a:r>
            <a:r>
              <a:rPr lang="en-US" dirty="0"/>
              <a:t> </a:t>
            </a:r>
            <a:r>
              <a:rPr lang="en-US" dirty="0"/>
              <a:t>practiced </a:t>
            </a:r>
            <a:r>
              <a:rPr lang="en-US" dirty="0"/>
              <a:t>different scheduling </a:t>
            </a:r>
            <a:r>
              <a:rPr lang="en-US" dirty="0"/>
              <a:t>methods those for real-time </a:t>
            </a:r>
            <a:r>
              <a:rPr lang="en-US" dirty="0"/>
              <a:t>response </a:t>
            </a:r>
            <a:r>
              <a:rPr lang="en-US" dirty="0"/>
              <a:t>time</a:t>
            </a:r>
            <a:endParaRPr lang="en-US" dirty="0"/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Learning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about Task Types, Machine Types,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arrival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intensity,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their </a:t>
            </a:r>
            <a:r>
              <a:rPr 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impacts</a:t>
            </a:r>
          </a:p>
          <a:p>
            <a:endParaRPr lang="en-US" dirty="0" smtClean="0"/>
          </a:p>
          <a:p>
            <a:r>
              <a:rPr lang="en-US" dirty="0" smtClean="0"/>
              <a:t>Graduate students also develop </a:t>
            </a:r>
            <a:r>
              <a:rPr lang="en-US" dirty="0"/>
              <a:t>new scheduling methods</a:t>
            </a:r>
          </a:p>
          <a:p>
            <a:pPr lvl="2"/>
            <a:endParaRPr lang="en-US" dirty="0"/>
          </a:p>
          <a:p>
            <a:r>
              <a:rPr lang="en-US" dirty="0"/>
              <a:t>Students </a:t>
            </a:r>
            <a:r>
              <a:rPr lang="en-US" dirty="0" smtClean="0"/>
              <a:t>report </a:t>
            </a:r>
            <a:r>
              <a:rPr lang="en-US" dirty="0"/>
              <a:t>their observations</a:t>
            </a:r>
          </a:p>
          <a:p>
            <a:pPr lvl="1"/>
            <a:r>
              <a:rPr lang="en-US" dirty="0"/>
              <a:t>Arrival rate impact</a:t>
            </a:r>
          </a:p>
          <a:p>
            <a:pPr lvl="1"/>
            <a:r>
              <a:rPr lang="en-US" dirty="0"/>
              <a:t>Difference between batch and immediate scheduling</a:t>
            </a:r>
          </a:p>
          <a:p>
            <a:pPr lvl="1"/>
            <a:r>
              <a:rPr lang="en-US" dirty="0"/>
              <a:t>Analysis of various scheduling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D41E-D05A-D025-D9D1-5603E1A1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0EB03-CBE1-70FC-A8F4-61E577A06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Examining Scheduling of Homogeneous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5233F-D5A2-3105-4652-58E32C596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Scheduling Methods</a:t>
            </a:r>
          </a:p>
          <a:p>
            <a:pPr lvl="1"/>
            <a:r>
              <a:rPr lang="en-US" dirty="0"/>
              <a:t>FCFS (Round Robin)</a:t>
            </a:r>
          </a:p>
          <a:p>
            <a:pPr lvl="1"/>
            <a:r>
              <a:rPr lang="en-US" dirty="0"/>
              <a:t>Minimum Expected Execution Time (MEET)</a:t>
            </a:r>
          </a:p>
          <a:p>
            <a:pPr lvl="1"/>
            <a:r>
              <a:rPr lang="en-US" dirty="0"/>
              <a:t>Minimum Expected Completion Time (MECT)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6E575-0E00-F9E0-4412-3D515367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D110D1D-5DDA-1493-C844-96BDFE600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97" y="2571750"/>
            <a:ext cx="4971483" cy="227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1190-D2F5-A598-47CA-D2AB2061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Examining Scheduling on Heterogeneous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0F4E-B946-4434-71DA-3D984264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Scheduling Methods</a:t>
            </a:r>
          </a:p>
          <a:p>
            <a:pPr lvl="1"/>
            <a:r>
              <a:rPr lang="en-US" dirty="0"/>
              <a:t>FCFS (Round Robin)</a:t>
            </a:r>
          </a:p>
          <a:p>
            <a:pPr lvl="1"/>
            <a:r>
              <a:rPr lang="en-US" dirty="0"/>
              <a:t>Minimum Expected Execution Time (MEET)</a:t>
            </a:r>
          </a:p>
          <a:p>
            <a:pPr lvl="1"/>
            <a:r>
              <a:rPr lang="en-US" dirty="0"/>
              <a:t>Minimum Expected Completion Time (MECT)</a:t>
            </a:r>
          </a:p>
          <a:p>
            <a:r>
              <a:rPr lang="en-US" dirty="0"/>
              <a:t>Batch Scheduling Methods</a:t>
            </a:r>
          </a:p>
          <a:p>
            <a:pPr lvl="1"/>
            <a:r>
              <a:rPr lang="en-US" dirty="0"/>
              <a:t>MinCompletion-MinCompletion (</a:t>
            </a:r>
            <a:r>
              <a:rPr lang="en-US" dirty="0" err="1"/>
              <a:t>MinMin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MinCompletion</a:t>
            </a:r>
            <a:r>
              <a:rPr lang="en-US" dirty="0"/>
              <a:t>-Soonest Deadline (MSD)</a:t>
            </a:r>
          </a:p>
          <a:p>
            <a:pPr lvl="1"/>
            <a:r>
              <a:rPr lang="en-US" dirty="0" err="1"/>
              <a:t>MinCompletion</a:t>
            </a:r>
            <a:r>
              <a:rPr lang="en-US" dirty="0"/>
              <a:t>-Max Urgency (MMU)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E33AD-FFBF-3181-7CFA-30BE327D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9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9800-67C6-823E-043D-327F05577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 Information of the Evaluation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65D6-997B-6DCD-B47B-994725254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23 students (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14 UG and </a:t>
            </a:r>
            <a:r>
              <a:rPr lang="en-US" b="0" i="0" dirty="0">
                <a:effectLst/>
                <a:latin typeface="Arial" panose="020B0604020202020204" pitchFamily="34" charset="0"/>
              </a:rPr>
              <a:t>9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G) participated</a:t>
            </a:r>
            <a:r>
              <a:rPr lang="en-US" dirty="0"/>
              <a:t>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in </a:t>
            </a:r>
            <a:r>
              <a:rPr lang="en-US" b="0" i="0" dirty="0">
                <a:effectLst/>
                <a:latin typeface="Arial" panose="020B0604020202020204" pitchFamily="34" charset="0"/>
              </a:rPr>
              <a:t>this survey study. </a:t>
            </a:r>
            <a:endParaRPr lang="en-US" b="0" i="0" dirty="0" smtClean="0">
              <a:effectLst/>
              <a:latin typeface="Arial" panose="020B0604020202020204" pitchFamily="34" charset="0"/>
            </a:endParaRPr>
          </a:p>
          <a:p>
            <a:pPr lvl="1"/>
            <a:r>
              <a:rPr lang="en-US" b="0" i="0" dirty="0" smtClean="0">
                <a:effectLst/>
                <a:latin typeface="Arial" panose="020B0604020202020204" pitchFamily="34" charset="0"/>
              </a:rPr>
              <a:t>73.9</a:t>
            </a:r>
            <a:r>
              <a:rPr lang="en-US" b="0" i="0" dirty="0">
                <a:effectLst/>
                <a:latin typeface="Arial" panose="020B0604020202020204" pitchFamily="34" charset="0"/>
              </a:rPr>
              <a:t>%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male </a:t>
            </a:r>
            <a:r>
              <a:rPr lang="en-US" b="0" i="0" dirty="0">
                <a:effectLst/>
                <a:latin typeface="Arial" panose="020B0604020202020204" pitchFamily="34" charset="0"/>
              </a:rPr>
              <a:t>and 26.1%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female</a:t>
            </a:r>
          </a:p>
          <a:p>
            <a:pPr lvl="1"/>
            <a:r>
              <a:rPr lang="en-US" b="0" i="0" dirty="0" smtClean="0">
                <a:effectLst/>
                <a:latin typeface="Arial" panose="020B0604020202020204" pitchFamily="34" charset="0"/>
              </a:rPr>
              <a:t>60.9</a:t>
            </a:r>
            <a:r>
              <a:rPr lang="en-US" b="0" i="0" dirty="0">
                <a:effectLst/>
                <a:latin typeface="Arial" panose="020B0604020202020204" pitchFamily="34" charset="0"/>
              </a:rPr>
              <a:t>%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BSc  and </a:t>
            </a:r>
            <a:r>
              <a:rPr lang="en-US" b="0" i="0" dirty="0">
                <a:effectLst/>
                <a:latin typeface="Arial" panose="020B0604020202020204" pitchFamily="34" charset="0"/>
              </a:rPr>
              <a:t>39.1%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master graduate students</a:t>
            </a:r>
          </a:p>
          <a:p>
            <a:pPr lvl="1"/>
            <a:r>
              <a:rPr lang="en-US" b="0" i="0" dirty="0" smtClean="0">
                <a:effectLst/>
                <a:latin typeface="Arial" panose="020B0604020202020204" pitchFamily="34" charset="0"/>
              </a:rPr>
              <a:t>Mean programming </a:t>
            </a:r>
            <a:r>
              <a:rPr lang="en-US" b="0" i="0" dirty="0">
                <a:effectLst/>
                <a:latin typeface="Arial" panose="020B0604020202020204" pitchFamily="34" charset="0"/>
              </a:rPr>
              <a:t>experience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3.8</a:t>
            </a:r>
            <a:r>
              <a:rPr lang="en-US" dirty="0"/>
              <a:t>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years</a:t>
            </a:r>
          </a:p>
          <a:p>
            <a:pPr lvl="1"/>
            <a:r>
              <a:rPr lang="en-US" b="0" i="0" dirty="0" smtClean="0">
                <a:effectLst/>
                <a:latin typeface="Arial" panose="020B0604020202020204" pitchFamily="34" charset="0"/>
              </a:rPr>
              <a:t>43.5</a:t>
            </a:r>
            <a:r>
              <a:rPr lang="en-US" b="0" i="0" dirty="0">
                <a:effectLst/>
                <a:latin typeface="Arial" panose="020B0604020202020204" pitchFamily="34" charset="0"/>
              </a:rPr>
              <a:t>% </a:t>
            </a:r>
            <a:r>
              <a:rPr lang="en-US" b="0" i="0" dirty="0" smtClean="0">
                <a:effectLst/>
                <a:latin typeface="Arial" panose="020B0604020202020204" pitchFamily="34" charset="0"/>
              </a:rPr>
              <a:t>passed OS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D719F-CEBC-2DA7-D086-82341441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8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AF227-12A0-31F5-C4C8-038341025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2800" b="1" dirty="0"/>
              <a:t>What is </a:t>
            </a:r>
            <a:r>
              <a:rPr lang="en-US" sz="2800" b="1" dirty="0">
                <a:solidFill>
                  <a:srgbClr val="FF0000"/>
                </a:solidFill>
              </a:rPr>
              <a:t>heterogeneity</a:t>
            </a:r>
            <a:r>
              <a:rPr lang="en-US" sz="2800" b="1" dirty="0"/>
              <a:t> in distributed computing systems?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0027D-3F1F-5024-FB1D-5CCF0C0C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5F777B-B91A-3F63-8591-19220A2E2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1" y="89154"/>
            <a:ext cx="8139184" cy="758777"/>
          </a:xfrm>
        </p:spPr>
        <p:txBody>
          <a:bodyPr>
            <a:normAutofit/>
          </a:bodyPr>
          <a:lstStyle/>
          <a:p>
            <a:r>
              <a:rPr lang="en-US" dirty="0"/>
              <a:t>Heterogeneity</a:t>
            </a:r>
          </a:p>
        </p:txBody>
      </p:sp>
    </p:spTree>
    <p:extLst>
      <p:ext uri="{BB962C8B-B14F-4D97-AF65-F5344CB8AC3E}">
        <p14:creationId xmlns:p14="http://schemas.microsoft.com/office/powerpoint/2010/main" val="334612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9458-3F58-C083-CB23-35F4E783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Arial" panose="020B0604020202020204" pitchFamily="34" charset="0"/>
              </a:rPr>
              <a:t> </a:t>
            </a:r>
            <a:r>
              <a:rPr lang="en-US" dirty="0"/>
              <a:t>User Interaction Experience with E2C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65199-C0E4-1601-C8C7-032BDE4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0DF09B-D973-16B6-7C9D-EB4A4FABF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861" b="11689"/>
          <a:stretch/>
        </p:blipFill>
        <p:spPr>
          <a:xfrm>
            <a:off x="1079500" y="1060463"/>
            <a:ext cx="6650865" cy="40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and Post-Assignment Class Quizzes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63" y="1057794"/>
            <a:ext cx="2833265" cy="4085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1" y="995911"/>
            <a:ext cx="2887662" cy="41475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846411">
            <a:off x="38679" y="1572768"/>
            <a:ext cx="25795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Pre-assignment </a:t>
            </a:r>
          </a:p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Quiz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 rot="2087657">
            <a:off x="5998920" y="1655290"/>
            <a:ext cx="27494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Post-assignment </a:t>
            </a:r>
          </a:p>
          <a:p>
            <a:pPr algn="ctr"/>
            <a:r>
              <a:rPr lang="en-US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Quiz</a:t>
            </a:r>
            <a:endParaRPr lang="en-US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5577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Learning Outcomes of E2C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DF09B-D973-16B6-7C9D-EB4A4FABFA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39" b="10886"/>
          <a:stretch/>
        </p:blipFill>
        <p:spPr>
          <a:xfrm>
            <a:off x="1041400" y="1033981"/>
            <a:ext cx="6692205" cy="414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E2C is an open-source </a:t>
            </a:r>
            <a:r>
              <a:rPr lang="en-US" dirty="0"/>
              <a:t>learning tool for </a:t>
            </a:r>
            <a:r>
              <a:rPr lang="en-US" dirty="0" smtClean="0"/>
              <a:t>students and researchers </a:t>
            </a:r>
          </a:p>
          <a:p>
            <a:pPr lvl="1"/>
            <a:r>
              <a:rPr lang="en-US" dirty="0" smtClean="0"/>
              <a:t>Intuitive </a:t>
            </a:r>
            <a:r>
              <a:rPr lang="en-US" dirty="0"/>
              <a:t>way to simulate heterogeneous </a:t>
            </a:r>
            <a:r>
              <a:rPr lang="en-US" dirty="0" smtClean="0"/>
              <a:t>and homogeneous </a:t>
            </a:r>
            <a:r>
              <a:rPr lang="en-US" dirty="0"/>
              <a:t>systems. </a:t>
            </a:r>
            <a:endParaRPr lang="en-US" dirty="0" smtClean="0"/>
          </a:p>
          <a:p>
            <a:pPr lvl="1"/>
            <a:r>
              <a:rPr lang="en-US" dirty="0" smtClean="0"/>
              <a:t>Students gain insight about performance </a:t>
            </a:r>
            <a:r>
              <a:rPr lang="en-US" dirty="0"/>
              <a:t>of </a:t>
            </a:r>
            <a:r>
              <a:rPr lang="en-US" dirty="0" smtClean="0"/>
              <a:t>scheduling methods</a:t>
            </a:r>
          </a:p>
          <a:p>
            <a:pPr lvl="1"/>
            <a:r>
              <a:rPr lang="en-US" dirty="0" smtClean="0"/>
              <a:t>No need </a:t>
            </a:r>
            <a:r>
              <a:rPr lang="en-US" dirty="0"/>
              <a:t>to use and expend for </a:t>
            </a:r>
            <a:r>
              <a:rPr lang="en-US" dirty="0" smtClean="0"/>
              <a:t>real infrastructure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E2C reduces the widening </a:t>
            </a:r>
            <a:r>
              <a:rPr lang="en-US" dirty="0"/>
              <a:t>educational gap nationally, and </a:t>
            </a:r>
            <a:r>
              <a:rPr lang="en-US" dirty="0" smtClean="0"/>
              <a:t>globally</a:t>
            </a:r>
          </a:p>
          <a:p>
            <a:pPr lvl="1"/>
            <a:r>
              <a:rPr lang="en-US" dirty="0" smtClean="0"/>
              <a:t>E2C has a user-friendly </a:t>
            </a:r>
            <a:r>
              <a:rPr lang="en-US" dirty="0"/>
              <a:t>GUI for </a:t>
            </a:r>
            <a:r>
              <a:rPr lang="en-US" dirty="0" smtClean="0"/>
              <a:t>quick usage </a:t>
            </a:r>
            <a:r>
              <a:rPr lang="en-US" dirty="0"/>
              <a:t>by </a:t>
            </a:r>
            <a:r>
              <a:rPr lang="en-US" dirty="0" smtClean="0"/>
              <a:t>beginners</a:t>
            </a:r>
          </a:p>
          <a:p>
            <a:r>
              <a:rPr lang="en-US" dirty="0" smtClean="0"/>
              <a:t>Based on </a:t>
            </a:r>
            <a:r>
              <a:rPr lang="en-US" dirty="0"/>
              <a:t>the feedback </a:t>
            </a:r>
            <a:r>
              <a:rPr lang="en-US" dirty="0" smtClean="0"/>
              <a:t>from </a:t>
            </a:r>
            <a:r>
              <a:rPr lang="en-US" dirty="0"/>
              <a:t>our students, we plan </a:t>
            </a:r>
            <a:r>
              <a:rPr lang="en-US" dirty="0" smtClean="0"/>
              <a:t>to extend </a:t>
            </a:r>
            <a:r>
              <a:rPr lang="en-US" dirty="0"/>
              <a:t>E2C </a:t>
            </a:r>
            <a:endParaRPr lang="en-US" dirty="0" smtClean="0"/>
          </a:p>
          <a:p>
            <a:pPr lvl="1"/>
            <a:r>
              <a:rPr lang="en-US" dirty="0" smtClean="0"/>
              <a:t>Communication </a:t>
            </a:r>
            <a:r>
              <a:rPr lang="en-US" dirty="0"/>
              <a:t>paradigms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ability to drag and </a:t>
            </a:r>
            <a:r>
              <a:rPr lang="en-US" dirty="0" smtClean="0"/>
              <a:t>drop components </a:t>
            </a:r>
            <a:r>
              <a:rPr lang="en-US" dirty="0"/>
              <a:t>into the simulator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2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6954-7091-B761-A48F-8908B73BE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9408F-FAAF-064C-C68B-2C4CD6E4E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E2C documentation can be accessed at: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https://hpcclab.github.io/E2C-Sim-docs/#/</a:t>
            </a:r>
            <a:endParaRPr lang="en-US" dirty="0"/>
          </a:p>
          <a:p>
            <a:endParaRPr lang="en-US" dirty="0"/>
          </a:p>
          <a:p>
            <a:r>
              <a:rPr lang="en-US" dirty="0"/>
              <a:t>YouTube Channel: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https://www.youtube.com/playlist?list=PL7jhdCPVrCHh49PvIglDEY2Xs4v2ivrsw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DB1CF-E72D-4E07-A98C-CDD2C9A9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3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65DB-A157-DF43-D99C-0CF0B799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Heterogeneity : Edge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81" name="Google Shape;18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1535" y="1336358"/>
            <a:ext cx="780929" cy="58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3"/>
          <p:cNvSpPr txBox="1"/>
          <p:nvPr/>
        </p:nvSpPr>
        <p:spPr>
          <a:xfrm>
            <a:off x="4897082" y="1247563"/>
            <a:ext cx="1332781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20 series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30 series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GTX 40 series …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13" descr="Apple's M1 Pro and M1 Max SoCs are official with much improved performance  over the M1 - GSMArena.com ne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571" y="2531935"/>
            <a:ext cx="1060125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 descr="A Buyer's Guide to Intel's 10th Gen CPUs - Chillblast Learn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9912" y="1982729"/>
            <a:ext cx="1410276" cy="5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143A1066-0113-526A-932A-7D3A39DB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188081" y="2195304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889F4-DDA1-34AB-CDC4-24158A0A9607}"/>
              </a:ext>
            </a:extLst>
          </p:cNvPr>
          <p:cNvSpPr txBox="1"/>
          <p:nvPr/>
        </p:nvSpPr>
        <p:spPr>
          <a:xfrm>
            <a:off x="-90802" y="3115269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1A351-F5E5-019B-80C6-A48982B7AB6B}"/>
              </a:ext>
            </a:extLst>
          </p:cNvPr>
          <p:cNvCxnSpPr>
            <a:cxnSpLocks/>
          </p:cNvCxnSpPr>
          <p:nvPr/>
        </p:nvCxnSpPr>
        <p:spPr>
          <a:xfrm>
            <a:off x="1143000" y="2724241"/>
            <a:ext cx="863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oogle Shape;181;p13">
            <a:extLst>
              <a:ext uri="{FF2B5EF4-FFF2-40B4-BE49-F238E27FC236}">
                <a16:creationId xmlns:a16="http://schemas.microsoft.com/office/drawing/2014/main" id="{1E67659A-51E7-91F0-84AF-D07C08A1673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6340" y="3870400"/>
            <a:ext cx="664650" cy="4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89;p13" descr="Introduction to FPGA Design for Embedded Systems | Coursera">
            <a:extLst>
              <a:ext uri="{FF2B5EF4-FFF2-40B4-BE49-F238E27FC236}">
                <a16:creationId xmlns:a16="http://schemas.microsoft.com/office/drawing/2014/main" id="{AA699596-B3FA-BF26-0DD4-2D4DCDDBDB9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75600" y="3818074"/>
            <a:ext cx="556421" cy="4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C7F711-31F8-5899-4E7E-FE78271B2F3F}"/>
              </a:ext>
            </a:extLst>
          </p:cNvPr>
          <p:cNvSpPr txBox="1"/>
          <p:nvPr/>
        </p:nvSpPr>
        <p:spPr>
          <a:xfrm>
            <a:off x="2017448" y="3319289"/>
            <a:ext cx="1572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Edge Computing System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A497A5-4544-72A6-23B4-F83AABC4E335}"/>
              </a:ext>
            </a:extLst>
          </p:cNvPr>
          <p:cNvCxnSpPr>
            <a:cxnSpLocks/>
          </p:cNvCxnSpPr>
          <p:nvPr/>
        </p:nvCxnSpPr>
        <p:spPr>
          <a:xfrm flipV="1">
            <a:off x="6781931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A2E415-5B15-63DA-65E5-A84EB4EC8B88}"/>
              </a:ext>
            </a:extLst>
          </p:cNvPr>
          <p:cNvCxnSpPr>
            <a:cxnSpLocks/>
          </p:cNvCxnSpPr>
          <p:nvPr/>
        </p:nvCxnSpPr>
        <p:spPr>
          <a:xfrm>
            <a:off x="6781931" y="3712648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EA8730-039D-992D-9B22-39B37E19B04C}"/>
              </a:ext>
            </a:extLst>
          </p:cNvPr>
          <p:cNvSpPr txBox="1"/>
          <p:nvPr/>
        </p:nvSpPr>
        <p:spPr>
          <a:xfrm rot="16200000">
            <a:off x="5780881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DBC69-2B6F-9C14-2E2A-C48F4B32666F}"/>
              </a:ext>
            </a:extLst>
          </p:cNvPr>
          <p:cNvSpPr txBox="1"/>
          <p:nvPr/>
        </p:nvSpPr>
        <p:spPr>
          <a:xfrm>
            <a:off x="998836" y="2409735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90E14D9-7D66-70FF-B0AD-B46B45F2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237" y="1940451"/>
            <a:ext cx="1657048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tson Nano Brings AI Computing to Everyone | NVIDIA Technical Blog">
            <a:extLst>
              <a:ext uri="{FF2B5EF4-FFF2-40B4-BE49-F238E27FC236}">
                <a16:creationId xmlns:a16="http://schemas.microsoft.com/office/drawing/2014/main" id="{76B00A17-6D31-1128-8E52-CD2E9A73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81" y="3140003"/>
            <a:ext cx="931550" cy="7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82;p13">
            <a:extLst>
              <a:ext uri="{FF2B5EF4-FFF2-40B4-BE49-F238E27FC236}">
                <a16:creationId xmlns:a16="http://schemas.microsoft.com/office/drawing/2014/main" id="{1D8CA4B1-E9E5-D8CE-A787-871A0951773B}"/>
              </a:ext>
            </a:extLst>
          </p:cNvPr>
          <p:cNvSpPr txBox="1"/>
          <p:nvPr/>
        </p:nvSpPr>
        <p:spPr>
          <a:xfrm>
            <a:off x="5158842" y="3230701"/>
            <a:ext cx="1332781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Jetson Nano</a:t>
            </a:r>
            <a:endParaRPr sz="13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82;p13">
            <a:extLst>
              <a:ext uri="{FF2B5EF4-FFF2-40B4-BE49-F238E27FC236}">
                <a16:creationId xmlns:a16="http://schemas.microsoft.com/office/drawing/2014/main" id="{5A097E2C-8360-49A2-86B1-76E277C9490A}"/>
              </a:ext>
            </a:extLst>
          </p:cNvPr>
          <p:cNvSpPr txBox="1"/>
          <p:nvPr/>
        </p:nvSpPr>
        <p:spPr>
          <a:xfrm rot="5400000">
            <a:off x="4349866" y="3891058"/>
            <a:ext cx="8846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. . </a:t>
            </a:r>
            <a:endParaRPr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17BDA6-7560-1E1B-6056-8C06C172613B}"/>
              </a:ext>
            </a:extLst>
          </p:cNvPr>
          <p:cNvCxnSpPr>
            <a:cxnSpLocks/>
            <a:stCxn id="181" idx="1"/>
          </p:cNvCxnSpPr>
          <p:nvPr/>
        </p:nvCxnSpPr>
        <p:spPr>
          <a:xfrm flipH="1">
            <a:off x="3517219" y="1628833"/>
            <a:ext cx="664316" cy="88265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0BB109-5BA1-6E8D-9375-3C324D74595A}"/>
              </a:ext>
            </a:extLst>
          </p:cNvPr>
          <p:cNvCxnSpPr>
            <a:cxnSpLocks/>
            <a:stCxn id="186" idx="1"/>
          </p:cNvCxnSpPr>
          <p:nvPr/>
        </p:nvCxnSpPr>
        <p:spPr>
          <a:xfrm flipH="1">
            <a:off x="3534628" y="2263992"/>
            <a:ext cx="705284" cy="28775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FF2004-4E4B-B69A-68D9-1B2AEB6FE07B}"/>
              </a:ext>
            </a:extLst>
          </p:cNvPr>
          <p:cNvCxnSpPr>
            <a:cxnSpLocks/>
            <a:stCxn id="185" idx="1"/>
          </p:cNvCxnSpPr>
          <p:nvPr/>
        </p:nvCxnSpPr>
        <p:spPr>
          <a:xfrm flipH="1" flipV="1">
            <a:off x="3534628" y="2591470"/>
            <a:ext cx="671943" cy="214815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7F2BCB-78AC-7590-7804-70C142C80377}"/>
              </a:ext>
            </a:extLst>
          </p:cNvPr>
          <p:cNvCxnSpPr>
            <a:cxnSpLocks/>
            <a:stCxn id="1030" idx="1"/>
          </p:cNvCxnSpPr>
          <p:nvPr/>
        </p:nvCxnSpPr>
        <p:spPr>
          <a:xfrm flipH="1" flipV="1">
            <a:off x="3534628" y="2642858"/>
            <a:ext cx="707353" cy="84998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960E20-F09B-8A0E-0030-ABBA2761568E}"/>
              </a:ext>
            </a:extLst>
          </p:cNvPr>
          <p:cNvCxnSpPr>
            <a:cxnSpLocks/>
          </p:cNvCxnSpPr>
          <p:nvPr/>
        </p:nvCxnSpPr>
        <p:spPr>
          <a:xfrm flipH="1" flipV="1">
            <a:off x="3478761" y="2724241"/>
            <a:ext cx="864023" cy="1436517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Google Shape;186;p13" descr="A Buyer's Guide to Intel's 10th Gen CPUs - Chillblast Learn">
            <a:extLst>
              <a:ext uri="{FF2B5EF4-FFF2-40B4-BE49-F238E27FC236}">
                <a16:creationId xmlns:a16="http://schemas.microsoft.com/office/drawing/2014/main" id="{A87C4023-9D41-82C6-13A1-43A19869A1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27935" y="3827737"/>
            <a:ext cx="1067590" cy="46905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F497F9FB-6A2D-1E09-7FBA-9CE87957F00A}"/>
              </a:ext>
            </a:extLst>
          </p:cNvPr>
          <p:cNvSpPr/>
          <p:nvPr/>
        </p:nvSpPr>
        <p:spPr>
          <a:xfrm>
            <a:off x="6953960" y="2953871"/>
            <a:ext cx="57533" cy="758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91AC04-0C21-C5C5-09CF-67333DCB1838}"/>
              </a:ext>
            </a:extLst>
          </p:cNvPr>
          <p:cNvSpPr/>
          <p:nvPr/>
        </p:nvSpPr>
        <p:spPr>
          <a:xfrm>
            <a:off x="7421908" y="3230701"/>
            <a:ext cx="54864" cy="48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B0AC5D-4D78-66D6-8502-A66BF0CFC016}"/>
              </a:ext>
            </a:extLst>
          </p:cNvPr>
          <p:cNvSpPr/>
          <p:nvPr/>
        </p:nvSpPr>
        <p:spPr>
          <a:xfrm>
            <a:off x="7521720" y="2951067"/>
            <a:ext cx="54864" cy="758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BB5B5-6268-B2B4-861A-48A98BD657DD}"/>
              </a:ext>
            </a:extLst>
          </p:cNvPr>
          <p:cNvSpPr/>
          <p:nvPr/>
        </p:nvSpPr>
        <p:spPr>
          <a:xfrm>
            <a:off x="7624635" y="3577534"/>
            <a:ext cx="54864" cy="1351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48CA9B-4F99-7DE3-A3BC-FDE675538DF7}"/>
              </a:ext>
            </a:extLst>
          </p:cNvPr>
          <p:cNvSpPr/>
          <p:nvPr/>
        </p:nvSpPr>
        <p:spPr>
          <a:xfrm>
            <a:off x="7733125" y="3420242"/>
            <a:ext cx="54864" cy="289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755DEF-FE53-720D-8CFA-42DCA36317D3}"/>
              </a:ext>
            </a:extLst>
          </p:cNvPr>
          <p:cNvSpPr/>
          <p:nvPr/>
        </p:nvSpPr>
        <p:spPr>
          <a:xfrm>
            <a:off x="7069398" y="3448974"/>
            <a:ext cx="54864" cy="2664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A9BA-FB2B-C529-34D1-2DE356E04721}"/>
              </a:ext>
            </a:extLst>
          </p:cNvPr>
          <p:cNvSpPr/>
          <p:nvPr/>
        </p:nvSpPr>
        <p:spPr>
          <a:xfrm>
            <a:off x="7187833" y="3492847"/>
            <a:ext cx="62497" cy="2226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900367-7AC3-C034-5B6F-740AFF07A76B}"/>
              </a:ext>
            </a:extLst>
          </p:cNvPr>
          <p:cNvSpPr/>
          <p:nvPr/>
        </p:nvSpPr>
        <p:spPr>
          <a:xfrm>
            <a:off x="7840122" y="3115269"/>
            <a:ext cx="54864" cy="597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2DBB8E-C548-B74E-B526-E948B3996AF4}"/>
              </a:ext>
            </a:extLst>
          </p:cNvPr>
          <p:cNvSpPr/>
          <p:nvPr/>
        </p:nvSpPr>
        <p:spPr>
          <a:xfrm>
            <a:off x="8071255" y="2032363"/>
            <a:ext cx="54864" cy="16788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7BFDA0-A687-31F5-F5BF-D1A8D77160A3}"/>
              </a:ext>
            </a:extLst>
          </p:cNvPr>
          <p:cNvSpPr/>
          <p:nvPr/>
        </p:nvSpPr>
        <p:spPr>
          <a:xfrm>
            <a:off x="8216560" y="2200215"/>
            <a:ext cx="54864" cy="15159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58CFEE2-E915-5143-8C06-DB955FD3EFAB}"/>
              </a:ext>
            </a:extLst>
          </p:cNvPr>
          <p:cNvSpPr/>
          <p:nvPr/>
        </p:nvSpPr>
        <p:spPr>
          <a:xfrm>
            <a:off x="8368089" y="1628833"/>
            <a:ext cx="54862" cy="20866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1382816-ED1E-57A0-776C-3AFFD746F109}"/>
              </a:ext>
            </a:extLst>
          </p:cNvPr>
          <p:cNvSpPr/>
          <p:nvPr/>
        </p:nvSpPr>
        <p:spPr>
          <a:xfrm>
            <a:off x="8511526" y="1430852"/>
            <a:ext cx="45719" cy="22980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68897B-B948-DF7D-0F76-69995D36B9E8}"/>
              </a:ext>
            </a:extLst>
          </p:cNvPr>
          <p:cNvSpPr/>
          <p:nvPr/>
        </p:nvSpPr>
        <p:spPr>
          <a:xfrm>
            <a:off x="6781129" y="2456409"/>
            <a:ext cx="2109728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  <p:bldP spid="3" grpId="0"/>
      <p:bldP spid="12" grpId="0"/>
      <p:bldP spid="18" grpId="0"/>
      <p:bldP spid="20" grpId="0"/>
      <p:bldP spid="23" grpId="0"/>
      <p:bldP spid="2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128" grpId="0" animBg="1"/>
      <p:bldP spid="130" grpId="0" animBg="1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65DB-A157-DF43-D99C-0CF0B7991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Heterogeneity : Cloud</a:t>
            </a:r>
          </a:p>
        </p:txBody>
      </p:sp>
      <p:sp>
        <p:nvSpPr>
          <p:cNvPr id="167" name="Google Shape;167;p13"/>
          <p:cNvSpPr txBox="1"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026" name="Picture 2" descr="Detect the Faces in the Image using the Mediapipe Library">
            <a:extLst>
              <a:ext uri="{FF2B5EF4-FFF2-40B4-BE49-F238E27FC236}">
                <a16:creationId xmlns:a16="http://schemas.microsoft.com/office/drawing/2014/main" id="{143A1066-0113-526A-932A-7D3A39DB3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188081" y="2195304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7889F4-DDA1-34AB-CDC4-24158A0A9607}"/>
              </a:ext>
            </a:extLst>
          </p:cNvPr>
          <p:cNvSpPr txBox="1"/>
          <p:nvPr/>
        </p:nvSpPr>
        <p:spPr>
          <a:xfrm>
            <a:off x="-90802" y="3115269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871A351-F5E5-019B-80C6-A48982B7AB6B}"/>
              </a:ext>
            </a:extLst>
          </p:cNvPr>
          <p:cNvCxnSpPr>
            <a:cxnSpLocks/>
          </p:cNvCxnSpPr>
          <p:nvPr/>
        </p:nvCxnSpPr>
        <p:spPr>
          <a:xfrm>
            <a:off x="1143000" y="2724241"/>
            <a:ext cx="863600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A497A5-4544-72A6-23B4-F83AABC4E335}"/>
              </a:ext>
            </a:extLst>
          </p:cNvPr>
          <p:cNvCxnSpPr>
            <a:cxnSpLocks/>
          </p:cNvCxnSpPr>
          <p:nvPr/>
        </p:nvCxnSpPr>
        <p:spPr>
          <a:xfrm flipV="1">
            <a:off x="5793529" y="1475521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BA2E415-5B15-63DA-65E5-A84EB4EC8B88}"/>
              </a:ext>
            </a:extLst>
          </p:cNvPr>
          <p:cNvCxnSpPr>
            <a:cxnSpLocks/>
          </p:cNvCxnSpPr>
          <p:nvPr/>
        </p:nvCxnSpPr>
        <p:spPr>
          <a:xfrm>
            <a:off x="5793529" y="3588811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FEA8730-039D-992D-9B22-39B37E19B04C}"/>
              </a:ext>
            </a:extLst>
          </p:cNvPr>
          <p:cNvSpPr txBox="1"/>
          <p:nvPr/>
        </p:nvSpPr>
        <p:spPr>
          <a:xfrm rot="16200000">
            <a:off x="4792479" y="2378277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DBC69-2B6F-9C14-2E2A-C48F4B32666F}"/>
              </a:ext>
            </a:extLst>
          </p:cNvPr>
          <p:cNvSpPr txBox="1"/>
          <p:nvPr/>
        </p:nvSpPr>
        <p:spPr>
          <a:xfrm>
            <a:off x="998836" y="2409735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sp>
        <p:nvSpPr>
          <p:cNvPr id="24" name="Google Shape;182;p13">
            <a:extLst>
              <a:ext uri="{FF2B5EF4-FFF2-40B4-BE49-F238E27FC236}">
                <a16:creationId xmlns:a16="http://schemas.microsoft.com/office/drawing/2014/main" id="{5A097E2C-8360-49A2-86B1-76E277C9490A}"/>
              </a:ext>
            </a:extLst>
          </p:cNvPr>
          <p:cNvSpPr txBox="1"/>
          <p:nvPr/>
        </p:nvSpPr>
        <p:spPr>
          <a:xfrm rot="5400000">
            <a:off x="4221723" y="3868481"/>
            <a:ext cx="884601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. . </a:t>
            </a:r>
            <a:endParaRPr sz="36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817BDA6-7560-1E1B-6056-8C06C172613B}"/>
              </a:ext>
            </a:extLst>
          </p:cNvPr>
          <p:cNvCxnSpPr>
            <a:cxnSpLocks/>
          </p:cNvCxnSpPr>
          <p:nvPr/>
        </p:nvCxnSpPr>
        <p:spPr>
          <a:xfrm flipH="1">
            <a:off x="3517219" y="1628833"/>
            <a:ext cx="664316" cy="88265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0BB109-5BA1-6E8D-9375-3C324D74595A}"/>
              </a:ext>
            </a:extLst>
          </p:cNvPr>
          <p:cNvCxnSpPr>
            <a:cxnSpLocks/>
          </p:cNvCxnSpPr>
          <p:nvPr/>
        </p:nvCxnSpPr>
        <p:spPr>
          <a:xfrm flipH="1">
            <a:off x="3534628" y="2263992"/>
            <a:ext cx="705284" cy="287752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FF2004-4E4B-B69A-68D9-1B2AEB6FE07B}"/>
              </a:ext>
            </a:extLst>
          </p:cNvPr>
          <p:cNvCxnSpPr>
            <a:cxnSpLocks/>
          </p:cNvCxnSpPr>
          <p:nvPr/>
        </p:nvCxnSpPr>
        <p:spPr>
          <a:xfrm flipH="1" flipV="1">
            <a:off x="3534628" y="2591470"/>
            <a:ext cx="671943" cy="214815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7F2BCB-78AC-7590-7804-70C142C80377}"/>
              </a:ext>
            </a:extLst>
          </p:cNvPr>
          <p:cNvCxnSpPr>
            <a:cxnSpLocks/>
          </p:cNvCxnSpPr>
          <p:nvPr/>
        </p:nvCxnSpPr>
        <p:spPr>
          <a:xfrm flipH="1" flipV="1">
            <a:off x="3534628" y="2642858"/>
            <a:ext cx="707353" cy="849989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E960E20-F09B-8A0E-0030-ABBA2761568E}"/>
              </a:ext>
            </a:extLst>
          </p:cNvPr>
          <p:cNvCxnSpPr>
            <a:cxnSpLocks/>
          </p:cNvCxnSpPr>
          <p:nvPr/>
        </p:nvCxnSpPr>
        <p:spPr>
          <a:xfrm flipH="1" flipV="1">
            <a:off x="3478761" y="2724241"/>
            <a:ext cx="864023" cy="1436517"/>
          </a:xfrm>
          <a:prstGeom prst="line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F497F9FB-6A2D-1E09-7FBA-9CE87957F00A}"/>
              </a:ext>
            </a:extLst>
          </p:cNvPr>
          <p:cNvSpPr/>
          <p:nvPr/>
        </p:nvSpPr>
        <p:spPr>
          <a:xfrm>
            <a:off x="5965558" y="3195346"/>
            <a:ext cx="68187" cy="39346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E91AC04-0C21-C5C5-09CF-67333DCB1838}"/>
              </a:ext>
            </a:extLst>
          </p:cNvPr>
          <p:cNvSpPr/>
          <p:nvPr/>
        </p:nvSpPr>
        <p:spPr>
          <a:xfrm>
            <a:off x="6433506" y="3106864"/>
            <a:ext cx="54864" cy="481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0B0AC5D-4D78-66D6-8502-A66BF0CFC016}"/>
              </a:ext>
            </a:extLst>
          </p:cNvPr>
          <p:cNvSpPr/>
          <p:nvPr/>
        </p:nvSpPr>
        <p:spPr>
          <a:xfrm>
            <a:off x="6533318" y="3195346"/>
            <a:ext cx="45719" cy="4033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83BB5B5-6268-B2B4-861A-48A98BD657DD}"/>
              </a:ext>
            </a:extLst>
          </p:cNvPr>
          <p:cNvSpPr/>
          <p:nvPr/>
        </p:nvSpPr>
        <p:spPr>
          <a:xfrm>
            <a:off x="6636233" y="3453697"/>
            <a:ext cx="54864" cy="1351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48CA9B-4F99-7DE3-A3BC-FDE675538DF7}"/>
              </a:ext>
            </a:extLst>
          </p:cNvPr>
          <p:cNvSpPr/>
          <p:nvPr/>
        </p:nvSpPr>
        <p:spPr>
          <a:xfrm>
            <a:off x="6744723" y="3309105"/>
            <a:ext cx="54864" cy="2896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2755DEF-FE53-720D-8CFA-42DCA36317D3}"/>
              </a:ext>
            </a:extLst>
          </p:cNvPr>
          <p:cNvSpPr/>
          <p:nvPr/>
        </p:nvSpPr>
        <p:spPr>
          <a:xfrm>
            <a:off x="6080996" y="3325137"/>
            <a:ext cx="54864" cy="2664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AF3A9BA-FB2B-C529-34D1-2DE356E04721}"/>
              </a:ext>
            </a:extLst>
          </p:cNvPr>
          <p:cNvSpPr/>
          <p:nvPr/>
        </p:nvSpPr>
        <p:spPr>
          <a:xfrm>
            <a:off x="6199431" y="3453696"/>
            <a:ext cx="63840" cy="1379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900367-7AC3-C034-5B6F-740AFF07A76B}"/>
              </a:ext>
            </a:extLst>
          </p:cNvPr>
          <p:cNvSpPr/>
          <p:nvPr/>
        </p:nvSpPr>
        <p:spPr>
          <a:xfrm>
            <a:off x="6851720" y="2991432"/>
            <a:ext cx="54864" cy="597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D2DBB8E-C548-B74E-B526-E948B3996AF4}"/>
              </a:ext>
            </a:extLst>
          </p:cNvPr>
          <p:cNvSpPr/>
          <p:nvPr/>
        </p:nvSpPr>
        <p:spPr>
          <a:xfrm>
            <a:off x="7082852" y="2096118"/>
            <a:ext cx="61085" cy="15039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7BFDA0-A687-31F5-F5BF-D1A8D77160A3}"/>
              </a:ext>
            </a:extLst>
          </p:cNvPr>
          <p:cNvSpPr/>
          <p:nvPr/>
        </p:nvSpPr>
        <p:spPr>
          <a:xfrm>
            <a:off x="7234498" y="2642858"/>
            <a:ext cx="48524" cy="9494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58CFEE2-E915-5143-8C06-DB955FD3EFAB}"/>
              </a:ext>
            </a:extLst>
          </p:cNvPr>
          <p:cNvSpPr/>
          <p:nvPr/>
        </p:nvSpPr>
        <p:spPr>
          <a:xfrm>
            <a:off x="7373463" y="1457696"/>
            <a:ext cx="61086" cy="21339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1382816-ED1E-57A0-776C-3AFFD746F109}"/>
              </a:ext>
            </a:extLst>
          </p:cNvPr>
          <p:cNvSpPr/>
          <p:nvPr/>
        </p:nvSpPr>
        <p:spPr>
          <a:xfrm>
            <a:off x="7507758" y="2486674"/>
            <a:ext cx="61086" cy="111841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hat is Amazon EC2 in AWS? | DevOps Automateinfra Learning">
            <a:extLst>
              <a:ext uri="{FF2B5EF4-FFF2-40B4-BE49-F238E27FC236}">
                <a16:creationId xmlns:a16="http://schemas.microsoft.com/office/drawing/2014/main" id="{625B3B15-35E8-82EE-7149-60F163ECDA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5" t="12907" r="34760" b="13412"/>
          <a:stretch/>
        </p:blipFill>
        <p:spPr bwMode="auto">
          <a:xfrm>
            <a:off x="2081898" y="2096118"/>
            <a:ext cx="1168685" cy="175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175;p13">
            <a:extLst>
              <a:ext uri="{FF2B5EF4-FFF2-40B4-BE49-F238E27FC236}">
                <a16:creationId xmlns:a16="http://schemas.microsoft.com/office/drawing/2014/main" id="{70A6A6EA-F4AA-D1B9-5934-EF474F6F037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7078" y="132542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7;p13">
            <a:extLst>
              <a:ext uri="{FF2B5EF4-FFF2-40B4-BE49-F238E27FC236}">
                <a16:creationId xmlns:a16="http://schemas.microsoft.com/office/drawing/2014/main" id="{6149D3B4-9282-70DC-8566-C3602CF6A8C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0889" y="3195346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8;p13">
            <a:extLst>
              <a:ext uri="{FF2B5EF4-FFF2-40B4-BE49-F238E27FC236}">
                <a16:creationId xmlns:a16="http://schemas.microsoft.com/office/drawing/2014/main" id="{1397532F-1DA2-99A2-13DE-0CC07EE19AC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2805" y="253193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80;p13">
            <a:extLst>
              <a:ext uri="{FF2B5EF4-FFF2-40B4-BE49-F238E27FC236}">
                <a16:creationId xmlns:a16="http://schemas.microsoft.com/office/drawing/2014/main" id="{8A1676E6-CB12-6A29-E439-E94FCF833B5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21184" y="193797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77;p13">
            <a:extLst>
              <a:ext uri="{FF2B5EF4-FFF2-40B4-BE49-F238E27FC236}">
                <a16:creationId xmlns:a16="http://schemas.microsoft.com/office/drawing/2014/main" id="{FA58D36A-BE89-ADF3-C85B-0A54BD5C601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4806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175;p13">
            <a:extLst>
              <a:ext uri="{FF2B5EF4-FFF2-40B4-BE49-F238E27FC236}">
                <a16:creationId xmlns:a16="http://schemas.microsoft.com/office/drawing/2014/main" id="{B6A65498-1EA8-60B6-90E0-521C11D8608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5071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178;p13">
            <a:extLst>
              <a:ext uri="{FF2B5EF4-FFF2-40B4-BE49-F238E27FC236}">
                <a16:creationId xmlns:a16="http://schemas.microsoft.com/office/drawing/2014/main" id="{0A391E5E-61E4-93F8-2664-FE745E378F0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5337" y="3685804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4C62567-B7A0-BEBE-E2CE-D1F5EC4F6D45}"/>
              </a:ext>
            </a:extLst>
          </p:cNvPr>
          <p:cNvSpPr txBox="1"/>
          <p:nvPr/>
        </p:nvSpPr>
        <p:spPr>
          <a:xfrm>
            <a:off x="6376705" y="4248681"/>
            <a:ext cx="10728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C59197-8130-0702-1890-E29AE694E318}"/>
              </a:ext>
            </a:extLst>
          </p:cNvPr>
          <p:cNvSpPr/>
          <p:nvPr/>
        </p:nvSpPr>
        <p:spPr>
          <a:xfrm>
            <a:off x="5968127" y="2300855"/>
            <a:ext cx="2109728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11516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F50A1-626E-A89F-7A51-B74931D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26" y="2257095"/>
            <a:ext cx="1571819" cy="10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BEA434-E932-51AF-D82C-EC84EA5C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C212-837B-6C2E-1627-797EC8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3EF08D8-BCA6-6E9E-8987-F03C3467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466964" y="1053721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6827-A8D2-55E7-20AD-83CD7E0A96D2}"/>
              </a:ext>
            </a:extLst>
          </p:cNvPr>
          <p:cNvSpPr txBox="1"/>
          <p:nvPr/>
        </p:nvSpPr>
        <p:spPr>
          <a:xfrm>
            <a:off x="188081" y="1973686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3074" name="Picture 2" descr="Voice recognition - Free technology icons">
            <a:extLst>
              <a:ext uri="{FF2B5EF4-FFF2-40B4-BE49-F238E27FC236}">
                <a16:creationId xmlns:a16="http://schemas.microsoft.com/office/drawing/2014/main" id="{5A1C0AA6-10F9-4D7F-AFDF-3DA78E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" y="2450522"/>
            <a:ext cx="938756" cy="9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B8390-A5AB-05AF-7823-7F05B8E2ACF3}"/>
              </a:ext>
            </a:extLst>
          </p:cNvPr>
          <p:cNvSpPr txBox="1"/>
          <p:nvPr/>
        </p:nvSpPr>
        <p:spPr>
          <a:xfrm>
            <a:off x="-20624" y="3382216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3076" name="Picture 4" descr="ChatGPT Logo and symbol, meaning, history, PNG, brand">
            <a:extLst>
              <a:ext uri="{FF2B5EF4-FFF2-40B4-BE49-F238E27FC236}">
                <a16:creationId xmlns:a16="http://schemas.microsoft.com/office/drawing/2014/main" id="{53A699EC-7731-5BE7-BC5D-F141D6C6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358640" y="3689993"/>
            <a:ext cx="938756" cy="11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C55EB-C1E0-20F8-74D6-9D340C6594C4}"/>
              </a:ext>
            </a:extLst>
          </p:cNvPr>
          <p:cNvSpPr txBox="1"/>
          <p:nvPr/>
        </p:nvSpPr>
        <p:spPr>
          <a:xfrm>
            <a:off x="520163" y="4688387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9" name="Google Shape;175;p13">
            <a:extLst>
              <a:ext uri="{FF2B5EF4-FFF2-40B4-BE49-F238E27FC236}">
                <a16:creationId xmlns:a16="http://schemas.microsoft.com/office/drawing/2014/main" id="{B2BF4DAE-632A-52C7-AB30-A3A33582374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6806" y="259227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97365-60D5-A428-F4A8-462E641E4358}"/>
              </a:ext>
            </a:extLst>
          </p:cNvPr>
          <p:cNvSpPr txBox="1"/>
          <p:nvPr/>
        </p:nvSpPr>
        <p:spPr>
          <a:xfrm>
            <a:off x="2391531" y="3291810"/>
            <a:ext cx="18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AWS EC2 Instance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2B7F9-270A-1429-E2D7-4244920103A1}"/>
              </a:ext>
            </a:extLst>
          </p:cNvPr>
          <p:cNvCxnSpPr>
            <a:cxnSpLocks/>
          </p:cNvCxnSpPr>
          <p:nvPr/>
        </p:nvCxnSpPr>
        <p:spPr>
          <a:xfrm>
            <a:off x="1529154" y="1530550"/>
            <a:ext cx="979272" cy="111283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F7F0D-7FE4-4F18-E282-085076443A87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3790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C2BAD8-3041-4808-B3F0-09FA5105188E}"/>
              </a:ext>
            </a:extLst>
          </p:cNvPr>
          <p:cNvSpPr txBox="1"/>
          <p:nvPr/>
        </p:nvSpPr>
        <p:spPr>
          <a:xfrm>
            <a:off x="4989929" y="4122904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17625-3845-E47F-3898-EECA2281B985}"/>
              </a:ext>
            </a:extLst>
          </p:cNvPr>
          <p:cNvSpPr txBox="1"/>
          <p:nvPr/>
        </p:nvSpPr>
        <p:spPr>
          <a:xfrm>
            <a:off x="4968310" y="1687974"/>
            <a:ext cx="97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 msec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F0271E-2719-BAFB-F314-1E2093C3EE2F}"/>
              </a:ext>
            </a:extLst>
          </p:cNvPr>
          <p:cNvCxnSpPr>
            <a:cxnSpLocks/>
          </p:cNvCxnSpPr>
          <p:nvPr/>
        </p:nvCxnSpPr>
        <p:spPr>
          <a:xfrm flipV="1">
            <a:off x="1583316" y="2919900"/>
            <a:ext cx="965762" cy="33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DE7709-DC4E-709C-6813-DB3E50A3C20E}"/>
              </a:ext>
            </a:extLst>
          </p:cNvPr>
          <p:cNvCxnSpPr>
            <a:cxnSpLocks/>
          </p:cNvCxnSpPr>
          <p:nvPr/>
        </p:nvCxnSpPr>
        <p:spPr>
          <a:xfrm flipV="1">
            <a:off x="1583316" y="3177045"/>
            <a:ext cx="949182" cy="10466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607E0A-9ECD-3CA5-EE89-80D1AD060E7E}"/>
              </a:ext>
            </a:extLst>
          </p:cNvPr>
          <p:cNvSpPr txBox="1"/>
          <p:nvPr/>
        </p:nvSpPr>
        <p:spPr>
          <a:xfrm>
            <a:off x="4982354" y="2736162"/>
            <a:ext cx="978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60 msec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DEF3E-D351-FC32-70B6-AA1042C6BF04}"/>
              </a:ext>
            </a:extLst>
          </p:cNvPr>
          <p:cNvSpPr txBox="1"/>
          <p:nvPr/>
        </p:nvSpPr>
        <p:spPr>
          <a:xfrm>
            <a:off x="5018957" y="3784350"/>
            <a:ext cx="1088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200 msec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6FF57C-F255-7B8A-8D24-6A82CA71698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006752" y="1857251"/>
            <a:ext cx="961558" cy="10752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978E24-51FD-07A2-A346-7F7E71DDBBB0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99259" cy="10317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8BCE94-0115-CC8A-7695-4AEEC8B8230C}"/>
              </a:ext>
            </a:extLst>
          </p:cNvPr>
          <p:cNvCxnSpPr>
            <a:cxnSpLocks/>
          </p:cNvCxnSpPr>
          <p:nvPr/>
        </p:nvCxnSpPr>
        <p:spPr>
          <a:xfrm flipV="1">
            <a:off x="6781931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DA1CCB-B0C4-9445-9334-4CA8B78080B4}"/>
              </a:ext>
            </a:extLst>
          </p:cNvPr>
          <p:cNvCxnSpPr>
            <a:cxnSpLocks/>
          </p:cNvCxnSpPr>
          <p:nvPr/>
        </p:nvCxnSpPr>
        <p:spPr>
          <a:xfrm>
            <a:off x="6781931" y="3712648"/>
            <a:ext cx="2313594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A48C4AA-C410-9D7B-38F7-AC902842730E}"/>
              </a:ext>
            </a:extLst>
          </p:cNvPr>
          <p:cNvSpPr txBox="1"/>
          <p:nvPr/>
        </p:nvSpPr>
        <p:spPr>
          <a:xfrm rot="16200000">
            <a:off x="5780881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A14C92-CB82-CA19-0E5B-DED6385B0745}"/>
              </a:ext>
            </a:extLst>
          </p:cNvPr>
          <p:cNvSpPr/>
          <p:nvPr/>
        </p:nvSpPr>
        <p:spPr>
          <a:xfrm>
            <a:off x="7258592" y="3291810"/>
            <a:ext cx="103359" cy="42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BDF3A5-CEC0-47BC-207B-149752B3CCFA}"/>
              </a:ext>
            </a:extLst>
          </p:cNvPr>
          <p:cNvSpPr/>
          <p:nvPr/>
        </p:nvSpPr>
        <p:spPr>
          <a:xfrm flipH="1">
            <a:off x="7774484" y="2919900"/>
            <a:ext cx="103359" cy="797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B90DD-299B-185D-5CCD-066005824553}"/>
              </a:ext>
            </a:extLst>
          </p:cNvPr>
          <p:cNvSpPr/>
          <p:nvPr/>
        </p:nvSpPr>
        <p:spPr>
          <a:xfrm>
            <a:off x="8393737" y="2450522"/>
            <a:ext cx="103368" cy="1262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0F260C0-1103-A984-10CA-080DBD61A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7107584" y="3856921"/>
            <a:ext cx="443402" cy="4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23069573-E54A-EF58-1AE2-8B45C9B0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31" y="3843254"/>
            <a:ext cx="509482" cy="5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hatGPT Logo and symbol, meaning, history, PNG, brand">
            <a:extLst>
              <a:ext uri="{FF2B5EF4-FFF2-40B4-BE49-F238E27FC236}">
                <a16:creationId xmlns:a16="http://schemas.microsoft.com/office/drawing/2014/main" id="{8EE799E0-8C4E-623D-D111-CB8067CA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8228358" y="3859756"/>
            <a:ext cx="440350" cy="5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438801-B5A3-4CAA-8CC2-98FEEEA56A9D}"/>
              </a:ext>
            </a:extLst>
          </p:cNvPr>
          <p:cNvSpPr/>
          <p:nvPr/>
        </p:nvSpPr>
        <p:spPr>
          <a:xfrm>
            <a:off x="6781129" y="2456409"/>
            <a:ext cx="2109728" cy="52220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cs typeface="Times New Roman" panose="02020603050405020304" pitchFamily="18" charset="0"/>
              </a:rPr>
              <a:t>Variation in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9448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8" grpId="0"/>
      <p:bldP spid="20" grpId="0"/>
      <p:bldP spid="28" grpId="0"/>
      <p:bldP spid="29" grpId="0"/>
      <p:bldP spid="43" grpId="0"/>
      <p:bldP spid="45" grpId="0" animBg="1"/>
      <p:bldP spid="50" grpId="0" animBg="1"/>
      <p:bldP spid="51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A434-E932-51AF-D82C-EC84EA5C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and Task Heterogeneity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C212-837B-6C2E-1627-797EC8759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3EF08D8-BCA6-6E9E-8987-F03C3467A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466964" y="1053721"/>
            <a:ext cx="830432" cy="90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8E6827-A8D2-55E7-20AD-83CD7E0A96D2}"/>
              </a:ext>
            </a:extLst>
          </p:cNvPr>
          <p:cNvSpPr txBox="1"/>
          <p:nvPr/>
        </p:nvSpPr>
        <p:spPr>
          <a:xfrm>
            <a:off x="188081" y="1973686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Face Recognition</a:t>
            </a:r>
          </a:p>
        </p:txBody>
      </p:sp>
      <p:pic>
        <p:nvPicPr>
          <p:cNvPr id="3074" name="Picture 2" descr="Voice recognition - Free technology icons">
            <a:extLst>
              <a:ext uri="{FF2B5EF4-FFF2-40B4-BE49-F238E27FC236}">
                <a16:creationId xmlns:a16="http://schemas.microsoft.com/office/drawing/2014/main" id="{5A1C0AA6-10F9-4D7F-AFDF-3DA78E10A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02" y="2450522"/>
            <a:ext cx="938756" cy="93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EB8390-A5AB-05AF-7823-7F05B8E2ACF3}"/>
              </a:ext>
            </a:extLst>
          </p:cNvPr>
          <p:cNvSpPr txBox="1"/>
          <p:nvPr/>
        </p:nvSpPr>
        <p:spPr>
          <a:xfrm>
            <a:off x="-20624" y="3382216"/>
            <a:ext cx="1805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Speech Recognition</a:t>
            </a:r>
          </a:p>
        </p:txBody>
      </p:sp>
      <p:pic>
        <p:nvPicPr>
          <p:cNvPr id="3076" name="Picture 4" descr="ChatGPT Logo and symbol, meaning, history, PNG, brand">
            <a:extLst>
              <a:ext uri="{FF2B5EF4-FFF2-40B4-BE49-F238E27FC236}">
                <a16:creationId xmlns:a16="http://schemas.microsoft.com/office/drawing/2014/main" id="{53A699EC-7731-5BE7-BC5D-F141D6C66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358640" y="3689993"/>
            <a:ext cx="938756" cy="110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1C55EB-C1E0-20F8-74D6-9D340C6594C4}"/>
              </a:ext>
            </a:extLst>
          </p:cNvPr>
          <p:cNvSpPr txBox="1"/>
          <p:nvPr/>
        </p:nvSpPr>
        <p:spPr>
          <a:xfrm>
            <a:off x="520163" y="4688387"/>
            <a:ext cx="615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</a:t>
            </a:r>
          </a:p>
        </p:txBody>
      </p:sp>
      <p:pic>
        <p:nvPicPr>
          <p:cNvPr id="9" name="Google Shape;175;p13">
            <a:extLst>
              <a:ext uri="{FF2B5EF4-FFF2-40B4-BE49-F238E27FC236}">
                <a16:creationId xmlns:a16="http://schemas.microsoft.com/office/drawing/2014/main" id="{B2BF4DAE-632A-52C7-AB30-A3A33582374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6806" y="2592270"/>
            <a:ext cx="615710" cy="584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297365-60D5-A428-F4A8-462E641E4358}"/>
              </a:ext>
            </a:extLst>
          </p:cNvPr>
          <p:cNvSpPr txBox="1"/>
          <p:nvPr/>
        </p:nvSpPr>
        <p:spPr>
          <a:xfrm>
            <a:off x="2391531" y="3291810"/>
            <a:ext cx="1805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AWS EC2 Instances</a:t>
            </a: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6E8F50A1-626E-A89F-7A51-B74931D9F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26" y="2257095"/>
            <a:ext cx="1571819" cy="10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F2B7F9-270A-1429-E2D7-4244920103A1}"/>
              </a:ext>
            </a:extLst>
          </p:cNvPr>
          <p:cNvCxnSpPr>
            <a:cxnSpLocks/>
          </p:cNvCxnSpPr>
          <p:nvPr/>
        </p:nvCxnSpPr>
        <p:spPr>
          <a:xfrm>
            <a:off x="1529154" y="1530550"/>
            <a:ext cx="979272" cy="111283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9AF7F0D-7FE4-4F18-E282-085076443A87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3790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4C2BAD8-3041-4808-B3F0-09FA5105188E}"/>
              </a:ext>
            </a:extLst>
          </p:cNvPr>
          <p:cNvSpPr txBox="1"/>
          <p:nvPr/>
        </p:nvSpPr>
        <p:spPr>
          <a:xfrm>
            <a:off x="4989929" y="4122904"/>
            <a:ext cx="114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inference 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917625-3845-E47F-3898-EECA2281B985}"/>
              </a:ext>
            </a:extLst>
          </p:cNvPr>
          <p:cNvSpPr txBox="1"/>
          <p:nvPr/>
        </p:nvSpPr>
        <p:spPr>
          <a:xfrm>
            <a:off x="4968310" y="1687974"/>
            <a:ext cx="1813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100,20, 50 msec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F0271E-2719-BAFB-F314-1E2093C3EE2F}"/>
              </a:ext>
            </a:extLst>
          </p:cNvPr>
          <p:cNvCxnSpPr>
            <a:cxnSpLocks/>
          </p:cNvCxnSpPr>
          <p:nvPr/>
        </p:nvCxnSpPr>
        <p:spPr>
          <a:xfrm flipV="1">
            <a:off x="1583316" y="2919900"/>
            <a:ext cx="965762" cy="336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FDE7709-DC4E-709C-6813-DB3E50A3C20E}"/>
              </a:ext>
            </a:extLst>
          </p:cNvPr>
          <p:cNvCxnSpPr>
            <a:cxnSpLocks/>
          </p:cNvCxnSpPr>
          <p:nvPr/>
        </p:nvCxnSpPr>
        <p:spPr>
          <a:xfrm flipV="1">
            <a:off x="1583316" y="3177045"/>
            <a:ext cx="949182" cy="1046612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D607E0A-9ECD-3CA5-EE89-80D1AD060E7E}"/>
              </a:ext>
            </a:extLst>
          </p:cNvPr>
          <p:cNvSpPr txBox="1"/>
          <p:nvPr/>
        </p:nvSpPr>
        <p:spPr>
          <a:xfrm>
            <a:off x="4894570" y="2750623"/>
            <a:ext cx="1288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120, 60, 80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1DEF3E-D351-FC32-70B6-AA1042C6BF04}"/>
              </a:ext>
            </a:extLst>
          </p:cNvPr>
          <p:cNvSpPr txBox="1"/>
          <p:nvPr/>
        </p:nvSpPr>
        <p:spPr>
          <a:xfrm>
            <a:off x="5018956" y="3784350"/>
            <a:ext cx="148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500, 200, 350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26FF57C-F255-7B8A-8D24-6A82CA71698A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4006752" y="1857251"/>
            <a:ext cx="961558" cy="10752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A978E24-51FD-07A2-A346-7F7E71DDBBB0}"/>
              </a:ext>
            </a:extLst>
          </p:cNvPr>
          <p:cNvCxnSpPr>
            <a:cxnSpLocks/>
          </p:cNvCxnSpPr>
          <p:nvPr/>
        </p:nvCxnSpPr>
        <p:spPr>
          <a:xfrm>
            <a:off x="4006752" y="2932472"/>
            <a:ext cx="999259" cy="103178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68BCE94-0115-CC8A-7695-4AEEC8B8230C}"/>
              </a:ext>
            </a:extLst>
          </p:cNvPr>
          <p:cNvCxnSpPr>
            <a:cxnSpLocks/>
          </p:cNvCxnSpPr>
          <p:nvPr/>
        </p:nvCxnSpPr>
        <p:spPr>
          <a:xfrm flipV="1">
            <a:off x="7028674" y="1599358"/>
            <a:ext cx="0" cy="211329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DA1CCB-B0C4-9445-9334-4CA8B78080B4}"/>
              </a:ext>
            </a:extLst>
          </p:cNvPr>
          <p:cNvCxnSpPr>
            <a:cxnSpLocks/>
          </p:cNvCxnSpPr>
          <p:nvPr/>
        </p:nvCxnSpPr>
        <p:spPr>
          <a:xfrm>
            <a:off x="7028674" y="3712648"/>
            <a:ext cx="2028241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A48C4AA-C410-9D7B-38F7-AC902842730E}"/>
              </a:ext>
            </a:extLst>
          </p:cNvPr>
          <p:cNvSpPr txBox="1"/>
          <p:nvPr/>
        </p:nvSpPr>
        <p:spPr>
          <a:xfrm rot="16200000">
            <a:off x="6027624" y="2502114"/>
            <a:ext cx="1572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Inference Time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A14C92-CB82-CA19-0E5B-DED6385B0745}"/>
              </a:ext>
            </a:extLst>
          </p:cNvPr>
          <p:cNvSpPr/>
          <p:nvPr/>
        </p:nvSpPr>
        <p:spPr>
          <a:xfrm>
            <a:off x="7433637" y="3287023"/>
            <a:ext cx="103359" cy="4208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9BDF3A5-CEC0-47BC-207B-149752B3CCFA}"/>
              </a:ext>
            </a:extLst>
          </p:cNvPr>
          <p:cNvSpPr/>
          <p:nvPr/>
        </p:nvSpPr>
        <p:spPr>
          <a:xfrm flipH="1">
            <a:off x="8001010" y="2889959"/>
            <a:ext cx="123576" cy="8274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8CB90DD-299B-185D-5CCD-066005824553}"/>
              </a:ext>
            </a:extLst>
          </p:cNvPr>
          <p:cNvSpPr/>
          <p:nvPr/>
        </p:nvSpPr>
        <p:spPr>
          <a:xfrm>
            <a:off x="8624711" y="1973686"/>
            <a:ext cx="119137" cy="1738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2" descr="Detect the Faces in the Image using the Mediapipe Library">
            <a:extLst>
              <a:ext uri="{FF2B5EF4-FFF2-40B4-BE49-F238E27FC236}">
                <a16:creationId xmlns:a16="http://schemas.microsoft.com/office/drawing/2014/main" id="{D0F260C0-1103-A984-10CA-080DBD61A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t="3033" r="22665" b="10514"/>
          <a:stretch/>
        </p:blipFill>
        <p:spPr bwMode="auto">
          <a:xfrm>
            <a:off x="7354327" y="3856921"/>
            <a:ext cx="443402" cy="4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Voice recognition - Free technology icons">
            <a:extLst>
              <a:ext uri="{FF2B5EF4-FFF2-40B4-BE49-F238E27FC236}">
                <a16:creationId xmlns:a16="http://schemas.microsoft.com/office/drawing/2014/main" id="{23069573-E54A-EF58-1AE2-8B45C9B0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674" y="3843254"/>
            <a:ext cx="509482" cy="5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hatGPT Logo and symbol, meaning, history, PNG, brand">
            <a:extLst>
              <a:ext uri="{FF2B5EF4-FFF2-40B4-BE49-F238E27FC236}">
                <a16:creationId xmlns:a16="http://schemas.microsoft.com/office/drawing/2014/main" id="{8EE799E0-8C4E-623D-D111-CB8067CAEA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t="5359" r="28001" b="2923"/>
          <a:stretch/>
        </p:blipFill>
        <p:spPr bwMode="auto">
          <a:xfrm>
            <a:off x="8475101" y="3859756"/>
            <a:ext cx="440350" cy="5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178;p13">
            <a:extLst>
              <a:ext uri="{FF2B5EF4-FFF2-40B4-BE49-F238E27FC236}">
                <a16:creationId xmlns:a16="http://schemas.microsoft.com/office/drawing/2014/main" id="{1617A57F-EAAB-96BD-88EA-A6AEE7C383C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35796" y="2707035"/>
            <a:ext cx="548700" cy="54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80;p13">
            <a:extLst>
              <a:ext uri="{FF2B5EF4-FFF2-40B4-BE49-F238E27FC236}">
                <a16:creationId xmlns:a16="http://schemas.microsoft.com/office/drawing/2014/main" id="{B6E813DD-F51F-ED3E-1767-01FFB0E455F6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3489" y="2461812"/>
            <a:ext cx="5487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7E76DA-12EA-B3E4-6019-2E6950933651}"/>
              </a:ext>
            </a:extLst>
          </p:cNvPr>
          <p:cNvSpPr/>
          <p:nvPr/>
        </p:nvSpPr>
        <p:spPr>
          <a:xfrm>
            <a:off x="7337661" y="2624648"/>
            <a:ext cx="103358" cy="10832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C6C301-F32A-883C-55CC-FA72978E2002}"/>
              </a:ext>
            </a:extLst>
          </p:cNvPr>
          <p:cNvSpPr/>
          <p:nvPr/>
        </p:nvSpPr>
        <p:spPr>
          <a:xfrm>
            <a:off x="7534147" y="2949084"/>
            <a:ext cx="83613" cy="758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1E854D-48B6-35B7-A0DA-14038AF49BFD}"/>
              </a:ext>
            </a:extLst>
          </p:cNvPr>
          <p:cNvSpPr/>
          <p:nvPr/>
        </p:nvSpPr>
        <p:spPr>
          <a:xfrm>
            <a:off x="7920246" y="2450522"/>
            <a:ext cx="98940" cy="12573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53461B-2E4A-08D4-F885-81A9754C310F}"/>
              </a:ext>
            </a:extLst>
          </p:cNvPr>
          <p:cNvSpPr/>
          <p:nvPr/>
        </p:nvSpPr>
        <p:spPr>
          <a:xfrm>
            <a:off x="8125609" y="2707034"/>
            <a:ext cx="79742" cy="10008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FBCA6A-EDB9-403E-A70D-622E5F183DF0}"/>
              </a:ext>
            </a:extLst>
          </p:cNvPr>
          <p:cNvSpPr/>
          <p:nvPr/>
        </p:nvSpPr>
        <p:spPr>
          <a:xfrm>
            <a:off x="8538486" y="1687974"/>
            <a:ext cx="98935" cy="20198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B4DCC30-B9A0-D55E-3053-09102A721E41}"/>
              </a:ext>
            </a:extLst>
          </p:cNvPr>
          <p:cNvSpPr/>
          <p:nvPr/>
        </p:nvSpPr>
        <p:spPr>
          <a:xfrm>
            <a:off x="8743849" y="2197106"/>
            <a:ext cx="99952" cy="15107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0710-7235-EB0F-7F1F-ACD2CC3E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/>
              </a:rPr>
              <a:t>System Heterogeneity Dimensions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1A410-2E86-31F2-3880-140FFA12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34628" y="4842276"/>
            <a:ext cx="2133600" cy="273844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5ACA3-967B-B6CF-7EB8-BFD49072754E}"/>
              </a:ext>
            </a:extLst>
          </p:cNvPr>
          <p:cNvSpPr txBox="1"/>
          <p:nvPr/>
        </p:nvSpPr>
        <p:spPr>
          <a:xfrm>
            <a:off x="565166" y="2266948"/>
            <a:ext cx="2606290" cy="369332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Machine Heterogeneity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5EC89C-4329-8B43-4762-DF3EE67E1CD9}"/>
              </a:ext>
            </a:extLst>
          </p:cNvPr>
          <p:cNvSpPr txBox="1"/>
          <p:nvPr/>
        </p:nvSpPr>
        <p:spPr>
          <a:xfrm>
            <a:off x="5777746" y="2266948"/>
            <a:ext cx="2606290" cy="369332"/>
          </a:xfrm>
          <a:prstGeom prst="rect">
            <a:avLst/>
          </a:prstGeom>
          <a:solidFill>
            <a:srgbClr val="FF0000">
              <a:alpha val="50000"/>
            </a:srgbClr>
          </a:solidFill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Task Heterogeneity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260ED-4065-1F8A-E5F0-17301CC6FC13}"/>
              </a:ext>
            </a:extLst>
          </p:cNvPr>
          <p:cNvSpPr txBox="1"/>
          <p:nvPr/>
        </p:nvSpPr>
        <p:spPr>
          <a:xfrm>
            <a:off x="3171456" y="1338790"/>
            <a:ext cx="2606290" cy="369332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System Heterogeneity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2922AD0C-0652-1B59-9279-52C51AC7AD2B}"/>
              </a:ext>
            </a:extLst>
          </p:cNvPr>
          <p:cNvCxnSpPr>
            <a:stCxn id="9" idx="2"/>
            <a:endCxn id="7" idx="0"/>
          </p:cNvCxnSpPr>
          <p:nvPr/>
        </p:nvCxnSpPr>
        <p:spPr>
          <a:xfrm rot="5400000">
            <a:off x="2892043" y="684390"/>
            <a:ext cx="558826" cy="2606290"/>
          </a:xfrm>
          <a:prstGeom prst="bentConnector3">
            <a:avLst>
              <a:gd name="adj1" fmla="val 31819"/>
            </a:avLst>
          </a:prstGeom>
          <a:ln w="1905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35F39FAD-F9B2-5820-28BB-F06EE80A3D51}"/>
              </a:ext>
            </a:extLst>
          </p:cNvPr>
          <p:cNvCxnSpPr>
            <a:stCxn id="9" idx="2"/>
            <a:endCxn id="8" idx="0"/>
          </p:cNvCxnSpPr>
          <p:nvPr/>
        </p:nvCxnSpPr>
        <p:spPr>
          <a:xfrm rot="16200000" flipH="1">
            <a:off x="5498333" y="684390"/>
            <a:ext cx="558826" cy="2606290"/>
          </a:xfrm>
          <a:prstGeom prst="bentConnector3">
            <a:avLst>
              <a:gd name="adj1" fmla="val 31819"/>
            </a:avLst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038F628-992D-2169-0B6F-CB7072C17FE6}"/>
              </a:ext>
            </a:extLst>
          </p:cNvPr>
          <p:cNvSpPr txBox="1"/>
          <p:nvPr/>
        </p:nvSpPr>
        <p:spPr>
          <a:xfrm>
            <a:off x="1043500" y="2817036"/>
            <a:ext cx="2874467" cy="738664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variation</a:t>
            </a:r>
            <a:r>
              <a:rPr lang="en-US" dirty="0"/>
              <a:t> in the execution times of a given task across all the</a:t>
            </a:r>
            <a:r>
              <a:rPr lang="en-US" b="1" dirty="0"/>
              <a:t> machines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E850F56B-451C-76AD-48F1-865AE741546B}"/>
              </a:ext>
            </a:extLst>
          </p:cNvPr>
          <p:cNvCxnSpPr>
            <a:cxnSpLocks/>
            <a:stCxn id="7" idx="1"/>
            <a:endCxn id="18" idx="1"/>
          </p:cNvCxnSpPr>
          <p:nvPr/>
        </p:nvCxnSpPr>
        <p:spPr>
          <a:xfrm rot="10800000" flipH="1" flipV="1">
            <a:off x="565166" y="2451614"/>
            <a:ext cx="478334" cy="734754"/>
          </a:xfrm>
          <a:prstGeom prst="bentConnector3">
            <a:avLst>
              <a:gd name="adj1" fmla="val -4779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A8BF452A-F01D-2741-6640-BCA5A86930AC}"/>
              </a:ext>
            </a:extLst>
          </p:cNvPr>
          <p:cNvSpPr txBox="1"/>
          <p:nvPr/>
        </p:nvSpPr>
        <p:spPr>
          <a:xfrm>
            <a:off x="5226034" y="2820688"/>
            <a:ext cx="2765056" cy="73866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variation</a:t>
            </a:r>
            <a:r>
              <a:rPr lang="en-US" dirty="0"/>
              <a:t> in the execution times of </a:t>
            </a:r>
            <a:r>
              <a:rPr lang="en-US" b="1" dirty="0"/>
              <a:t>tasks</a:t>
            </a:r>
            <a:r>
              <a:rPr lang="en-US" dirty="0"/>
              <a:t> for a given machines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24B1589-00C2-3A00-7A05-E5A94F5BE39B}"/>
              </a:ext>
            </a:extLst>
          </p:cNvPr>
          <p:cNvCxnSpPr>
            <a:stCxn id="8" idx="3"/>
            <a:endCxn id="22" idx="3"/>
          </p:cNvCxnSpPr>
          <p:nvPr/>
        </p:nvCxnSpPr>
        <p:spPr>
          <a:xfrm flipH="1">
            <a:off x="7991090" y="2451614"/>
            <a:ext cx="392946" cy="738406"/>
          </a:xfrm>
          <a:prstGeom prst="bentConnector3">
            <a:avLst>
              <a:gd name="adj1" fmla="val -5817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B52CAA1-B7F8-F78D-E22F-99B2E8268F32}"/>
              </a:ext>
            </a:extLst>
          </p:cNvPr>
          <p:cNvSpPr txBox="1"/>
          <p:nvPr/>
        </p:nvSpPr>
        <p:spPr>
          <a:xfrm>
            <a:off x="2753525" y="3727742"/>
            <a:ext cx="1314072" cy="738664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CPUs</a:t>
            </a:r>
          </a:p>
          <a:p>
            <a:r>
              <a:rPr lang="en-US" dirty="0"/>
              <a:t>GPUs </a:t>
            </a:r>
          </a:p>
          <a:p>
            <a:r>
              <a:rPr lang="en-US" dirty="0"/>
              <a:t>FPGA</a:t>
            </a: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713AAADF-0039-5F24-5B2C-816A2C807C67}"/>
              </a:ext>
            </a:extLst>
          </p:cNvPr>
          <p:cNvCxnSpPr>
            <a:cxnSpLocks/>
            <a:stCxn id="18" idx="2"/>
            <a:endCxn id="29" idx="1"/>
          </p:cNvCxnSpPr>
          <p:nvPr/>
        </p:nvCxnSpPr>
        <p:spPr>
          <a:xfrm rot="16200000" flipH="1">
            <a:off x="2346442" y="3689991"/>
            <a:ext cx="541374" cy="27279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D5AC83E-1D62-B465-3F77-FE1F0DD8BAF9}"/>
              </a:ext>
            </a:extLst>
          </p:cNvPr>
          <p:cNvSpPr txBox="1"/>
          <p:nvPr/>
        </p:nvSpPr>
        <p:spPr>
          <a:xfrm>
            <a:off x="4317278" y="3722835"/>
            <a:ext cx="1817512" cy="73866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Object Detection</a:t>
            </a:r>
          </a:p>
          <a:p>
            <a:r>
              <a:rPr lang="en-US" dirty="0"/>
              <a:t>Speech Recognition</a:t>
            </a:r>
          </a:p>
          <a:p>
            <a:r>
              <a:rPr lang="en-US" dirty="0"/>
              <a:t>Video Transcoding</a:t>
            </a:r>
          </a:p>
        </p:txBody>
      </p: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B00165C4-5491-B479-E263-42DFD4763F96}"/>
              </a:ext>
            </a:extLst>
          </p:cNvPr>
          <p:cNvCxnSpPr>
            <a:stCxn id="22" idx="2"/>
            <a:endCxn id="57" idx="3"/>
          </p:cNvCxnSpPr>
          <p:nvPr/>
        </p:nvCxnSpPr>
        <p:spPr>
          <a:xfrm rot="5400000">
            <a:off x="6105269" y="3588873"/>
            <a:ext cx="532815" cy="473772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4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8" grpId="0" animBg="1"/>
      <p:bldP spid="22" grpId="0" animBg="1"/>
      <p:bldP spid="29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0894E-1B25-3D00-DA1C-CD9FFE43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Heterogeneous Computing (HC)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A8423-0DD2-C273-927D-3B79317C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63" y="1033982"/>
            <a:ext cx="8710684" cy="488278"/>
          </a:xfr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A computing system </a:t>
            </a:r>
            <a:r>
              <a:rPr lang="en-US" b="1" dirty="0">
                <a:solidFill>
                  <a:srgbClr val="FF0000"/>
                </a:solidFill>
              </a:rPr>
              <a:t>is heterogeneous </a:t>
            </a:r>
            <a:r>
              <a:rPr lang="en-US" dirty="0"/>
              <a:t>if and only if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0D4A1-BBA6-D10B-248A-405FD56E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751F7-D677-4CE9-B35A-C3CCA0CC8D9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C07A955D-076D-460F-B999-2C592516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45" y="2081263"/>
            <a:ext cx="6246055" cy="277841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56F4386-79D2-3520-DB98-3FEECA098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130637"/>
              </p:ext>
            </p:extLst>
          </p:nvPr>
        </p:nvGraphicFramePr>
        <p:xfrm>
          <a:off x="2008762" y="2571750"/>
          <a:ext cx="5185332" cy="2240721"/>
        </p:xfrm>
        <a:graphic>
          <a:graphicData uri="http://schemas.openxmlformats.org/drawingml/2006/table">
            <a:tbl>
              <a:tblPr firstRow="1" bandRow="1"/>
              <a:tblGrid>
                <a:gridCol w="1296333">
                  <a:extLst>
                    <a:ext uri="{9D8B030D-6E8A-4147-A177-3AD203B41FA5}">
                      <a16:colId xmlns:a16="http://schemas.microsoft.com/office/drawing/2014/main" val="1760424150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284929709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356302934"/>
                    </a:ext>
                  </a:extLst>
                </a:gridCol>
                <a:gridCol w="1296333">
                  <a:extLst>
                    <a:ext uri="{9D8B030D-6E8A-4147-A177-3AD203B41FA5}">
                      <a16:colId xmlns:a16="http://schemas.microsoft.com/office/drawing/2014/main" val="2344737578"/>
                    </a:ext>
                  </a:extLst>
                </a:gridCol>
              </a:tblGrid>
              <a:tr h="567369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68580" marR="68580" marT="34290" marB="3429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g3s.xlarge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t2.2xlarge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C4.xlarge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71965962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Face Recognition</a:t>
                      </a: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300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5541036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Speech Recognition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400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0857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/>
                        <a:t>ChatGPT</a:t>
                      </a:r>
                      <a:endParaRPr lang="en-US" sz="1600" b="1" dirty="0"/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1000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150</a:t>
                      </a:r>
                    </a:p>
                  </a:txBody>
                  <a:tcPr marL="68580" marR="68580" marT="34290" marB="3429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438039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8D08A06-3330-AAAC-82D1-0DAE6B089376}"/>
              </a:ext>
            </a:extLst>
          </p:cNvPr>
          <p:cNvSpPr txBox="1">
            <a:spLocks/>
          </p:cNvSpPr>
          <p:nvPr/>
        </p:nvSpPr>
        <p:spPr>
          <a:xfrm>
            <a:off x="127063" y="1615939"/>
            <a:ext cx="8710684" cy="488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685800" rtl="0" eaLnBrk="1" latinLnBrk="0" hangingPunct="1">
              <a:spcBef>
                <a:spcPct val="20000"/>
              </a:spcBef>
              <a:buClr>
                <a:srgbClr val="286AD4"/>
              </a:buClr>
              <a:buSzPct val="125000"/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6858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90613" indent="-171450" algn="l" defTabSz="685800" rtl="0" eaLnBrk="1" latinLnBrk="0" hangingPunct="1">
              <a:spcBef>
                <a:spcPct val="20000"/>
              </a:spcBef>
              <a:buClr>
                <a:srgbClr val="286AD4"/>
              </a:buClr>
              <a:buFont typeface="Courier New"/>
              <a:buChar char="o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Font typeface="Wingdings" charset="2"/>
              <a:buNone/>
            </a:pPr>
            <a:r>
              <a:rPr lang="en-US" b="1" i="1" dirty="0"/>
              <a:t>“</a:t>
            </a:r>
            <a:r>
              <a:rPr lang="en-US" b="1" i="1" dirty="0">
                <a:solidFill>
                  <a:srgbClr val="FF0000"/>
                </a:solidFill>
              </a:rPr>
              <a:t>Execution time</a:t>
            </a:r>
            <a:r>
              <a:rPr lang="en-US" b="1" i="1" dirty="0"/>
              <a:t> </a:t>
            </a:r>
            <a:r>
              <a:rPr lang="en-US" i="1" dirty="0"/>
              <a:t>of at least one </a:t>
            </a:r>
            <a:r>
              <a:rPr lang="en-US" b="1" i="1" dirty="0">
                <a:solidFill>
                  <a:srgbClr val="FF0000"/>
                </a:solidFill>
              </a:rPr>
              <a:t>[task, machine] </a:t>
            </a:r>
            <a:r>
              <a:rPr lang="en-US" i="1" dirty="0"/>
              <a:t>pair </a:t>
            </a:r>
            <a:r>
              <a:rPr lang="en-US" b="1" i="1" dirty="0">
                <a:solidFill>
                  <a:srgbClr val="FF0000"/>
                </a:solidFill>
              </a:rPr>
              <a:t>differs</a:t>
            </a:r>
            <a:r>
              <a:rPr lang="en-US" i="1" dirty="0"/>
              <a:t> from others”</a:t>
            </a:r>
            <a:endParaRPr lang="en-US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2D38D46-77FF-EDBF-CD9B-4C0B5957CC3B}"/>
              </a:ext>
            </a:extLst>
          </p:cNvPr>
          <p:cNvSpPr/>
          <p:nvPr/>
        </p:nvSpPr>
        <p:spPr>
          <a:xfrm>
            <a:off x="3498258" y="1989793"/>
            <a:ext cx="398666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Variation in Execution Time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C5EA1AB-8FB6-127A-0124-26BDE5C7FE9D}"/>
              </a:ext>
            </a:extLst>
          </p:cNvPr>
          <p:cNvSpPr/>
          <p:nvPr/>
        </p:nvSpPr>
        <p:spPr>
          <a:xfrm rot="5400000">
            <a:off x="755567" y="3615660"/>
            <a:ext cx="214128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Variation in Execution 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01E2E-AB94-0671-A141-AACEA2EB9DA8}"/>
              </a:ext>
            </a:extLst>
          </p:cNvPr>
          <p:cNvSpPr/>
          <p:nvPr/>
        </p:nvSpPr>
        <p:spPr>
          <a:xfrm>
            <a:off x="5781822" y="2104217"/>
            <a:ext cx="1993171" cy="248161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4236</TotalTime>
  <Words>976</Words>
  <Application>Microsoft Office PowerPoint</Application>
  <PresentationFormat>On-screen Show (16:9)</PresentationFormat>
  <Paragraphs>329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Georgia</vt:lpstr>
      <vt:lpstr>Times New Roman</vt:lpstr>
      <vt:lpstr>Wingdings</vt:lpstr>
      <vt:lpstr>2_Office Theme</vt:lpstr>
      <vt:lpstr>E2C: A Visual Simulator to Reinforce Education of Heterogeneous Computing Systems</vt:lpstr>
      <vt:lpstr>PowerPoint Presentation</vt:lpstr>
      <vt:lpstr>Heterogeneity</vt:lpstr>
      <vt:lpstr>Machine Heterogeneity : Edge</vt:lpstr>
      <vt:lpstr>Machine Heterogeneity : Cloud</vt:lpstr>
      <vt:lpstr>Task Heterogeneity</vt:lpstr>
      <vt:lpstr>Machine and Task Heterogeneity</vt:lpstr>
      <vt:lpstr>System Heterogeneity Dimensions</vt:lpstr>
      <vt:lpstr>Heterogeneous Computing (HC) Systems</vt:lpstr>
      <vt:lpstr>Performance Model of HC Systems</vt:lpstr>
      <vt:lpstr>Heterogeneity in EET Matrix</vt:lpstr>
      <vt:lpstr>Why Heterogeneity Matters in System Design?</vt:lpstr>
      <vt:lpstr>Heterogeneity Matters in Task Scheduling!</vt:lpstr>
      <vt:lpstr>Why Heterogeneity is important?</vt:lpstr>
      <vt:lpstr>How E2C Simulator Helps in Heterogeneous-native System Design?</vt:lpstr>
      <vt:lpstr>How E2C Simulator  Helps in Heterogeneous-native System Design?</vt:lpstr>
      <vt:lpstr>E2C Architecture Overview</vt:lpstr>
      <vt:lpstr>E2C Main Window</vt:lpstr>
      <vt:lpstr>Loading Workload, EET and Configuration</vt:lpstr>
      <vt:lpstr>New Workload, EET, and Configuration</vt:lpstr>
      <vt:lpstr>Scheduling Method</vt:lpstr>
      <vt:lpstr>Machines</vt:lpstr>
      <vt:lpstr>Missed Tasks</vt:lpstr>
      <vt:lpstr>E2C Reports</vt:lpstr>
      <vt:lpstr>Positioning of E2C with respect to other simulators</vt:lpstr>
      <vt:lpstr>E2C as an Assignment in Distributed and Cloud Course</vt:lpstr>
      <vt:lpstr>Examining Scheduling of Homogeneous Systems</vt:lpstr>
      <vt:lpstr>Examining Scheduling on Heterogeneous Systems</vt:lpstr>
      <vt:lpstr>Demographic Information of the Evaluation</vt:lpstr>
      <vt:lpstr> User Interaction Experience with E2C </vt:lpstr>
      <vt:lpstr>Pre- and Post-Assignment Class Quizzes</vt:lpstr>
      <vt:lpstr>Evaluating Learning Outcomes of E2C</vt:lpstr>
      <vt:lpstr>Conclusion and Future Works</vt:lpstr>
      <vt:lpstr>Availability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Scope</dc:title>
  <dc:creator>Ali</dc:creator>
  <cp:lastModifiedBy>Mohsen</cp:lastModifiedBy>
  <cp:revision>167</cp:revision>
  <cp:lastPrinted>2023-04-25T17:21:20Z</cp:lastPrinted>
  <dcterms:modified xsi:type="dcterms:W3CDTF">2023-05-15T20:25:15Z</dcterms:modified>
</cp:coreProperties>
</file>