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5"/>
  </p:notesMasterIdLst>
  <p:sldIdLst>
    <p:sldId id="363" r:id="rId2"/>
    <p:sldId id="404" r:id="rId3"/>
    <p:sldId id="422" r:id="rId4"/>
    <p:sldId id="406" r:id="rId5"/>
    <p:sldId id="431" r:id="rId6"/>
    <p:sldId id="455" r:id="rId7"/>
    <p:sldId id="463" r:id="rId8"/>
    <p:sldId id="396" r:id="rId9"/>
    <p:sldId id="421" r:id="rId10"/>
    <p:sldId id="397" r:id="rId11"/>
    <p:sldId id="424" r:id="rId12"/>
    <p:sldId id="427" r:id="rId13"/>
    <p:sldId id="428" r:id="rId14"/>
    <p:sldId id="407" r:id="rId15"/>
    <p:sldId id="465" r:id="rId16"/>
    <p:sldId id="419" r:id="rId17"/>
    <p:sldId id="420" r:id="rId18"/>
    <p:sldId id="430" r:id="rId19"/>
    <p:sldId id="433" r:id="rId20"/>
    <p:sldId id="471" r:id="rId21"/>
    <p:sldId id="434" r:id="rId22"/>
    <p:sldId id="435" r:id="rId23"/>
    <p:sldId id="436" r:id="rId24"/>
    <p:sldId id="437" r:id="rId25"/>
    <p:sldId id="439" r:id="rId26"/>
    <p:sldId id="441" r:id="rId27"/>
    <p:sldId id="443" r:id="rId28"/>
    <p:sldId id="468" r:id="rId29"/>
    <p:sldId id="466" r:id="rId30"/>
    <p:sldId id="447" r:id="rId31"/>
    <p:sldId id="449" r:id="rId32"/>
    <p:sldId id="469" r:id="rId33"/>
    <p:sldId id="467" r:id="rId34"/>
    <p:sldId id="451" r:id="rId35"/>
    <p:sldId id="400" r:id="rId36"/>
    <p:sldId id="409" r:id="rId37"/>
    <p:sldId id="470" r:id="rId38"/>
    <p:sldId id="425" r:id="rId39"/>
    <p:sldId id="414" r:id="rId40"/>
    <p:sldId id="415" r:id="rId41"/>
    <p:sldId id="454" r:id="rId42"/>
    <p:sldId id="461" r:id="rId43"/>
    <p:sldId id="452" r:id="rId4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08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9700013-10FD-4B97-8426-37CC1FBE196F}" v="16" dt="2022-10-11T19:22:37.85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281" autoAdjust="0"/>
    <p:restoredTop sz="86898" autoAdjust="0"/>
  </p:normalViewPr>
  <p:slideViewPr>
    <p:cSldViewPr snapToGrid="0" snapToObjects="1">
      <p:cViewPr varScale="1">
        <p:scale>
          <a:sx n="78" d="100"/>
          <a:sy n="78" d="100"/>
        </p:scale>
        <p:origin x="1502" y="45"/>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50"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51" Type="http://schemas.microsoft.com/office/2015/10/relationships/revisionInfo" Target="revisionInfo.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ohsen Amini Salehi" userId="COsP4yEdUVMwrbB5KYGaBXZ91ayXl7fvIS45BnlKwD8=" providerId="None" clId="Web-{69700013-10FD-4B97-8426-37CC1FBE196F}"/>
    <pc:docChg chg="modSld">
      <pc:chgData name="Mohsen Amini Salehi" userId="COsP4yEdUVMwrbB5KYGaBXZ91ayXl7fvIS45BnlKwD8=" providerId="None" clId="Web-{69700013-10FD-4B97-8426-37CC1FBE196F}" dt="2022-10-11T19:22:37.850" v="15"/>
      <pc:docMkLst>
        <pc:docMk/>
      </pc:docMkLst>
      <pc:sldChg chg="addSp delSp">
        <pc:chgData name="Mohsen Amini Salehi" userId="COsP4yEdUVMwrbB5KYGaBXZ91ayXl7fvIS45BnlKwD8=" providerId="None" clId="Web-{69700013-10FD-4B97-8426-37CC1FBE196F}" dt="2022-10-11T19:22:37.850" v="15"/>
        <pc:sldMkLst>
          <pc:docMk/>
          <pc:sldMk cId="1773008026" sldId="431"/>
        </pc:sldMkLst>
        <pc:inkChg chg="add del">
          <ac:chgData name="Mohsen Amini Salehi" userId="COsP4yEdUVMwrbB5KYGaBXZ91ayXl7fvIS45BnlKwD8=" providerId="None" clId="Web-{69700013-10FD-4B97-8426-37CC1FBE196F}" dt="2022-10-11T19:22:37.850" v="15"/>
          <ac:inkMkLst>
            <pc:docMk/>
            <pc:sldMk cId="1773008026" sldId="431"/>
            <ac:inkMk id="3" creationId="{4DD089CC-591E-912D-0060-3FBA46DA564D}"/>
          </ac:inkMkLst>
        </pc:inkChg>
        <pc:inkChg chg="add del">
          <ac:chgData name="Mohsen Amini Salehi" userId="COsP4yEdUVMwrbB5KYGaBXZ91ayXl7fvIS45BnlKwD8=" providerId="None" clId="Web-{69700013-10FD-4B97-8426-37CC1FBE196F}" dt="2022-10-11T19:22:36.350" v="14"/>
          <ac:inkMkLst>
            <pc:docMk/>
            <pc:sldMk cId="1773008026" sldId="431"/>
            <ac:inkMk id="6" creationId="{32EB6C1D-692D-6FC3-26A8-C3556AE09962}"/>
          </ac:inkMkLst>
        </pc:inkChg>
        <pc:inkChg chg="add del">
          <ac:chgData name="Mohsen Amini Salehi" userId="COsP4yEdUVMwrbB5KYGaBXZ91ayXl7fvIS45BnlKwD8=" providerId="None" clId="Web-{69700013-10FD-4B97-8426-37CC1FBE196F}" dt="2022-10-11T19:22:34.975" v="13"/>
          <ac:inkMkLst>
            <pc:docMk/>
            <pc:sldMk cId="1773008026" sldId="431"/>
            <ac:inkMk id="7" creationId="{5865AF26-D0A6-CBDE-F1D4-DC1B8FF74596}"/>
          </ac:inkMkLst>
        </pc:inkChg>
        <pc:inkChg chg="add del">
          <ac:chgData name="Mohsen Amini Salehi" userId="COsP4yEdUVMwrbB5KYGaBXZ91ayXl7fvIS45BnlKwD8=" providerId="None" clId="Web-{69700013-10FD-4B97-8426-37CC1FBE196F}" dt="2022-10-11T19:22:33.803" v="12"/>
          <ac:inkMkLst>
            <pc:docMk/>
            <pc:sldMk cId="1773008026" sldId="431"/>
            <ac:inkMk id="8" creationId="{AFFE6EFC-34B0-ED4E-7221-CB2FC3EB50DA}"/>
          </ac:inkMkLst>
        </pc:inkChg>
        <pc:inkChg chg="add del">
          <ac:chgData name="Mohsen Amini Salehi" userId="COsP4yEdUVMwrbB5KYGaBXZ91ayXl7fvIS45BnlKwD8=" providerId="None" clId="Web-{69700013-10FD-4B97-8426-37CC1FBE196F}" dt="2022-10-11T19:22:31.522" v="11"/>
          <ac:inkMkLst>
            <pc:docMk/>
            <pc:sldMk cId="1773008026" sldId="431"/>
            <ac:inkMk id="9" creationId="{C84BF7EB-723E-B3BB-2C15-7CCD672E176D}"/>
          </ac:inkMkLst>
        </pc:inkChg>
        <pc:inkChg chg="add del">
          <ac:chgData name="Mohsen Amini Salehi" userId="COsP4yEdUVMwrbB5KYGaBXZ91ayXl7fvIS45BnlKwD8=" providerId="None" clId="Web-{69700013-10FD-4B97-8426-37CC1FBE196F}" dt="2022-10-11T19:22:30.709" v="10"/>
          <ac:inkMkLst>
            <pc:docMk/>
            <pc:sldMk cId="1773008026" sldId="431"/>
            <ac:inkMk id="10" creationId="{22A66CE6-A578-5F3E-5CC8-806C9F2DD251}"/>
          </ac:inkMkLst>
        </pc:inkChg>
        <pc:inkChg chg="add del">
          <ac:chgData name="Mohsen Amini Salehi" userId="COsP4yEdUVMwrbB5KYGaBXZ91ayXl7fvIS45BnlKwD8=" providerId="None" clId="Web-{69700013-10FD-4B97-8426-37CC1FBE196F}" dt="2022-10-11T19:22:27.819" v="9"/>
          <ac:inkMkLst>
            <pc:docMk/>
            <pc:sldMk cId="1773008026" sldId="431"/>
            <ac:inkMk id="11" creationId="{C696826D-DD50-48C5-A017-E432215E0377}"/>
          </ac:inkMkLst>
        </pc:inkChg>
        <pc:inkChg chg="add del">
          <ac:chgData name="Mohsen Amini Salehi" userId="COsP4yEdUVMwrbB5KYGaBXZ91ayXl7fvIS45BnlKwD8=" providerId="None" clId="Web-{69700013-10FD-4B97-8426-37CC1FBE196F}" dt="2022-10-11T19:22:25.459" v="8"/>
          <ac:inkMkLst>
            <pc:docMk/>
            <pc:sldMk cId="1773008026" sldId="431"/>
            <ac:inkMk id="12" creationId="{DC5AB0DC-59A9-3246-0A51-900D76517057}"/>
          </ac:inkMkLst>
        </pc:ink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2B7A0B8-09EA-6D49-9D36-F8B9F7BF2104}" type="datetimeFigureOut">
              <a:rPr lang="en-US" smtClean="0"/>
              <a:pPr/>
              <a:t>6/10/2023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B8B1F4E-4845-EB47-BD3C-717CFF736C52}" type="slidenum">
              <a:rPr lang="en-US" smtClean="0"/>
              <a:pPr/>
              <a:t>‹#›</a:t>
            </a:fld>
            <a:endParaRPr lang="en-US"/>
          </a:p>
        </p:txBody>
      </p:sp>
    </p:spTree>
    <p:extLst>
      <p:ext uri="{BB962C8B-B14F-4D97-AF65-F5344CB8AC3E}">
        <p14:creationId xmlns:p14="http://schemas.microsoft.com/office/powerpoint/2010/main" val="222587471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Show 1 by 1</a:t>
            </a:r>
          </a:p>
        </p:txBody>
      </p:sp>
      <p:sp>
        <p:nvSpPr>
          <p:cNvPr id="4" name="Slide Number Placeholder 3"/>
          <p:cNvSpPr>
            <a:spLocks noGrp="1"/>
          </p:cNvSpPr>
          <p:nvPr>
            <p:ph type="sldNum" sz="quarter" idx="10"/>
          </p:nvPr>
        </p:nvSpPr>
        <p:spPr/>
        <p:txBody>
          <a:bodyPr/>
          <a:lstStyle/>
          <a:p>
            <a:fld id="{AB8B1F4E-4845-EB47-BD3C-717CFF736C52}" type="slidenum">
              <a:rPr lang="en-US" smtClean="0"/>
              <a:pPr/>
              <a:t>5</a:t>
            </a:fld>
            <a:endParaRPr lang="en-US"/>
          </a:p>
        </p:txBody>
      </p:sp>
    </p:spTree>
    <p:extLst>
      <p:ext uri="{BB962C8B-B14F-4D97-AF65-F5344CB8AC3E}">
        <p14:creationId xmlns:p14="http://schemas.microsoft.com/office/powerpoint/2010/main" val="2704360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8B1F4E-4845-EB47-BD3C-717CFF736C52}" type="slidenum">
              <a:rPr lang="en-US" smtClean="0"/>
              <a:pPr/>
              <a:t>31</a:t>
            </a:fld>
            <a:endParaRPr lang="en-US"/>
          </a:p>
        </p:txBody>
      </p:sp>
    </p:spTree>
    <p:extLst>
      <p:ext uri="{BB962C8B-B14F-4D97-AF65-F5344CB8AC3E}">
        <p14:creationId xmlns:p14="http://schemas.microsoft.com/office/powerpoint/2010/main" val="34055816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video1:transcode(var=1024)</a:t>
            </a:r>
          </a:p>
          <a:p>
            <a:endParaRPr lang="en-US" dirty="0"/>
          </a:p>
        </p:txBody>
      </p:sp>
      <p:sp>
        <p:nvSpPr>
          <p:cNvPr id="4" name="Slide Number Placeholder 3"/>
          <p:cNvSpPr>
            <a:spLocks noGrp="1"/>
          </p:cNvSpPr>
          <p:nvPr>
            <p:ph type="sldNum" sz="quarter" idx="5"/>
          </p:nvPr>
        </p:nvSpPr>
        <p:spPr/>
        <p:txBody>
          <a:bodyPr/>
          <a:lstStyle/>
          <a:p>
            <a:fld id="{AB8B1F4E-4845-EB47-BD3C-717CFF736C52}" type="slidenum">
              <a:rPr lang="en-US" smtClean="0"/>
              <a:pPr/>
              <a:t>9</a:t>
            </a:fld>
            <a:endParaRPr lang="en-US"/>
          </a:p>
        </p:txBody>
      </p:sp>
    </p:spTree>
    <p:extLst>
      <p:ext uri="{BB962C8B-B14F-4D97-AF65-F5344CB8AC3E}">
        <p14:creationId xmlns:p14="http://schemas.microsoft.com/office/powerpoint/2010/main" val="26409227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The OaaS platform is designed based on multiple self-contained </a:t>
            </a:r>
            <a:r>
              <a:rPr lang="en-US" dirty="0" err="1"/>
              <a:t>microservices</a:t>
            </a:r>
            <a:r>
              <a:rPr lang="en-US" dirty="0"/>
              <a:t> communicating over the network in a </a:t>
            </a:r>
            <a:r>
              <a:rPr lang="en-US" dirty="0" err="1"/>
              <a:t>serverless</a:t>
            </a:r>
            <a:r>
              <a:rPr lang="en-US" dirty="0"/>
              <a:t> cloud system.</a:t>
            </a:r>
          </a:p>
          <a:p>
            <a:endParaRPr lang="en-US" dirty="0"/>
          </a:p>
        </p:txBody>
      </p:sp>
      <p:sp>
        <p:nvSpPr>
          <p:cNvPr id="4" name="Slide Number Placeholder 3"/>
          <p:cNvSpPr>
            <a:spLocks noGrp="1"/>
          </p:cNvSpPr>
          <p:nvPr>
            <p:ph type="sldNum" sz="quarter" idx="10"/>
          </p:nvPr>
        </p:nvSpPr>
        <p:spPr/>
        <p:txBody>
          <a:bodyPr/>
          <a:lstStyle/>
          <a:p>
            <a:fld id="{AB8B1F4E-4845-EB47-BD3C-717CFF736C52}" type="slidenum">
              <a:rPr lang="en-US" smtClean="0"/>
              <a:pPr/>
              <a:t>10</a:t>
            </a:fld>
            <a:endParaRPr lang="en-US"/>
          </a:p>
        </p:txBody>
      </p:sp>
    </p:spTree>
    <p:extLst>
      <p:ext uri="{BB962C8B-B14F-4D97-AF65-F5344CB8AC3E}">
        <p14:creationId xmlns:p14="http://schemas.microsoft.com/office/powerpoint/2010/main" val="27087979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The OaaS platform is designed based on multiple self-contained microservices communicating over the network in a serverless cloud system.</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To avoid the bottleneck, Task Manager is stateless by maintaining the internal state on the key-value database.</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AB8B1F4E-4845-EB47-BD3C-717CFF736C52}" type="slidenum">
              <a:rPr lang="en-US" smtClean="0"/>
              <a:pPr/>
              <a:t>11</a:t>
            </a:fld>
            <a:endParaRPr lang="en-US"/>
          </a:p>
        </p:txBody>
      </p:sp>
    </p:spTree>
    <p:extLst>
      <p:ext uri="{BB962C8B-B14F-4D97-AF65-F5344CB8AC3E}">
        <p14:creationId xmlns:p14="http://schemas.microsoft.com/office/powerpoint/2010/main" val="710047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The OaaS platform is designed based on multiple self-contained microservices communicating over the network in a serverless cloud system.</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To avoid the bottleneck, Task Manager is stateless by maintaining the internal state on the key-value database.</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AB8B1F4E-4845-EB47-BD3C-717CFF736C52}" type="slidenum">
              <a:rPr lang="en-US" smtClean="0"/>
              <a:pPr/>
              <a:t>12</a:t>
            </a:fld>
            <a:endParaRPr lang="en-US"/>
          </a:p>
        </p:txBody>
      </p:sp>
    </p:spTree>
    <p:extLst>
      <p:ext uri="{BB962C8B-B14F-4D97-AF65-F5344CB8AC3E}">
        <p14:creationId xmlns:p14="http://schemas.microsoft.com/office/powerpoint/2010/main" val="7879265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a:t>Utilizing the S3 </a:t>
            </a:r>
            <a:r>
              <a:rPr lang="en-US" dirty="0" err="1"/>
              <a:t>presigned</a:t>
            </a:r>
            <a:r>
              <a:rPr lang="en-US" dirty="0"/>
              <a:t> URL to prevent the receiver can access the other data by analyzing the path.</a:t>
            </a:r>
          </a:p>
        </p:txBody>
      </p:sp>
      <p:sp>
        <p:nvSpPr>
          <p:cNvPr id="4" name="Slide Number Placeholder 3"/>
          <p:cNvSpPr>
            <a:spLocks noGrp="1"/>
          </p:cNvSpPr>
          <p:nvPr>
            <p:ph type="sldNum" sz="quarter" idx="10"/>
          </p:nvPr>
        </p:nvSpPr>
        <p:spPr/>
        <p:txBody>
          <a:bodyPr/>
          <a:lstStyle/>
          <a:p>
            <a:fld id="{AB8B1F4E-4845-EB47-BD3C-717CFF736C52}" type="slidenum">
              <a:rPr lang="en-US" smtClean="0"/>
              <a:pPr/>
              <a:t>13</a:t>
            </a:fld>
            <a:endParaRPr lang="en-US"/>
          </a:p>
        </p:txBody>
      </p:sp>
    </p:spTree>
    <p:extLst>
      <p:ext uri="{BB962C8B-B14F-4D97-AF65-F5344CB8AC3E}">
        <p14:creationId xmlns:p14="http://schemas.microsoft.com/office/powerpoint/2010/main" val="42184126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the execution time of </a:t>
            </a:r>
            <a:r>
              <a:rPr lang="en-US" dirty="0" err="1"/>
              <a:t>Statefun</a:t>
            </a:r>
            <a:r>
              <a:rPr lang="en-US" dirty="0"/>
              <a:t> does not increase when we increase the data size because </a:t>
            </a:r>
            <a:r>
              <a:rPr lang="en-US" dirty="0" err="1"/>
              <a:t>Statefun</a:t>
            </a:r>
            <a:r>
              <a:rPr lang="en-US" dirty="0"/>
              <a:t> was built on top of Apache </a:t>
            </a:r>
            <a:r>
              <a:rPr lang="en-US" dirty="0" err="1"/>
              <a:t>Flink</a:t>
            </a:r>
            <a:r>
              <a:rPr lang="en-US" dirty="0"/>
              <a:t>, which stores the state on the local </a:t>
            </a:r>
            <a:r>
              <a:rPr lang="en-US" dirty="0" err="1"/>
              <a:t>datastore</a:t>
            </a:r>
            <a:r>
              <a:rPr lang="en-US" dirty="0"/>
              <a:t> without involving the external database. However, </a:t>
            </a:r>
            <a:r>
              <a:rPr lang="en-US" dirty="0" err="1"/>
              <a:t>Statefun</a:t>
            </a:r>
            <a:r>
              <a:rPr lang="en-US" dirty="0"/>
              <a:t> also has the fault tolerance mechanism by state snapshotting to external object storage, but it performs asynchronously and does not count to the execution time.</a:t>
            </a:r>
          </a:p>
        </p:txBody>
      </p:sp>
      <p:sp>
        <p:nvSpPr>
          <p:cNvPr id="4" name="Slide Number Placeholder 3"/>
          <p:cNvSpPr>
            <a:spLocks noGrp="1"/>
          </p:cNvSpPr>
          <p:nvPr>
            <p:ph type="sldNum" sz="quarter" idx="10"/>
          </p:nvPr>
        </p:nvSpPr>
        <p:spPr/>
        <p:txBody>
          <a:bodyPr/>
          <a:lstStyle/>
          <a:p>
            <a:fld id="{AB8B1F4E-4845-EB47-BD3C-717CFF736C52}" type="slidenum">
              <a:rPr lang="en-US" smtClean="0"/>
              <a:pPr/>
              <a:t>25</a:t>
            </a:fld>
            <a:endParaRPr lang="en-US"/>
          </a:p>
        </p:txBody>
      </p:sp>
    </p:spTree>
    <p:extLst>
      <p:ext uri="{BB962C8B-B14F-4D97-AF65-F5344CB8AC3E}">
        <p14:creationId xmlns:p14="http://schemas.microsoft.com/office/powerpoint/2010/main" val="8037026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8B1F4E-4845-EB47-BD3C-717CFF736C52}" type="slidenum">
              <a:rPr lang="en-US" smtClean="0"/>
              <a:pPr/>
              <a:t>27</a:t>
            </a:fld>
            <a:endParaRPr lang="en-US"/>
          </a:p>
        </p:txBody>
      </p:sp>
    </p:spTree>
    <p:extLst>
      <p:ext uri="{BB962C8B-B14F-4D97-AF65-F5344CB8AC3E}">
        <p14:creationId xmlns:p14="http://schemas.microsoft.com/office/powerpoint/2010/main" val="41903115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 We add 100 </a:t>
            </a:r>
            <a:r>
              <a:rPr lang="en-US" dirty="0" err="1"/>
              <a:t>ms</a:t>
            </a:r>
            <a:r>
              <a:rPr lang="en-US" dirty="0"/>
              <a:t> of</a:t>
            </a:r>
            <a:r>
              <a:rPr lang="en-US" baseline="0" dirty="0"/>
              <a:t> delay to simulate the synchronous API call.</a:t>
            </a:r>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 </a:t>
            </a:r>
            <a:r>
              <a:rPr lang="en-US" dirty="0" err="1"/>
              <a:t>Statefun</a:t>
            </a:r>
            <a:r>
              <a:rPr lang="en-US" dirty="0"/>
              <a:t> has the best throughput and latency on high concurrency. Apache</a:t>
            </a:r>
            <a:r>
              <a:rPr lang="en-US" baseline="0" dirty="0"/>
              <a:t> </a:t>
            </a:r>
            <a:r>
              <a:rPr lang="en-US" baseline="0" dirty="0" err="1"/>
              <a:t>Flink</a:t>
            </a:r>
            <a:r>
              <a:rPr lang="en-US" baseline="0" dirty="0"/>
              <a:t> is based on the actor model that keep the working data on</a:t>
            </a:r>
            <a:r>
              <a:rPr lang="en-US" dirty="0"/>
              <a:t> worker</a:t>
            </a:r>
            <a:r>
              <a:rPr lang="en-US" baseline="0" dirty="0"/>
              <a:t> </a:t>
            </a:r>
            <a:r>
              <a:rPr lang="en-US" dirty="0"/>
              <a:t>This</a:t>
            </a:r>
            <a:r>
              <a:rPr lang="en-US" baseline="0" dirty="0"/>
              <a:t> is coming from the asynchronous state persistent mechanism that batch multiple state into one operation. Also, </a:t>
            </a:r>
            <a:r>
              <a:rPr lang="en-US" baseline="0" dirty="0" err="1"/>
              <a:t>Statefun</a:t>
            </a:r>
            <a:r>
              <a:rPr lang="en-US" baseline="0" dirty="0"/>
              <a:t> uses </a:t>
            </a:r>
            <a:r>
              <a:rPr lang="en-US" baseline="0" dirty="0" err="1"/>
              <a:t>Protobuf</a:t>
            </a:r>
            <a:r>
              <a:rPr lang="en-US" baseline="0" dirty="0"/>
              <a:t>, but the others uses JSON. </a:t>
            </a:r>
            <a:endParaRPr lang="en-US" dirty="0"/>
          </a:p>
          <a:p>
            <a:endParaRPr lang="en-US" dirty="0"/>
          </a:p>
        </p:txBody>
      </p:sp>
      <p:sp>
        <p:nvSpPr>
          <p:cNvPr id="4" name="Slide Number Placeholder 3"/>
          <p:cNvSpPr>
            <a:spLocks noGrp="1"/>
          </p:cNvSpPr>
          <p:nvPr>
            <p:ph type="sldNum" sz="quarter" idx="10"/>
          </p:nvPr>
        </p:nvSpPr>
        <p:spPr/>
        <p:txBody>
          <a:bodyPr/>
          <a:lstStyle/>
          <a:p>
            <a:fld id="{AB8B1F4E-4845-EB47-BD3C-717CFF736C52}" type="slidenum">
              <a:rPr lang="en-US" smtClean="0"/>
              <a:pPr/>
              <a:t>29</a:t>
            </a:fld>
            <a:endParaRPr lang="en-US"/>
          </a:p>
        </p:txBody>
      </p:sp>
    </p:spTree>
    <p:extLst>
      <p:ext uri="{BB962C8B-B14F-4D97-AF65-F5344CB8AC3E}">
        <p14:creationId xmlns:p14="http://schemas.microsoft.com/office/powerpoint/2010/main" val="147344002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Hpcclab titl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12" name="Picture Placeholder 11"/>
          <p:cNvSpPr>
            <a:spLocks noGrp="1"/>
          </p:cNvSpPr>
          <p:nvPr>
            <p:ph type="pic" sz="quarter" idx="14"/>
          </p:nvPr>
        </p:nvSpPr>
        <p:spPr>
          <a:xfrm>
            <a:off x="-1" y="5369442"/>
            <a:ext cx="1658679" cy="1464548"/>
          </a:xfrm>
        </p:spPr>
        <p:txBody>
          <a:bodyPr/>
          <a:lstStyle/>
          <a:p>
            <a:endParaRPr lang="en-US"/>
          </a:p>
        </p:txBody>
      </p:sp>
      <p:pic>
        <p:nvPicPr>
          <p:cNvPr id="7" name="Picture 6" descr="title2.jpg"/>
          <p:cNvPicPr>
            <a:picLocks noChangeAspect="1"/>
          </p:cNvPicPr>
          <p:nvPr userDrawn="1"/>
        </p:nvPicPr>
        <p:blipFill>
          <a:blip r:embed="rId2"/>
          <a:stretch>
            <a:fillRect/>
          </a:stretch>
        </p:blipFill>
        <p:spPr>
          <a:xfrm>
            <a:off x="6808111" y="5178048"/>
            <a:ext cx="2298174" cy="1464548"/>
          </a:xfrm>
          <a:prstGeom prst="rect">
            <a:avLst/>
          </a:prstGeom>
        </p:spPr>
      </p:pic>
      <p:pic>
        <p:nvPicPr>
          <p:cNvPr id="15362" name="Picture 2" descr="https://pbs.twimg.com/profile_images/631520953759969280/j1ru4suY.jpg"/>
          <p:cNvPicPr>
            <a:picLocks noChangeAspect="1" noChangeArrowheads="1"/>
          </p:cNvPicPr>
          <p:nvPr userDrawn="1"/>
        </p:nvPicPr>
        <p:blipFill>
          <a:blip r:embed="rId3"/>
          <a:srcRect/>
          <a:stretch>
            <a:fillRect/>
          </a:stretch>
        </p:blipFill>
        <p:spPr bwMode="auto">
          <a:xfrm>
            <a:off x="0" y="4920130"/>
            <a:ext cx="1913860" cy="1913860"/>
          </a:xfrm>
          <a:prstGeom prst="rect">
            <a:avLst/>
          </a:prstGeom>
          <a:noFill/>
        </p:spPr>
      </p:pic>
    </p:spTree>
    <p:extLst>
      <p:ext uri="{BB962C8B-B14F-4D97-AF65-F5344CB8AC3E}">
        <p14:creationId xmlns:p14="http://schemas.microsoft.com/office/powerpoint/2010/main" val="36858231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Hpcclab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E00033F-C29E-D746-82BD-5E382C97A3A0}" type="datetime1">
              <a:rPr lang="en-US" smtClean="0">
                <a:solidFill>
                  <a:prstClr val="black">
                    <a:tint val="75000"/>
                  </a:prstClr>
                </a:solidFill>
                <a:latin typeface="Calibri"/>
              </a:rPr>
              <a:pPr/>
              <a:t>6/10/2023</a:t>
            </a:fld>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a:xfrm>
            <a:off x="3498112" y="6356350"/>
            <a:ext cx="2133600" cy="365125"/>
          </a:xfrm>
        </p:spPr>
        <p:txBody>
          <a:bodyPr/>
          <a:lstStyle/>
          <a:p>
            <a:fld id="{7D2751F7-D677-4CE9-B35A-C3CCA0CC8D94}"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pic>
        <p:nvPicPr>
          <p:cNvPr id="7" name="Picture 6" descr="title2.jpg"/>
          <p:cNvPicPr>
            <a:picLocks noChangeAspect="1"/>
          </p:cNvPicPr>
          <p:nvPr userDrawn="1"/>
        </p:nvPicPr>
        <p:blipFill>
          <a:blip r:embed="rId2"/>
          <a:stretch>
            <a:fillRect/>
          </a:stretch>
        </p:blipFill>
        <p:spPr>
          <a:xfrm>
            <a:off x="7602600" y="5882382"/>
            <a:ext cx="1530446" cy="975301"/>
          </a:xfrm>
          <a:prstGeom prst="rect">
            <a:avLst/>
          </a:prstGeom>
        </p:spPr>
      </p:pic>
    </p:spTree>
    <p:extLst>
      <p:ext uri="{BB962C8B-B14F-4D97-AF65-F5344CB8AC3E}">
        <p14:creationId xmlns:p14="http://schemas.microsoft.com/office/powerpoint/2010/main" val="35827230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89455349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0" y="0"/>
            <a:ext cx="9144000" cy="1447800"/>
          </a:xfrm>
          <a:prstGeom prst="rect">
            <a:avLst/>
          </a:prstGeom>
          <a:solidFill>
            <a:srgbClr val="004080"/>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defTabSz="914400"/>
            <a:endParaRPr lang="en-US">
              <a:solidFill>
                <a:prstClr val="black"/>
              </a:solidFill>
              <a:latin typeface="Calibri"/>
            </a:endParaRPr>
          </a:p>
        </p:txBody>
      </p:sp>
      <p:sp>
        <p:nvSpPr>
          <p:cNvPr id="2" name="Title Placeholder 1"/>
          <p:cNvSpPr>
            <a:spLocks noGrp="1"/>
          </p:cNvSpPr>
          <p:nvPr>
            <p:ph type="title"/>
          </p:nvPr>
        </p:nvSpPr>
        <p:spPr>
          <a:xfrm>
            <a:off x="457200" y="152400"/>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FA74E592-A08E-3E4B-A689-D73D85531057}" type="datetime1">
              <a:rPr lang="en-US" smtClean="0">
                <a:solidFill>
                  <a:prstClr val="black">
                    <a:tint val="75000"/>
                  </a:prstClr>
                </a:solidFill>
                <a:latin typeface="Calibri"/>
              </a:rPr>
              <a:pPr defTabSz="914400"/>
              <a:t>6/10/2023</a:t>
            </a:fld>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92800" y="630932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7D2751F7-D677-4CE9-B35A-C3CCA0CC8D94}" type="slidenum">
              <a:rPr lang="en-US" smtClean="0">
                <a:solidFill>
                  <a:prstClr val="black">
                    <a:tint val="75000"/>
                  </a:prstClr>
                </a:solidFill>
                <a:latin typeface="Calibri"/>
              </a:rPr>
              <a:pPr defTabSz="914400"/>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36338085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hf hdr="0" ftr="0" dt="0"/>
  <p:txStyles>
    <p:titleStyle>
      <a:lvl1pPr algn="ctr" defTabSz="914400" rtl="0" eaLnBrk="1" latinLnBrk="0" hangingPunct="1">
        <a:spcBef>
          <a:spcPct val="0"/>
        </a:spcBef>
        <a:buNone/>
        <a:defRPr sz="4400" b="0" i="0" kern="1200">
          <a:solidFill>
            <a:schemeClr val="bg1"/>
          </a:solidFill>
          <a:latin typeface="Arial"/>
          <a:ea typeface="+mj-ea"/>
          <a:cs typeface="+mj-cs"/>
        </a:defRPr>
      </a:lvl1pPr>
    </p:titleStyle>
    <p:bodyStyle>
      <a:lvl1pPr marL="342900" indent="-342900" algn="l" defTabSz="914400" rtl="0" eaLnBrk="1" latinLnBrk="0" hangingPunct="1">
        <a:spcBef>
          <a:spcPct val="20000"/>
        </a:spcBef>
        <a:buClrTx/>
        <a:buSzPct val="125000"/>
        <a:buFont typeface="Arial" pitchFamily="34" charset="0"/>
        <a:buChar char="•"/>
        <a:defRPr sz="3400" kern="1200">
          <a:solidFill>
            <a:schemeClr val="tx1"/>
          </a:solidFill>
          <a:latin typeface="+mn-lt"/>
          <a:ea typeface="+mn-ea"/>
          <a:cs typeface="+mn-cs"/>
        </a:defRPr>
      </a:lvl1pPr>
      <a:lvl2pPr marL="742950" indent="-285750" algn="l" defTabSz="914400" rtl="0" eaLnBrk="1" latinLnBrk="0" hangingPunct="1">
        <a:spcBef>
          <a:spcPct val="20000"/>
        </a:spcBef>
        <a:buClr>
          <a:srgbClr val="008000"/>
        </a:buClr>
        <a:buFont typeface="Wingdings" charset="2"/>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rgbClr val="008000"/>
        </a:buClr>
        <a:buFont typeface="Courier New"/>
        <a:buChar char="o"/>
        <a:defRPr sz="2400" kern="1200">
          <a:solidFill>
            <a:schemeClr val="tx1"/>
          </a:solidFill>
          <a:latin typeface="+mn-lt"/>
          <a:ea typeface="+mn-ea"/>
          <a:cs typeface="+mn-cs"/>
        </a:defRPr>
      </a:lvl3pPr>
      <a:lvl4pPr marL="1600200" indent="-228600" algn="l" defTabSz="914400" rtl="0" eaLnBrk="1" latinLnBrk="0" hangingPunct="1">
        <a:spcBef>
          <a:spcPct val="20000"/>
        </a:spcBef>
        <a:buClr>
          <a:srgbClr val="008000"/>
        </a:buClr>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rgbClr val="008000"/>
        </a:buClr>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3.xm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3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hyperlink" Target="https://github.com/hpcclab/OaaS"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066627"/>
            <a:ext cx="7772400" cy="1470025"/>
          </a:xfrm>
        </p:spPr>
        <p:txBody>
          <a:bodyPr>
            <a:noAutofit/>
          </a:bodyPr>
          <a:lstStyle/>
          <a:p>
            <a:r>
              <a:rPr lang="en-US" sz="3200" b="1" spc="-1" dirty="0">
                <a:solidFill>
                  <a:srgbClr val="000000"/>
                </a:solidFill>
              </a:rPr>
              <a:t>Object as a Service (OaaS):</a:t>
            </a:r>
            <a:br>
              <a:rPr lang="en-US" sz="3200" b="1" spc="-1" dirty="0">
                <a:solidFill>
                  <a:srgbClr val="000000"/>
                </a:solidFill>
              </a:rPr>
            </a:br>
            <a:r>
              <a:rPr lang="en-US" sz="3200" b="1" spc="-1" dirty="0">
                <a:solidFill>
                  <a:srgbClr val="000000"/>
                </a:solidFill>
              </a:rPr>
              <a:t>Enabling Object Abstraction in Serverless Clouds</a:t>
            </a:r>
            <a:endParaRPr lang="en-US" sz="3200" dirty="0"/>
          </a:p>
        </p:txBody>
      </p:sp>
      <p:sp>
        <p:nvSpPr>
          <p:cNvPr id="3" name="Subtitle 2"/>
          <p:cNvSpPr>
            <a:spLocks noGrp="1"/>
          </p:cNvSpPr>
          <p:nvPr>
            <p:ph type="subTitle" idx="1"/>
          </p:nvPr>
        </p:nvSpPr>
        <p:spPr>
          <a:xfrm>
            <a:off x="1371600" y="3790503"/>
            <a:ext cx="6400800" cy="1470025"/>
          </a:xfrm>
        </p:spPr>
        <p:txBody>
          <a:bodyPr>
            <a:normAutofit fontScale="55000" lnSpcReduction="20000"/>
          </a:bodyPr>
          <a:lstStyle/>
          <a:p>
            <a:r>
              <a:rPr lang="en-US" sz="3600" b="1" spc="-1" dirty="0">
                <a:solidFill>
                  <a:srgbClr val="000000"/>
                </a:solidFill>
              </a:rPr>
              <a:t>Pawissanutt Lertpongrujikorn and Dr. Mohsen Amini Salehi</a:t>
            </a:r>
            <a:endParaRPr lang="en-US" sz="3600" b="1" dirty="0">
              <a:solidFill>
                <a:schemeClr val="tx1"/>
              </a:solidFill>
            </a:endParaRPr>
          </a:p>
          <a:p>
            <a:r>
              <a:rPr lang="en-US" sz="3600" b="1" dirty="0">
                <a:solidFill>
                  <a:schemeClr val="tx1"/>
                </a:solidFill>
              </a:rPr>
              <a:t>High Performance Cloud Computing Lab (HPCC)</a:t>
            </a:r>
          </a:p>
          <a:p>
            <a:r>
              <a:rPr lang="en-US" sz="3600" dirty="0">
                <a:solidFill>
                  <a:schemeClr val="tx1"/>
                </a:solidFill>
              </a:rPr>
              <a:t>School of Computing and Informatics</a:t>
            </a:r>
          </a:p>
          <a:p>
            <a:r>
              <a:rPr lang="en-US" sz="3600" dirty="0">
                <a:solidFill>
                  <a:schemeClr val="tx1"/>
                </a:solidFill>
              </a:rPr>
              <a:t>University of Louisiana Lafayette</a:t>
            </a:r>
          </a:p>
          <a:p>
            <a:endParaRPr lang="en-US" sz="2800" dirty="0"/>
          </a:p>
          <a:p>
            <a:endParaRPr lang="en-US" dirty="0"/>
          </a:p>
        </p:txBody>
      </p:sp>
      <p:sp>
        <p:nvSpPr>
          <p:cNvPr id="4" name="Slide Number Placeholder 3"/>
          <p:cNvSpPr>
            <a:spLocks noGrp="1"/>
          </p:cNvSpPr>
          <p:nvPr>
            <p:ph type="sldNum" sz="quarter" idx="4294967295"/>
          </p:nvPr>
        </p:nvSpPr>
        <p:spPr>
          <a:xfrm>
            <a:off x="3285460" y="6309320"/>
            <a:ext cx="2133600" cy="365125"/>
          </a:xfrm>
        </p:spPr>
        <p:txBody>
          <a:bodyPr/>
          <a:lstStyle/>
          <a:p>
            <a:fld id="{7D2751F7-D677-4CE9-B35A-C3CCA0CC8D94}" type="slidenum">
              <a:rPr lang="en-US" smtClean="0">
                <a:solidFill>
                  <a:prstClr val="black">
                    <a:tint val="75000"/>
                  </a:prstClr>
                </a:solidFill>
                <a:latin typeface="Calibri"/>
              </a:rPr>
              <a:pPr/>
              <a:t>1</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23835740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39333" y="1414221"/>
            <a:ext cx="5922806" cy="5112572"/>
          </a:xfrm>
          <a:prstGeom prst="rect">
            <a:avLst/>
          </a:prstGeom>
        </p:spPr>
      </p:pic>
      <p:sp>
        <p:nvSpPr>
          <p:cNvPr id="2" name="Title 1"/>
          <p:cNvSpPr>
            <a:spLocks noGrp="1"/>
          </p:cNvSpPr>
          <p:nvPr>
            <p:ph type="title"/>
          </p:nvPr>
        </p:nvSpPr>
        <p:spPr/>
        <p:txBody>
          <a:bodyPr/>
          <a:lstStyle/>
          <a:p>
            <a:r>
              <a:rPr lang="en-US" dirty="0" err="1"/>
              <a:t>OaaS</a:t>
            </a:r>
            <a:r>
              <a:rPr lang="en-US" dirty="0"/>
              <a:t> Architecture</a:t>
            </a:r>
          </a:p>
        </p:txBody>
      </p:sp>
      <p:sp>
        <p:nvSpPr>
          <p:cNvPr id="5" name="Rectangle: Rounded Corners 4">
            <a:extLst>
              <a:ext uri="{FF2B5EF4-FFF2-40B4-BE49-F238E27FC236}">
                <a16:creationId xmlns:a16="http://schemas.microsoft.com/office/drawing/2014/main" id="{AB2B19EB-DFB8-46EB-A9BD-5EFDBFAD69F9}"/>
              </a:ext>
            </a:extLst>
          </p:cNvPr>
          <p:cNvSpPr/>
          <p:nvPr/>
        </p:nvSpPr>
        <p:spPr>
          <a:xfrm>
            <a:off x="1047447" y="2301073"/>
            <a:ext cx="6830461" cy="4225720"/>
          </a:xfrm>
          <a:prstGeom prst="roundRect">
            <a:avLst/>
          </a:prstGeom>
          <a:solidFill>
            <a:schemeClr val="bg1"/>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err="1">
                <a:solidFill>
                  <a:schemeClr val="tx1"/>
                </a:solidFill>
              </a:rPr>
              <a:t>OaaS</a:t>
            </a:r>
            <a:r>
              <a:rPr lang="en-US" sz="4000" dirty="0">
                <a:solidFill>
                  <a:schemeClr val="tx1"/>
                </a:solidFill>
              </a:rPr>
              <a:t> Platform</a:t>
            </a:r>
          </a:p>
        </p:txBody>
      </p:sp>
    </p:spTree>
    <p:extLst>
      <p:ext uri="{BB962C8B-B14F-4D97-AF65-F5344CB8AC3E}">
        <p14:creationId xmlns:p14="http://schemas.microsoft.com/office/powerpoint/2010/main" val="19737268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6822" y="1504391"/>
            <a:ext cx="6155360" cy="5260364"/>
          </a:xfrm>
          <a:prstGeom prst="rect">
            <a:avLst/>
          </a:prstGeom>
        </p:spPr>
      </p:pic>
      <p:sp>
        <p:nvSpPr>
          <p:cNvPr id="2" name="Title 1"/>
          <p:cNvSpPr>
            <a:spLocks noGrp="1"/>
          </p:cNvSpPr>
          <p:nvPr>
            <p:ph type="title"/>
          </p:nvPr>
        </p:nvSpPr>
        <p:spPr/>
        <p:txBody>
          <a:bodyPr/>
          <a:lstStyle/>
          <a:p>
            <a:r>
              <a:rPr lang="en-US" dirty="0" err="1"/>
              <a:t>OaaS</a:t>
            </a:r>
            <a:r>
              <a:rPr lang="en-US" dirty="0"/>
              <a:t>: Object Control Module</a:t>
            </a:r>
          </a:p>
        </p:txBody>
      </p:sp>
      <p:sp>
        <p:nvSpPr>
          <p:cNvPr id="5" name="Rectangle: Rounded Corners 4">
            <a:extLst>
              <a:ext uri="{FF2B5EF4-FFF2-40B4-BE49-F238E27FC236}">
                <a16:creationId xmlns:a16="http://schemas.microsoft.com/office/drawing/2014/main" id="{AB2B19EB-DFB8-46EB-A9BD-5EFDBFAD69F9}"/>
              </a:ext>
            </a:extLst>
          </p:cNvPr>
          <p:cNvSpPr/>
          <p:nvPr/>
        </p:nvSpPr>
        <p:spPr>
          <a:xfrm>
            <a:off x="282506" y="3705653"/>
            <a:ext cx="6719313" cy="305910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6" name="Rectangle: Rounded Corners 5">
            <a:extLst>
              <a:ext uri="{FF2B5EF4-FFF2-40B4-BE49-F238E27FC236}">
                <a16:creationId xmlns:a16="http://schemas.microsoft.com/office/drawing/2014/main" id="{C5787BB4-4176-4A16-89D6-7BA1520FFAC4}"/>
              </a:ext>
            </a:extLst>
          </p:cNvPr>
          <p:cNvSpPr/>
          <p:nvPr/>
        </p:nvSpPr>
        <p:spPr>
          <a:xfrm>
            <a:off x="4537061" y="1615834"/>
            <a:ext cx="3799945" cy="281653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tx1"/>
              </a:solidFill>
            </a:endParaRPr>
          </a:p>
        </p:txBody>
      </p:sp>
      <p:sp>
        <p:nvSpPr>
          <p:cNvPr id="10" name="Content Placeholder 2">
            <a:extLst>
              <a:ext uri="{FF2B5EF4-FFF2-40B4-BE49-F238E27FC236}">
                <a16:creationId xmlns:a16="http://schemas.microsoft.com/office/drawing/2014/main" id="{D0DFE810-1AB6-4C1C-9DDF-DBA075BC40B9}"/>
              </a:ext>
            </a:extLst>
          </p:cNvPr>
          <p:cNvSpPr txBox="1">
            <a:spLocks/>
          </p:cNvSpPr>
          <p:nvPr/>
        </p:nvSpPr>
        <p:spPr>
          <a:xfrm>
            <a:off x="3496377" y="3972814"/>
            <a:ext cx="4070882" cy="257840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Tx/>
              <a:buSzPct val="125000"/>
              <a:buFont typeface="Arial" pitchFamily="34" charset="0"/>
              <a:buChar char="•"/>
              <a:defRPr sz="3400" kern="1200">
                <a:solidFill>
                  <a:schemeClr val="tx1"/>
                </a:solidFill>
                <a:latin typeface="+mn-lt"/>
                <a:ea typeface="+mn-ea"/>
                <a:cs typeface="+mn-cs"/>
              </a:defRPr>
            </a:lvl1pPr>
            <a:lvl2pPr marL="742950" indent="-285750" algn="l" defTabSz="914400" rtl="0" eaLnBrk="1" latinLnBrk="0" hangingPunct="1">
              <a:spcBef>
                <a:spcPct val="20000"/>
              </a:spcBef>
              <a:buClr>
                <a:srgbClr val="008000"/>
              </a:buClr>
              <a:buFont typeface="Wingdings" charset="2"/>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rgbClr val="008000"/>
              </a:buClr>
              <a:buFont typeface="Courier New"/>
              <a:buChar char="o"/>
              <a:defRPr sz="2400" kern="1200">
                <a:solidFill>
                  <a:schemeClr val="tx1"/>
                </a:solidFill>
                <a:latin typeface="+mn-lt"/>
                <a:ea typeface="+mn-ea"/>
                <a:cs typeface="+mn-cs"/>
              </a:defRPr>
            </a:lvl3pPr>
            <a:lvl4pPr marL="1600200" indent="-228600" algn="l" defTabSz="914400" rtl="0" eaLnBrk="1" latinLnBrk="0" hangingPunct="1">
              <a:spcBef>
                <a:spcPct val="20000"/>
              </a:spcBef>
              <a:buClr>
                <a:srgbClr val="008000"/>
              </a:buClr>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rgbClr val="008000"/>
              </a:buClr>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sz="1800" dirty="0"/>
          </a:p>
        </p:txBody>
      </p:sp>
      <p:grpSp>
        <p:nvGrpSpPr>
          <p:cNvPr id="16" name="Group 15">
            <a:extLst>
              <a:ext uri="{FF2B5EF4-FFF2-40B4-BE49-F238E27FC236}">
                <a16:creationId xmlns:a16="http://schemas.microsoft.com/office/drawing/2014/main" id="{46D99327-1FF4-4DB5-A85F-C4EB50DBD05D}"/>
              </a:ext>
            </a:extLst>
          </p:cNvPr>
          <p:cNvGrpSpPr/>
          <p:nvPr/>
        </p:nvGrpSpPr>
        <p:grpSpPr>
          <a:xfrm>
            <a:off x="743782" y="4561632"/>
            <a:ext cx="3436317" cy="1213003"/>
            <a:chOff x="367595" y="4329508"/>
            <a:chExt cx="3436317" cy="1518515"/>
          </a:xfrm>
        </p:grpSpPr>
        <p:sp>
          <p:nvSpPr>
            <p:cNvPr id="11" name="Callout: Line 10">
              <a:extLst>
                <a:ext uri="{FF2B5EF4-FFF2-40B4-BE49-F238E27FC236}">
                  <a16:creationId xmlns:a16="http://schemas.microsoft.com/office/drawing/2014/main" id="{FA9A1812-ADCF-4EAD-854F-2169DEEE33F5}"/>
                </a:ext>
              </a:extLst>
            </p:cNvPr>
            <p:cNvSpPr/>
            <p:nvPr/>
          </p:nvSpPr>
          <p:spPr>
            <a:xfrm>
              <a:off x="672705" y="4329508"/>
              <a:ext cx="2920730" cy="1518515"/>
            </a:xfrm>
            <a:prstGeom prst="borderCallout1">
              <a:avLst>
                <a:gd name="adj1" fmla="val -405"/>
                <a:gd name="adj2" fmla="val 38286"/>
                <a:gd name="adj3" fmla="val -86171"/>
                <a:gd name="adj4" fmla="val 11973"/>
              </a:avLst>
            </a:prstGeom>
            <a:noFill/>
            <a:ln w="22225"/>
          </p:spPr>
          <p:style>
            <a:lnRef idx="1">
              <a:schemeClr val="accent3"/>
            </a:lnRef>
            <a:fillRef idx="3">
              <a:schemeClr val="accent3"/>
            </a:fillRef>
            <a:effectRef idx="2">
              <a:schemeClr val="accent3"/>
            </a:effectRef>
            <a:fontRef idx="minor">
              <a:schemeClr val="lt1"/>
            </a:fontRef>
          </p:style>
          <p:txBody>
            <a:bodyPr rtlCol="0" anchor="ctr"/>
            <a:lstStyle/>
            <a:p>
              <a:pPr marL="800100" lvl="1" indent="-342900">
                <a:buFont typeface="+mj-lt"/>
                <a:buAutoNum type="arabicPeriod"/>
              </a:pPr>
              <a:endParaRPr lang="en-US" sz="1800" dirty="0">
                <a:solidFill>
                  <a:schemeClr val="tx1"/>
                </a:solidFill>
              </a:endParaRPr>
            </a:p>
          </p:txBody>
        </p:sp>
        <p:sp>
          <p:nvSpPr>
            <p:cNvPr id="12" name="TextBox 11">
              <a:extLst>
                <a:ext uri="{FF2B5EF4-FFF2-40B4-BE49-F238E27FC236}">
                  <a16:creationId xmlns:a16="http://schemas.microsoft.com/office/drawing/2014/main" id="{8053ED6E-9888-4BCB-88CE-EA8C5918128E}"/>
                </a:ext>
              </a:extLst>
            </p:cNvPr>
            <p:cNvSpPr txBox="1"/>
            <p:nvPr/>
          </p:nvSpPr>
          <p:spPr>
            <a:xfrm>
              <a:off x="367595" y="4380953"/>
              <a:ext cx="3436317" cy="1077218"/>
            </a:xfrm>
            <a:prstGeom prst="rect">
              <a:avLst/>
            </a:prstGeom>
            <a:noFill/>
          </p:spPr>
          <p:txBody>
            <a:bodyPr wrap="square" rtlCol="0">
              <a:spAutoFit/>
            </a:bodyPr>
            <a:lstStyle/>
            <a:p>
              <a:pPr lvl="1"/>
              <a:r>
                <a:rPr lang="en-US" dirty="0"/>
                <a:t>o</a:t>
              </a:r>
              <a:r>
                <a:rPr lang="en-US" sz="1800" dirty="0">
                  <a:solidFill>
                    <a:schemeClr val="tx1"/>
                  </a:solidFill>
                </a:rPr>
                <a:t>ffers the </a:t>
              </a:r>
              <a:r>
                <a:rPr lang="en-US" sz="1800" i="1" dirty="0">
                  <a:solidFill>
                    <a:schemeClr val="tx1"/>
                  </a:solidFill>
                </a:rPr>
                <a:t>object</a:t>
              </a:r>
              <a:r>
                <a:rPr lang="en-US" sz="1800" dirty="0">
                  <a:solidFill>
                    <a:schemeClr val="tx1"/>
                  </a:solidFill>
                </a:rPr>
                <a:t> and </a:t>
              </a:r>
              <a:br>
                <a:rPr lang="en-US" sz="1800" dirty="0">
                  <a:solidFill>
                    <a:schemeClr val="tx1"/>
                  </a:solidFill>
                </a:rPr>
              </a:br>
              <a:r>
                <a:rPr lang="en-US" sz="1800" i="1" dirty="0">
                  <a:solidFill>
                    <a:schemeClr val="tx1"/>
                  </a:solidFill>
                </a:rPr>
                <a:t>class</a:t>
              </a:r>
              <a:r>
                <a:rPr lang="en-US" sz="1800" dirty="0">
                  <a:solidFill>
                    <a:schemeClr val="tx1"/>
                  </a:solidFill>
                </a:rPr>
                <a:t> abstractions</a:t>
              </a:r>
            </a:p>
            <a:p>
              <a:pPr marL="800100" lvl="1" indent="-342900">
                <a:buFont typeface="Arial" panose="020B0604020202020204" pitchFamily="34" charset="0"/>
                <a:buChar char="•"/>
              </a:pPr>
              <a:r>
                <a:rPr lang="en-US" sz="1400" dirty="0">
                  <a:solidFill>
                    <a:schemeClr val="tx1"/>
                  </a:solidFill>
                </a:rPr>
                <a:t>managing their metadata</a:t>
              </a:r>
            </a:p>
            <a:p>
              <a:pPr marL="800100" lvl="1" indent="-342900">
                <a:buFont typeface="Arial" panose="020B0604020202020204" pitchFamily="34" charset="0"/>
                <a:buChar char="•"/>
              </a:pPr>
              <a:r>
                <a:rPr lang="en-US" sz="1400" dirty="0">
                  <a:solidFill>
                    <a:schemeClr val="tx1"/>
                  </a:solidFill>
                </a:rPr>
                <a:t>registering class and functions</a:t>
              </a:r>
              <a:endParaRPr lang="en-US" dirty="0"/>
            </a:p>
          </p:txBody>
        </p:sp>
      </p:grpSp>
      <p:grpSp>
        <p:nvGrpSpPr>
          <p:cNvPr id="4" name="Group 3">
            <a:extLst>
              <a:ext uri="{FF2B5EF4-FFF2-40B4-BE49-F238E27FC236}">
                <a16:creationId xmlns:a16="http://schemas.microsoft.com/office/drawing/2014/main" id="{09D72120-A850-4DB0-A20E-1032C8DB8D6C}"/>
              </a:ext>
            </a:extLst>
          </p:cNvPr>
          <p:cNvGrpSpPr/>
          <p:nvPr/>
        </p:nvGrpSpPr>
        <p:grpSpPr>
          <a:xfrm>
            <a:off x="4863822" y="3043116"/>
            <a:ext cx="3676789" cy="1518516"/>
            <a:chOff x="4168848" y="2522200"/>
            <a:chExt cx="3676789" cy="1518516"/>
          </a:xfrm>
        </p:grpSpPr>
        <p:sp>
          <p:nvSpPr>
            <p:cNvPr id="13" name="Callout: Line 12">
              <a:extLst>
                <a:ext uri="{FF2B5EF4-FFF2-40B4-BE49-F238E27FC236}">
                  <a16:creationId xmlns:a16="http://schemas.microsoft.com/office/drawing/2014/main" id="{CBF6E125-5B14-4EFE-A1C6-099DD9184148}"/>
                </a:ext>
              </a:extLst>
            </p:cNvPr>
            <p:cNvSpPr/>
            <p:nvPr/>
          </p:nvSpPr>
          <p:spPr>
            <a:xfrm>
              <a:off x="4688246" y="2522200"/>
              <a:ext cx="2920730" cy="1518515"/>
            </a:xfrm>
            <a:prstGeom prst="borderCallout1">
              <a:avLst>
                <a:gd name="adj1" fmla="val 32212"/>
                <a:gd name="adj2" fmla="val 456"/>
                <a:gd name="adj3" fmla="val 12308"/>
                <a:gd name="adj4" fmla="val -59121"/>
              </a:avLst>
            </a:prstGeom>
            <a:noFill/>
            <a:ln w="22225"/>
          </p:spPr>
          <p:style>
            <a:lnRef idx="1">
              <a:schemeClr val="accent3"/>
            </a:lnRef>
            <a:fillRef idx="3">
              <a:schemeClr val="accent3"/>
            </a:fillRef>
            <a:effectRef idx="2">
              <a:schemeClr val="accent3"/>
            </a:effectRef>
            <a:fontRef idx="minor">
              <a:schemeClr val="lt1"/>
            </a:fontRef>
          </p:style>
          <p:txBody>
            <a:bodyPr rtlCol="0" anchor="ctr"/>
            <a:lstStyle/>
            <a:p>
              <a:pPr marL="800100" lvl="1" indent="-342900">
                <a:buFont typeface="+mj-lt"/>
                <a:buAutoNum type="arabicPeriod"/>
              </a:pPr>
              <a:endParaRPr lang="en-US" sz="1800" dirty="0">
                <a:solidFill>
                  <a:schemeClr val="tx1"/>
                </a:solidFill>
              </a:endParaRPr>
            </a:p>
          </p:txBody>
        </p:sp>
        <p:sp>
          <p:nvSpPr>
            <p:cNvPr id="9" name="Content Placeholder 2">
              <a:extLst>
                <a:ext uri="{FF2B5EF4-FFF2-40B4-BE49-F238E27FC236}">
                  <a16:creationId xmlns:a16="http://schemas.microsoft.com/office/drawing/2014/main" id="{E644983B-1CE8-4B0A-B323-CEEA361C1BFE}"/>
                </a:ext>
              </a:extLst>
            </p:cNvPr>
            <p:cNvSpPr txBox="1">
              <a:spLocks/>
            </p:cNvSpPr>
            <p:nvPr/>
          </p:nvSpPr>
          <p:spPr>
            <a:xfrm>
              <a:off x="4168848" y="2636767"/>
              <a:ext cx="3676789" cy="140394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Tx/>
                <a:buSzPct val="125000"/>
                <a:buFont typeface="Arial" pitchFamily="34" charset="0"/>
                <a:buChar char="•"/>
                <a:defRPr sz="3400" kern="1200">
                  <a:solidFill>
                    <a:schemeClr val="tx1"/>
                  </a:solidFill>
                  <a:latin typeface="+mn-lt"/>
                  <a:ea typeface="+mn-ea"/>
                  <a:cs typeface="+mn-cs"/>
                </a:defRPr>
              </a:lvl1pPr>
              <a:lvl2pPr marL="742950" indent="-285750" algn="l" defTabSz="914400" rtl="0" eaLnBrk="1" latinLnBrk="0" hangingPunct="1">
                <a:spcBef>
                  <a:spcPct val="20000"/>
                </a:spcBef>
                <a:buClr>
                  <a:srgbClr val="008000"/>
                </a:buClr>
                <a:buFont typeface="Wingdings" charset="2"/>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rgbClr val="008000"/>
                </a:buClr>
                <a:buFont typeface="Courier New"/>
                <a:buChar char="o"/>
                <a:defRPr sz="2400" kern="1200">
                  <a:solidFill>
                    <a:schemeClr val="tx1"/>
                  </a:solidFill>
                  <a:latin typeface="+mn-lt"/>
                  <a:ea typeface="+mn-ea"/>
                  <a:cs typeface="+mn-cs"/>
                </a:defRPr>
              </a:lvl3pPr>
              <a:lvl4pPr marL="1600200" indent="-228600" algn="l" defTabSz="914400" rtl="0" eaLnBrk="1" latinLnBrk="0" hangingPunct="1">
                <a:spcBef>
                  <a:spcPct val="20000"/>
                </a:spcBef>
                <a:buClr>
                  <a:srgbClr val="008000"/>
                </a:buClr>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rgbClr val="008000"/>
                </a:buClr>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r>
                <a:rPr lang="en-US" sz="1400" dirty="0"/>
                <a:t>translates a function call to a task</a:t>
              </a:r>
            </a:p>
            <a:p>
              <a:pPr lvl="1"/>
              <a:r>
                <a:rPr lang="en-US" sz="1400" dirty="0"/>
                <a:t>transparent access to </a:t>
              </a:r>
              <a:br>
                <a:rPr lang="en-US" sz="1400" dirty="0"/>
              </a:br>
              <a:r>
                <a:rPr lang="en-US" sz="1400" dirty="0"/>
                <a:t>object state and functions (OAI)</a:t>
              </a:r>
            </a:p>
            <a:p>
              <a:pPr lvl="1"/>
              <a:r>
                <a:rPr lang="en-US" sz="1400" dirty="0"/>
                <a:t>manage task ordering in a workflow</a:t>
              </a:r>
              <a:br>
                <a:rPr lang="en-US" sz="1400" dirty="0"/>
              </a:br>
              <a:r>
                <a:rPr lang="en-US" sz="1400" dirty="0"/>
                <a:t>via an invocation graph</a:t>
              </a:r>
            </a:p>
          </p:txBody>
        </p:sp>
      </p:grpSp>
    </p:spTree>
    <p:extLst>
      <p:ext uri="{BB962C8B-B14F-4D97-AF65-F5344CB8AC3E}">
        <p14:creationId xmlns:p14="http://schemas.microsoft.com/office/powerpoint/2010/main" val="2853103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8584" y="1450436"/>
            <a:ext cx="6133331" cy="5294298"/>
          </a:xfrm>
          <a:prstGeom prst="rect">
            <a:avLst/>
          </a:prstGeom>
        </p:spPr>
      </p:pic>
      <p:sp>
        <p:nvSpPr>
          <p:cNvPr id="8" name="Rectangle 7">
            <a:extLst>
              <a:ext uri="{FF2B5EF4-FFF2-40B4-BE49-F238E27FC236}">
                <a16:creationId xmlns:a16="http://schemas.microsoft.com/office/drawing/2014/main" id="{76D38047-13DC-41DE-8C41-946C31E5BF2B}"/>
              </a:ext>
            </a:extLst>
          </p:cNvPr>
          <p:cNvSpPr/>
          <p:nvPr/>
        </p:nvSpPr>
        <p:spPr>
          <a:xfrm>
            <a:off x="5800512" y="3864429"/>
            <a:ext cx="3321715" cy="29935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normAutofit fontScale="90000"/>
          </a:bodyPr>
          <a:lstStyle/>
          <a:p>
            <a:r>
              <a:rPr lang="en-US" dirty="0" err="1"/>
              <a:t>OaaS</a:t>
            </a:r>
            <a:r>
              <a:rPr lang="en-US" dirty="0"/>
              <a:t>: Function Execution Module</a:t>
            </a:r>
          </a:p>
        </p:txBody>
      </p:sp>
      <p:sp>
        <p:nvSpPr>
          <p:cNvPr id="6" name="Rectangle: Rounded Corners 5">
            <a:extLst>
              <a:ext uri="{FF2B5EF4-FFF2-40B4-BE49-F238E27FC236}">
                <a16:creationId xmlns:a16="http://schemas.microsoft.com/office/drawing/2014/main" id="{C5787BB4-4176-4A16-89D6-7BA1520FFAC4}"/>
              </a:ext>
            </a:extLst>
          </p:cNvPr>
          <p:cNvSpPr/>
          <p:nvPr/>
        </p:nvSpPr>
        <p:spPr>
          <a:xfrm>
            <a:off x="5800512" y="1465559"/>
            <a:ext cx="2172429" cy="281653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tx1"/>
              </a:solidFill>
            </a:endParaRPr>
          </a:p>
        </p:txBody>
      </p:sp>
      <p:sp>
        <p:nvSpPr>
          <p:cNvPr id="10" name="Content Placeholder 2">
            <a:extLst>
              <a:ext uri="{FF2B5EF4-FFF2-40B4-BE49-F238E27FC236}">
                <a16:creationId xmlns:a16="http://schemas.microsoft.com/office/drawing/2014/main" id="{D0DFE810-1AB6-4C1C-9DDF-DBA075BC40B9}"/>
              </a:ext>
            </a:extLst>
          </p:cNvPr>
          <p:cNvSpPr txBox="1">
            <a:spLocks/>
          </p:cNvSpPr>
          <p:nvPr/>
        </p:nvSpPr>
        <p:spPr>
          <a:xfrm>
            <a:off x="3496377" y="3972814"/>
            <a:ext cx="4070882" cy="257840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Tx/>
              <a:buSzPct val="125000"/>
              <a:buFont typeface="Arial" pitchFamily="34" charset="0"/>
              <a:buChar char="•"/>
              <a:defRPr sz="3400" kern="1200">
                <a:solidFill>
                  <a:schemeClr val="tx1"/>
                </a:solidFill>
                <a:latin typeface="+mn-lt"/>
                <a:ea typeface="+mn-ea"/>
                <a:cs typeface="+mn-cs"/>
              </a:defRPr>
            </a:lvl1pPr>
            <a:lvl2pPr marL="742950" indent="-285750" algn="l" defTabSz="914400" rtl="0" eaLnBrk="1" latinLnBrk="0" hangingPunct="1">
              <a:spcBef>
                <a:spcPct val="20000"/>
              </a:spcBef>
              <a:buClr>
                <a:srgbClr val="008000"/>
              </a:buClr>
              <a:buFont typeface="Wingdings" charset="2"/>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rgbClr val="008000"/>
              </a:buClr>
              <a:buFont typeface="Courier New"/>
              <a:buChar char="o"/>
              <a:defRPr sz="2400" kern="1200">
                <a:solidFill>
                  <a:schemeClr val="tx1"/>
                </a:solidFill>
                <a:latin typeface="+mn-lt"/>
                <a:ea typeface="+mn-ea"/>
                <a:cs typeface="+mn-cs"/>
              </a:defRPr>
            </a:lvl3pPr>
            <a:lvl4pPr marL="1600200" indent="-228600" algn="l" defTabSz="914400" rtl="0" eaLnBrk="1" latinLnBrk="0" hangingPunct="1">
              <a:spcBef>
                <a:spcPct val="20000"/>
              </a:spcBef>
              <a:buClr>
                <a:srgbClr val="008000"/>
              </a:buClr>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rgbClr val="008000"/>
              </a:buClr>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sz="1800" dirty="0"/>
          </a:p>
        </p:txBody>
      </p:sp>
      <p:sp>
        <p:nvSpPr>
          <p:cNvPr id="15" name="Callout: Line 14">
            <a:extLst>
              <a:ext uri="{FF2B5EF4-FFF2-40B4-BE49-F238E27FC236}">
                <a16:creationId xmlns:a16="http://schemas.microsoft.com/office/drawing/2014/main" id="{FBA47922-39A0-4897-A99D-0242857AC254}"/>
              </a:ext>
            </a:extLst>
          </p:cNvPr>
          <p:cNvSpPr/>
          <p:nvPr/>
        </p:nvSpPr>
        <p:spPr>
          <a:xfrm>
            <a:off x="141513" y="4502761"/>
            <a:ext cx="1687071" cy="765926"/>
          </a:xfrm>
          <a:prstGeom prst="borderCallout1">
            <a:avLst>
              <a:gd name="adj1" fmla="val 18950"/>
              <a:gd name="adj2" fmla="val 100155"/>
              <a:gd name="adj3" fmla="val 42013"/>
              <a:gd name="adj4" fmla="val 119140"/>
            </a:avLst>
          </a:prstGeom>
          <a:noFill/>
          <a:ln w="22225"/>
        </p:spPr>
        <p:style>
          <a:lnRef idx="1">
            <a:schemeClr val="accent3"/>
          </a:lnRef>
          <a:fillRef idx="3">
            <a:schemeClr val="accent3"/>
          </a:fillRef>
          <a:effectRef idx="2">
            <a:schemeClr val="accent3"/>
          </a:effectRef>
          <a:fontRef idx="minor">
            <a:schemeClr val="lt1"/>
          </a:fontRef>
        </p:style>
        <p:txBody>
          <a:bodyPr rtlCol="0" anchor="ctr"/>
          <a:lstStyle/>
          <a:p>
            <a:pPr marL="800100" lvl="1" indent="-342900">
              <a:buFont typeface="+mj-lt"/>
              <a:buAutoNum type="arabicPeriod"/>
            </a:pPr>
            <a:endParaRPr lang="en-US" sz="1800" dirty="0">
              <a:solidFill>
                <a:schemeClr val="tx1"/>
              </a:solidFill>
            </a:endParaRPr>
          </a:p>
        </p:txBody>
      </p:sp>
      <p:sp>
        <p:nvSpPr>
          <p:cNvPr id="14" name="TextBox 13">
            <a:extLst>
              <a:ext uri="{FF2B5EF4-FFF2-40B4-BE49-F238E27FC236}">
                <a16:creationId xmlns:a16="http://schemas.microsoft.com/office/drawing/2014/main" id="{C98C801C-87EF-48C2-B12F-9434F7EBDAA4}"/>
              </a:ext>
            </a:extLst>
          </p:cNvPr>
          <p:cNvSpPr txBox="1"/>
          <p:nvPr/>
        </p:nvSpPr>
        <p:spPr>
          <a:xfrm>
            <a:off x="232985" y="4480548"/>
            <a:ext cx="1863776" cy="830997"/>
          </a:xfrm>
          <a:prstGeom prst="rect">
            <a:avLst/>
          </a:prstGeom>
          <a:noFill/>
        </p:spPr>
        <p:txBody>
          <a:bodyPr wrap="square" rtlCol="0">
            <a:spAutoFit/>
          </a:bodyPr>
          <a:lstStyle/>
          <a:p>
            <a:r>
              <a:rPr lang="en-US" sz="1600" dirty="0"/>
              <a:t>Deploying the containerized function</a:t>
            </a:r>
          </a:p>
        </p:txBody>
      </p:sp>
      <p:sp>
        <p:nvSpPr>
          <p:cNvPr id="17" name="TextBox 16">
            <a:extLst>
              <a:ext uri="{FF2B5EF4-FFF2-40B4-BE49-F238E27FC236}">
                <a16:creationId xmlns:a16="http://schemas.microsoft.com/office/drawing/2014/main" id="{331E272A-014E-4AA9-A1A9-14705111CFF5}"/>
              </a:ext>
            </a:extLst>
          </p:cNvPr>
          <p:cNvSpPr txBox="1"/>
          <p:nvPr/>
        </p:nvSpPr>
        <p:spPr>
          <a:xfrm>
            <a:off x="6348803" y="4054727"/>
            <a:ext cx="2137099" cy="584775"/>
          </a:xfrm>
          <a:prstGeom prst="rect">
            <a:avLst/>
          </a:prstGeom>
          <a:noFill/>
        </p:spPr>
        <p:txBody>
          <a:bodyPr wrap="square" rtlCol="0">
            <a:spAutoFit/>
          </a:bodyPr>
          <a:lstStyle/>
          <a:p>
            <a:r>
              <a:rPr lang="en-US" sz="1600" dirty="0"/>
              <a:t>routing the task to appropriate container</a:t>
            </a:r>
          </a:p>
        </p:txBody>
      </p:sp>
      <p:sp>
        <p:nvSpPr>
          <p:cNvPr id="18" name="Callout: Line 17">
            <a:extLst>
              <a:ext uri="{FF2B5EF4-FFF2-40B4-BE49-F238E27FC236}">
                <a16:creationId xmlns:a16="http://schemas.microsoft.com/office/drawing/2014/main" id="{7C6BB73C-68D5-4AE4-8630-CA02C941057B}"/>
              </a:ext>
            </a:extLst>
          </p:cNvPr>
          <p:cNvSpPr/>
          <p:nvPr/>
        </p:nvSpPr>
        <p:spPr>
          <a:xfrm>
            <a:off x="6324499" y="4037805"/>
            <a:ext cx="2172429" cy="700934"/>
          </a:xfrm>
          <a:prstGeom prst="borderCallout1">
            <a:avLst>
              <a:gd name="adj1" fmla="val 47375"/>
              <a:gd name="adj2" fmla="val 142"/>
              <a:gd name="adj3" fmla="val 30643"/>
              <a:gd name="adj4" fmla="val -82821"/>
            </a:avLst>
          </a:prstGeom>
          <a:noFill/>
          <a:ln w="22225"/>
        </p:spPr>
        <p:style>
          <a:lnRef idx="1">
            <a:schemeClr val="accent3"/>
          </a:lnRef>
          <a:fillRef idx="3">
            <a:schemeClr val="accent3"/>
          </a:fillRef>
          <a:effectRef idx="2">
            <a:schemeClr val="accent3"/>
          </a:effectRef>
          <a:fontRef idx="minor">
            <a:schemeClr val="lt1"/>
          </a:fontRef>
        </p:style>
        <p:txBody>
          <a:bodyPr rtlCol="0" anchor="ctr"/>
          <a:lstStyle/>
          <a:p>
            <a:pPr marL="800100" lvl="1" indent="-342900">
              <a:buFont typeface="+mj-lt"/>
              <a:buAutoNum type="arabicPeriod"/>
            </a:pPr>
            <a:endParaRPr lang="en-US" sz="1800" dirty="0">
              <a:solidFill>
                <a:schemeClr val="tx1"/>
              </a:solidFill>
            </a:endParaRPr>
          </a:p>
        </p:txBody>
      </p:sp>
      <p:sp>
        <p:nvSpPr>
          <p:cNvPr id="19" name="Callout: Line 18">
            <a:extLst>
              <a:ext uri="{FF2B5EF4-FFF2-40B4-BE49-F238E27FC236}">
                <a16:creationId xmlns:a16="http://schemas.microsoft.com/office/drawing/2014/main" id="{BAA788AB-F3FB-4C19-AAE6-D4E24D2955A3}"/>
              </a:ext>
            </a:extLst>
          </p:cNvPr>
          <p:cNvSpPr/>
          <p:nvPr/>
        </p:nvSpPr>
        <p:spPr>
          <a:xfrm>
            <a:off x="6348805" y="5262018"/>
            <a:ext cx="2337995" cy="660624"/>
          </a:xfrm>
          <a:prstGeom prst="borderCallout1">
            <a:avLst>
              <a:gd name="adj1" fmla="val 47375"/>
              <a:gd name="adj2" fmla="val 142"/>
              <a:gd name="adj3" fmla="val -25113"/>
              <a:gd name="adj4" fmla="val -48275"/>
            </a:avLst>
          </a:prstGeom>
          <a:noFill/>
          <a:ln w="22225"/>
        </p:spPr>
        <p:style>
          <a:lnRef idx="1">
            <a:schemeClr val="accent3"/>
          </a:lnRef>
          <a:fillRef idx="3">
            <a:schemeClr val="accent3"/>
          </a:fillRef>
          <a:effectRef idx="2">
            <a:schemeClr val="accent3"/>
          </a:effectRef>
          <a:fontRef idx="minor">
            <a:schemeClr val="lt1"/>
          </a:fontRef>
        </p:style>
        <p:txBody>
          <a:bodyPr rtlCol="0" anchor="ctr"/>
          <a:lstStyle/>
          <a:p>
            <a:pPr marL="800100" lvl="1" indent="-342900">
              <a:buFont typeface="+mj-lt"/>
              <a:buAutoNum type="arabicPeriod"/>
            </a:pPr>
            <a:endParaRPr lang="en-US" sz="1800" dirty="0">
              <a:solidFill>
                <a:schemeClr val="tx1"/>
              </a:solidFill>
            </a:endParaRPr>
          </a:p>
        </p:txBody>
      </p:sp>
      <p:sp>
        <p:nvSpPr>
          <p:cNvPr id="20" name="TextBox 19">
            <a:extLst>
              <a:ext uri="{FF2B5EF4-FFF2-40B4-BE49-F238E27FC236}">
                <a16:creationId xmlns:a16="http://schemas.microsoft.com/office/drawing/2014/main" id="{7FECDDD7-36B1-47B6-95D5-6DD123697D3C}"/>
              </a:ext>
            </a:extLst>
          </p:cNvPr>
          <p:cNvSpPr txBox="1"/>
          <p:nvPr/>
        </p:nvSpPr>
        <p:spPr>
          <a:xfrm>
            <a:off x="6324499" y="5229482"/>
            <a:ext cx="2362301" cy="584775"/>
          </a:xfrm>
          <a:prstGeom prst="rect">
            <a:avLst/>
          </a:prstGeom>
          <a:noFill/>
        </p:spPr>
        <p:txBody>
          <a:bodyPr wrap="square" rtlCol="0">
            <a:spAutoFit/>
          </a:bodyPr>
          <a:lstStyle/>
          <a:p>
            <a:r>
              <a:rPr lang="en-US" sz="1600" dirty="0"/>
              <a:t>Autoscaling and </a:t>
            </a:r>
          </a:p>
          <a:p>
            <a:r>
              <a:rPr lang="en-US" sz="1600" dirty="0"/>
              <a:t>scale-to-zero of functions</a:t>
            </a:r>
          </a:p>
        </p:txBody>
      </p:sp>
    </p:spTree>
    <p:extLst>
      <p:ext uri="{BB962C8B-B14F-4D97-AF65-F5344CB8AC3E}">
        <p14:creationId xmlns:p14="http://schemas.microsoft.com/office/powerpoint/2010/main" val="2454490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4" grpId="0"/>
      <p:bldP spid="17" grpId="0"/>
      <p:bldP spid="18" grpId="0" animBg="1"/>
      <p:bldP spid="19" grpId="0" animBg="1"/>
      <p:bldP spid="2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33212" y="1581855"/>
            <a:ext cx="5243231" cy="4525963"/>
          </a:xfrm>
        </p:spPr>
      </p:pic>
      <p:sp>
        <p:nvSpPr>
          <p:cNvPr id="2" name="Title 1"/>
          <p:cNvSpPr>
            <a:spLocks noGrp="1"/>
          </p:cNvSpPr>
          <p:nvPr>
            <p:ph type="title"/>
          </p:nvPr>
        </p:nvSpPr>
        <p:spPr/>
        <p:txBody>
          <a:bodyPr>
            <a:normAutofit fontScale="90000"/>
          </a:bodyPr>
          <a:lstStyle/>
          <a:p>
            <a:r>
              <a:rPr lang="en-US" dirty="0" err="1"/>
              <a:t>OaaS</a:t>
            </a:r>
            <a:r>
              <a:rPr lang="en-US" dirty="0"/>
              <a:t>: Data Management Module</a:t>
            </a:r>
          </a:p>
        </p:txBody>
      </p:sp>
      <p:sp>
        <p:nvSpPr>
          <p:cNvPr id="10" name="Content Placeholder 2">
            <a:extLst>
              <a:ext uri="{FF2B5EF4-FFF2-40B4-BE49-F238E27FC236}">
                <a16:creationId xmlns:a16="http://schemas.microsoft.com/office/drawing/2014/main" id="{D0DFE810-1AB6-4C1C-9DDF-DBA075BC40B9}"/>
              </a:ext>
            </a:extLst>
          </p:cNvPr>
          <p:cNvSpPr txBox="1">
            <a:spLocks/>
          </p:cNvSpPr>
          <p:nvPr/>
        </p:nvSpPr>
        <p:spPr>
          <a:xfrm>
            <a:off x="3496377" y="3972814"/>
            <a:ext cx="4070882" cy="257840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Tx/>
              <a:buSzPct val="125000"/>
              <a:buFont typeface="Arial" pitchFamily="34" charset="0"/>
              <a:buChar char="•"/>
              <a:defRPr sz="3400" kern="1200">
                <a:solidFill>
                  <a:schemeClr val="tx1"/>
                </a:solidFill>
                <a:latin typeface="+mn-lt"/>
                <a:ea typeface="+mn-ea"/>
                <a:cs typeface="+mn-cs"/>
              </a:defRPr>
            </a:lvl1pPr>
            <a:lvl2pPr marL="742950" indent="-285750" algn="l" defTabSz="914400" rtl="0" eaLnBrk="1" latinLnBrk="0" hangingPunct="1">
              <a:spcBef>
                <a:spcPct val="20000"/>
              </a:spcBef>
              <a:buClr>
                <a:srgbClr val="008000"/>
              </a:buClr>
              <a:buFont typeface="Wingdings" charset="2"/>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rgbClr val="008000"/>
              </a:buClr>
              <a:buFont typeface="Courier New"/>
              <a:buChar char="o"/>
              <a:defRPr sz="2400" kern="1200">
                <a:solidFill>
                  <a:schemeClr val="tx1"/>
                </a:solidFill>
                <a:latin typeface="+mn-lt"/>
                <a:ea typeface="+mn-ea"/>
                <a:cs typeface="+mn-cs"/>
              </a:defRPr>
            </a:lvl3pPr>
            <a:lvl4pPr marL="1600200" indent="-228600" algn="l" defTabSz="914400" rtl="0" eaLnBrk="1" latinLnBrk="0" hangingPunct="1">
              <a:spcBef>
                <a:spcPct val="20000"/>
              </a:spcBef>
              <a:buClr>
                <a:srgbClr val="008000"/>
              </a:buClr>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rgbClr val="008000"/>
              </a:buClr>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sz="1800" dirty="0"/>
          </a:p>
        </p:txBody>
      </p:sp>
      <p:sp>
        <p:nvSpPr>
          <p:cNvPr id="15" name="Callout: Line 14">
            <a:extLst>
              <a:ext uri="{FF2B5EF4-FFF2-40B4-BE49-F238E27FC236}">
                <a16:creationId xmlns:a16="http://schemas.microsoft.com/office/drawing/2014/main" id="{FBA47922-39A0-4897-A99D-0242857AC254}"/>
              </a:ext>
            </a:extLst>
          </p:cNvPr>
          <p:cNvSpPr/>
          <p:nvPr/>
        </p:nvSpPr>
        <p:spPr>
          <a:xfrm>
            <a:off x="6548869" y="3972814"/>
            <a:ext cx="2306896" cy="2055130"/>
          </a:xfrm>
          <a:prstGeom prst="borderCallout1">
            <a:avLst>
              <a:gd name="adj1" fmla="val 54481"/>
              <a:gd name="adj2" fmla="val 788"/>
              <a:gd name="adj3" fmla="val 76609"/>
              <a:gd name="adj4" fmla="val -73849"/>
            </a:avLst>
          </a:prstGeom>
          <a:noFill/>
          <a:ln w="22225"/>
        </p:spPr>
        <p:style>
          <a:lnRef idx="1">
            <a:schemeClr val="accent3"/>
          </a:lnRef>
          <a:fillRef idx="3">
            <a:schemeClr val="accent3"/>
          </a:fillRef>
          <a:effectRef idx="2">
            <a:schemeClr val="accent3"/>
          </a:effectRef>
          <a:fontRef idx="minor">
            <a:schemeClr val="lt1"/>
          </a:fontRef>
        </p:style>
        <p:txBody>
          <a:bodyPr rtlCol="0" anchor="ctr"/>
          <a:lstStyle/>
          <a:p>
            <a:pPr marL="800100" lvl="1" indent="-342900">
              <a:buFont typeface="+mj-lt"/>
              <a:buAutoNum type="arabicPeriod"/>
            </a:pPr>
            <a:endParaRPr lang="en-US" sz="1800" dirty="0">
              <a:solidFill>
                <a:schemeClr val="tx1"/>
              </a:solidFill>
            </a:endParaRPr>
          </a:p>
        </p:txBody>
      </p:sp>
      <p:sp>
        <p:nvSpPr>
          <p:cNvPr id="14" name="TextBox 13">
            <a:extLst>
              <a:ext uri="{FF2B5EF4-FFF2-40B4-BE49-F238E27FC236}">
                <a16:creationId xmlns:a16="http://schemas.microsoft.com/office/drawing/2014/main" id="{C98C801C-87EF-48C2-B12F-9434F7EBDAA4}"/>
              </a:ext>
            </a:extLst>
          </p:cNvPr>
          <p:cNvSpPr txBox="1"/>
          <p:nvPr/>
        </p:nvSpPr>
        <p:spPr>
          <a:xfrm>
            <a:off x="6527097" y="4121696"/>
            <a:ext cx="2306896" cy="1815882"/>
          </a:xfrm>
          <a:prstGeom prst="rect">
            <a:avLst/>
          </a:prstGeom>
          <a:noFill/>
        </p:spPr>
        <p:txBody>
          <a:bodyPr wrap="square" rtlCol="0">
            <a:spAutoFit/>
          </a:bodyPr>
          <a:lstStyle/>
          <a:p>
            <a:pPr marL="285750" indent="-285750">
              <a:buFont typeface="Arial" panose="020B0604020202020204" pitchFamily="34" charset="0"/>
              <a:buChar char="•"/>
            </a:pPr>
            <a:r>
              <a:rPr lang="en-US" sz="1600" dirty="0"/>
              <a:t>enabling efficient and secure access to object state</a:t>
            </a:r>
          </a:p>
          <a:p>
            <a:endParaRPr lang="en-US" sz="1600" dirty="0"/>
          </a:p>
          <a:p>
            <a:pPr marL="285750" indent="-285750">
              <a:buFont typeface="Arial" panose="020B0604020202020204" pitchFamily="34" charset="0"/>
              <a:buChar char="•"/>
            </a:pPr>
            <a:r>
              <a:rPr lang="en-US" sz="1600" dirty="0"/>
              <a:t>reduce data movement via HTTP redirect mech.</a:t>
            </a:r>
          </a:p>
        </p:txBody>
      </p:sp>
      <p:sp>
        <p:nvSpPr>
          <p:cNvPr id="21" name="Callout: Line 20">
            <a:extLst>
              <a:ext uri="{FF2B5EF4-FFF2-40B4-BE49-F238E27FC236}">
                <a16:creationId xmlns:a16="http://schemas.microsoft.com/office/drawing/2014/main" id="{7D48BC0E-94AF-4522-A7B6-FA806A36D77F}"/>
              </a:ext>
            </a:extLst>
          </p:cNvPr>
          <p:cNvSpPr/>
          <p:nvPr/>
        </p:nvSpPr>
        <p:spPr>
          <a:xfrm>
            <a:off x="6646840" y="2036955"/>
            <a:ext cx="2039960" cy="727317"/>
          </a:xfrm>
          <a:prstGeom prst="borderCallout1">
            <a:avLst>
              <a:gd name="adj1" fmla="val 54481"/>
              <a:gd name="adj2" fmla="val 788"/>
              <a:gd name="adj3" fmla="val 116358"/>
              <a:gd name="adj4" fmla="val -49793"/>
            </a:avLst>
          </a:prstGeom>
          <a:noFill/>
          <a:ln w="22225"/>
        </p:spPr>
        <p:style>
          <a:lnRef idx="1">
            <a:schemeClr val="accent3"/>
          </a:lnRef>
          <a:fillRef idx="3">
            <a:schemeClr val="accent3"/>
          </a:fillRef>
          <a:effectRef idx="2">
            <a:schemeClr val="accent3"/>
          </a:effectRef>
          <a:fontRef idx="minor">
            <a:schemeClr val="lt1"/>
          </a:fontRef>
        </p:style>
        <p:txBody>
          <a:bodyPr rtlCol="0" anchor="ctr"/>
          <a:lstStyle/>
          <a:p>
            <a:pPr marL="800100" lvl="1" indent="-342900">
              <a:buFont typeface="+mj-lt"/>
              <a:buAutoNum type="arabicPeriod"/>
            </a:pPr>
            <a:endParaRPr lang="en-US" sz="1800" dirty="0">
              <a:solidFill>
                <a:schemeClr val="tx1"/>
              </a:solidFill>
            </a:endParaRPr>
          </a:p>
        </p:txBody>
      </p:sp>
      <p:sp>
        <p:nvSpPr>
          <p:cNvPr id="22" name="TextBox 21">
            <a:extLst>
              <a:ext uri="{FF2B5EF4-FFF2-40B4-BE49-F238E27FC236}">
                <a16:creationId xmlns:a16="http://schemas.microsoft.com/office/drawing/2014/main" id="{3E6DCBC8-24FB-4C80-8D4E-FDB5DEF322A1}"/>
              </a:ext>
            </a:extLst>
          </p:cNvPr>
          <p:cNvSpPr txBox="1"/>
          <p:nvPr/>
        </p:nvSpPr>
        <p:spPr>
          <a:xfrm>
            <a:off x="6646841" y="2068049"/>
            <a:ext cx="2018188" cy="584775"/>
          </a:xfrm>
          <a:prstGeom prst="rect">
            <a:avLst/>
          </a:prstGeom>
          <a:noFill/>
        </p:spPr>
        <p:txBody>
          <a:bodyPr wrap="square" rtlCol="0">
            <a:spAutoFit/>
          </a:bodyPr>
          <a:lstStyle/>
          <a:p>
            <a:pPr marL="285750" indent="-285750">
              <a:buFont typeface="Arial" panose="020B0604020202020204" pitchFamily="34" charset="0"/>
              <a:buChar char="•"/>
            </a:pPr>
            <a:r>
              <a:rPr lang="en-US" sz="1600" dirty="0"/>
              <a:t>gateway to access object &amp; function</a:t>
            </a:r>
          </a:p>
        </p:txBody>
      </p:sp>
    </p:spTree>
    <p:extLst>
      <p:ext uri="{BB962C8B-B14F-4D97-AF65-F5344CB8AC3E}">
        <p14:creationId xmlns:p14="http://schemas.microsoft.com/office/powerpoint/2010/main" val="2509632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4" grpId="0"/>
      <p:bldP spid="21" grpId="0" animBg="1"/>
      <p:bldP spid="2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 Modeling in OaaS</a:t>
            </a:r>
          </a:p>
        </p:txBody>
      </p:sp>
      <p:sp>
        <p:nvSpPr>
          <p:cNvPr id="3" name="Content Placeholder 2"/>
          <p:cNvSpPr>
            <a:spLocks noGrp="1"/>
          </p:cNvSpPr>
          <p:nvPr>
            <p:ph idx="1"/>
          </p:nvPr>
        </p:nvSpPr>
        <p:spPr>
          <a:xfrm>
            <a:off x="450112" y="4732250"/>
            <a:ext cx="8229600" cy="1057205"/>
          </a:xfrm>
        </p:spPr>
        <p:txBody>
          <a:bodyPr>
            <a:normAutofit fontScale="77500" lnSpcReduction="20000"/>
          </a:bodyPr>
          <a:lstStyle/>
          <a:p>
            <a:r>
              <a:rPr lang="en-US" dirty="0"/>
              <a:t>OaaS persists the four parts of the object-related data into the different data stores based on the size and access frequency.</a:t>
            </a:r>
          </a:p>
        </p:txBody>
      </p:sp>
      <p:sp>
        <p:nvSpPr>
          <p:cNvPr id="4" name="Slide Number Placeholder 3"/>
          <p:cNvSpPr>
            <a:spLocks noGrp="1"/>
          </p:cNvSpPr>
          <p:nvPr>
            <p:ph type="sldNum" sz="quarter" idx="12"/>
          </p:nvPr>
        </p:nvSpPr>
        <p:spPr/>
        <p:txBody>
          <a:bodyPr/>
          <a:lstStyle/>
          <a:p>
            <a:pPr algn="ctr"/>
            <a:fld id="{7D2751F7-D677-4CE9-B35A-C3CCA0CC8D94}" type="slidenum">
              <a:rPr lang="en-US" smtClean="0">
                <a:solidFill>
                  <a:prstClr val="black">
                    <a:tint val="75000"/>
                  </a:prstClr>
                </a:solidFill>
                <a:latin typeface="Calibri"/>
              </a:rPr>
              <a:pPr algn="ctr"/>
              <a:t>14</a:t>
            </a:fld>
            <a:endParaRPr lang="en-US" dirty="0">
              <a:solidFill>
                <a:prstClr val="black">
                  <a:tint val="75000"/>
                </a:prstClr>
              </a:solidFill>
              <a:latin typeface="Calibri"/>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95124" y="1597147"/>
            <a:ext cx="6873702" cy="2718032"/>
          </a:xfrm>
          <a:prstGeom prst="rect">
            <a:avLst/>
          </a:prstGeom>
        </p:spPr>
      </p:pic>
    </p:spTree>
    <p:extLst>
      <p:ext uri="{BB962C8B-B14F-4D97-AF65-F5344CB8AC3E}">
        <p14:creationId xmlns:p14="http://schemas.microsoft.com/office/powerpoint/2010/main" val="27960212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FC607951-82CB-8230-81E0-4CBF022FBBEF}"/>
              </a:ext>
            </a:extLst>
          </p:cNvPr>
          <p:cNvPicPr>
            <a:picLocks noChangeAspect="1"/>
          </p:cNvPicPr>
          <p:nvPr/>
        </p:nvPicPr>
        <p:blipFill>
          <a:blip r:embed="rId2"/>
          <a:stretch>
            <a:fillRect/>
          </a:stretch>
        </p:blipFill>
        <p:spPr>
          <a:xfrm>
            <a:off x="58833" y="2008877"/>
            <a:ext cx="5008394" cy="4432429"/>
          </a:xfrm>
          <a:prstGeom prst="rect">
            <a:avLst/>
          </a:prstGeom>
        </p:spPr>
      </p:pic>
      <p:sp>
        <p:nvSpPr>
          <p:cNvPr id="2" name="Title 1">
            <a:extLst>
              <a:ext uri="{FF2B5EF4-FFF2-40B4-BE49-F238E27FC236}">
                <a16:creationId xmlns:a16="http://schemas.microsoft.com/office/drawing/2014/main" id="{0FABAC13-C751-409A-9095-D9A3DDA3A18F}"/>
              </a:ext>
            </a:extLst>
          </p:cNvPr>
          <p:cNvSpPr>
            <a:spLocks noGrp="1"/>
          </p:cNvSpPr>
          <p:nvPr>
            <p:ph type="title"/>
          </p:nvPr>
        </p:nvSpPr>
        <p:spPr/>
        <p:txBody>
          <a:bodyPr/>
          <a:lstStyle/>
          <a:p>
            <a:r>
              <a:rPr lang="en-US" dirty="0"/>
              <a:t>Class Definition in </a:t>
            </a:r>
            <a:r>
              <a:rPr lang="en-US" dirty="0" err="1"/>
              <a:t>OaaS</a:t>
            </a:r>
            <a:endParaRPr lang="en-US" dirty="0"/>
          </a:p>
        </p:txBody>
      </p:sp>
      <p:sp>
        <p:nvSpPr>
          <p:cNvPr id="4" name="Slide Number Placeholder 3">
            <a:extLst>
              <a:ext uri="{FF2B5EF4-FFF2-40B4-BE49-F238E27FC236}">
                <a16:creationId xmlns:a16="http://schemas.microsoft.com/office/drawing/2014/main" id="{84399868-5F8C-488C-B515-F8D993A46FB9}"/>
              </a:ext>
            </a:extLst>
          </p:cNvPr>
          <p:cNvSpPr>
            <a:spLocks noGrp="1"/>
          </p:cNvSpPr>
          <p:nvPr>
            <p:ph type="sldNum" sz="quarter" idx="12"/>
          </p:nvPr>
        </p:nvSpPr>
        <p:spPr>
          <a:xfrm>
            <a:off x="3628255" y="6441306"/>
            <a:ext cx="2133600" cy="365125"/>
          </a:xfrm>
        </p:spPr>
        <p:txBody>
          <a:bodyPr/>
          <a:lstStyle/>
          <a:p>
            <a:pPr algn="ctr"/>
            <a:fld id="{7D2751F7-D677-4CE9-B35A-C3CCA0CC8D94}" type="slidenum">
              <a:rPr lang="en-US" smtClean="0">
                <a:solidFill>
                  <a:prstClr val="black">
                    <a:tint val="75000"/>
                  </a:prstClr>
                </a:solidFill>
                <a:latin typeface="Calibri"/>
              </a:rPr>
              <a:pPr algn="ctr"/>
              <a:t>15</a:t>
            </a:fld>
            <a:endParaRPr lang="en-US" dirty="0">
              <a:solidFill>
                <a:prstClr val="black">
                  <a:tint val="75000"/>
                </a:prstClr>
              </a:solidFill>
              <a:latin typeface="Calibri"/>
            </a:endParaRPr>
          </a:p>
        </p:txBody>
      </p:sp>
      <p:sp>
        <p:nvSpPr>
          <p:cNvPr id="8" name="TextBox 7">
            <a:extLst>
              <a:ext uri="{FF2B5EF4-FFF2-40B4-BE49-F238E27FC236}">
                <a16:creationId xmlns:a16="http://schemas.microsoft.com/office/drawing/2014/main" id="{C2C97029-C6E9-49C3-89D6-D8B63EA455ED}"/>
              </a:ext>
            </a:extLst>
          </p:cNvPr>
          <p:cNvSpPr txBox="1"/>
          <p:nvPr/>
        </p:nvSpPr>
        <p:spPr>
          <a:xfrm>
            <a:off x="4695055" y="1590253"/>
            <a:ext cx="4390112" cy="892552"/>
          </a:xfrm>
          <a:prstGeom prst="rect">
            <a:avLst/>
          </a:prstGeom>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sz="2000" dirty="0">
                <a:latin typeface="+mj-lt"/>
                <a:cs typeface="Courier New" panose="02070309020205020404" pitchFamily="49" charset="0"/>
              </a:rPr>
              <a:t>Example call via Object Access Interface:</a:t>
            </a:r>
            <a:br>
              <a:rPr lang="en-US" sz="2000" dirty="0">
                <a:latin typeface="+mj-lt"/>
                <a:cs typeface="Courier New" panose="02070309020205020404" pitchFamily="49" charset="0"/>
              </a:rPr>
            </a:br>
            <a:endParaRPr lang="en-US" sz="1050" dirty="0">
              <a:latin typeface="+mj-lt"/>
              <a:cs typeface="Courier New" panose="02070309020205020404" pitchFamily="49" charset="0"/>
            </a:endParaRPr>
          </a:p>
          <a:p>
            <a:pPr algn="ctr"/>
            <a:r>
              <a:rPr lang="en-US" sz="2000" dirty="0">
                <a:latin typeface="Courier New" panose="02070309020205020404" pitchFamily="49" charset="0"/>
                <a:cs typeface="Courier New" panose="02070309020205020404" pitchFamily="49" charset="0"/>
              </a:rPr>
              <a:t>video1:transcode(var=1024)</a:t>
            </a:r>
          </a:p>
        </p:txBody>
      </p:sp>
      <p:sp>
        <p:nvSpPr>
          <p:cNvPr id="14" name="Right Brace 13">
            <a:extLst>
              <a:ext uri="{FF2B5EF4-FFF2-40B4-BE49-F238E27FC236}">
                <a16:creationId xmlns:a16="http://schemas.microsoft.com/office/drawing/2014/main" id="{F90F69D2-3C9F-4B56-8068-017B12285F72}"/>
              </a:ext>
            </a:extLst>
          </p:cNvPr>
          <p:cNvSpPr/>
          <p:nvPr/>
        </p:nvSpPr>
        <p:spPr>
          <a:xfrm>
            <a:off x="3628241" y="2947164"/>
            <a:ext cx="229041" cy="721124"/>
          </a:xfrm>
          <a:prstGeom prst="rightBrace">
            <a:avLst>
              <a:gd name="adj1" fmla="val 78561"/>
              <a:gd name="adj2" fmla="val 50000"/>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rgbClr val="C00000"/>
              </a:solidFill>
            </a:endParaRPr>
          </a:p>
        </p:txBody>
      </p:sp>
      <p:sp>
        <p:nvSpPr>
          <p:cNvPr id="15" name="Right Brace 14">
            <a:extLst>
              <a:ext uri="{FF2B5EF4-FFF2-40B4-BE49-F238E27FC236}">
                <a16:creationId xmlns:a16="http://schemas.microsoft.com/office/drawing/2014/main" id="{55F6E13B-76A1-4BD6-8C6F-F01C8C059D50}"/>
              </a:ext>
            </a:extLst>
          </p:cNvPr>
          <p:cNvSpPr/>
          <p:nvPr/>
        </p:nvSpPr>
        <p:spPr>
          <a:xfrm>
            <a:off x="5067227" y="4621787"/>
            <a:ext cx="359185" cy="1755154"/>
          </a:xfrm>
          <a:prstGeom prst="rightBrace">
            <a:avLst>
              <a:gd name="adj1" fmla="val 78561"/>
              <a:gd name="adj2" fmla="val 50000"/>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TextBox 15">
            <a:extLst>
              <a:ext uri="{FF2B5EF4-FFF2-40B4-BE49-F238E27FC236}">
                <a16:creationId xmlns:a16="http://schemas.microsoft.com/office/drawing/2014/main" id="{A9345AD3-0EFE-4964-A65E-74E65DB5C7C3}"/>
              </a:ext>
            </a:extLst>
          </p:cNvPr>
          <p:cNvSpPr txBox="1"/>
          <p:nvPr/>
        </p:nvSpPr>
        <p:spPr>
          <a:xfrm>
            <a:off x="3925986" y="2947164"/>
            <a:ext cx="1800293" cy="646331"/>
          </a:xfrm>
          <a:prstGeom prst="rect">
            <a:avLst/>
          </a:prstGeom>
          <a:noFill/>
        </p:spPr>
        <p:txBody>
          <a:bodyPr wrap="square" rtlCol="0">
            <a:spAutoFit/>
          </a:bodyPr>
          <a:lstStyle/>
          <a:p>
            <a:r>
              <a:rPr lang="en-US" dirty="0">
                <a:solidFill>
                  <a:srgbClr val="C00000"/>
                </a:solidFill>
              </a:rPr>
              <a:t>state</a:t>
            </a:r>
          </a:p>
          <a:p>
            <a:r>
              <a:rPr lang="en-US" dirty="0">
                <a:solidFill>
                  <a:srgbClr val="C00000"/>
                </a:solidFill>
              </a:rPr>
              <a:t>declaration</a:t>
            </a:r>
          </a:p>
        </p:txBody>
      </p:sp>
      <p:sp>
        <p:nvSpPr>
          <p:cNvPr id="17" name="TextBox 16">
            <a:extLst>
              <a:ext uri="{FF2B5EF4-FFF2-40B4-BE49-F238E27FC236}">
                <a16:creationId xmlns:a16="http://schemas.microsoft.com/office/drawing/2014/main" id="{6E1858F9-1784-43BB-AB54-E76F806D70A3}"/>
              </a:ext>
            </a:extLst>
          </p:cNvPr>
          <p:cNvSpPr txBox="1"/>
          <p:nvPr/>
        </p:nvSpPr>
        <p:spPr>
          <a:xfrm>
            <a:off x="5426412" y="5176198"/>
            <a:ext cx="1091517" cy="646331"/>
          </a:xfrm>
          <a:prstGeom prst="rect">
            <a:avLst/>
          </a:prstGeom>
          <a:noFill/>
        </p:spPr>
        <p:txBody>
          <a:bodyPr wrap="none" rtlCol="0">
            <a:spAutoFit/>
          </a:bodyPr>
          <a:lstStyle/>
          <a:p>
            <a:r>
              <a:rPr lang="en-US" dirty="0">
                <a:solidFill>
                  <a:srgbClr val="C00000"/>
                </a:solidFill>
              </a:rPr>
              <a:t>function</a:t>
            </a:r>
          </a:p>
          <a:p>
            <a:r>
              <a:rPr lang="en-US" dirty="0">
                <a:solidFill>
                  <a:srgbClr val="C00000"/>
                </a:solidFill>
              </a:rPr>
              <a:t>definition</a:t>
            </a:r>
          </a:p>
        </p:txBody>
      </p:sp>
      <p:cxnSp>
        <p:nvCxnSpPr>
          <p:cNvPr id="21" name="Connector: Curved 20">
            <a:extLst>
              <a:ext uri="{FF2B5EF4-FFF2-40B4-BE49-F238E27FC236}">
                <a16:creationId xmlns:a16="http://schemas.microsoft.com/office/drawing/2014/main" id="{814C9067-2559-5ED6-B556-D31496A93C50}"/>
              </a:ext>
            </a:extLst>
          </p:cNvPr>
          <p:cNvCxnSpPr>
            <a:cxnSpLocks/>
          </p:cNvCxnSpPr>
          <p:nvPr/>
        </p:nvCxnSpPr>
        <p:spPr>
          <a:xfrm rot="10800000" flipV="1">
            <a:off x="3346451" y="4287064"/>
            <a:ext cx="1348605" cy="678635"/>
          </a:xfrm>
          <a:prstGeom prst="curvedConnector3">
            <a:avLst>
              <a:gd name="adj1" fmla="val -19687"/>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905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4" grpId="0" animBg="1"/>
      <p:bldP spid="15" grpId="0" animBg="1"/>
      <p:bldP spid="16" grpId="0"/>
      <p:bldP spid="1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9CEE7B5-4D7C-4328-9B13-CC800C16E3F3}"/>
              </a:ext>
            </a:extLst>
          </p:cNvPr>
          <p:cNvSpPr/>
          <p:nvPr/>
        </p:nvSpPr>
        <p:spPr>
          <a:xfrm>
            <a:off x="7565571" y="6172080"/>
            <a:ext cx="1458686" cy="685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fontScale="90000"/>
          </a:bodyPr>
          <a:lstStyle/>
          <a:p>
            <a:r>
              <a:rPr lang="en-US" dirty="0"/>
              <a:t>Case Study:</a:t>
            </a:r>
            <a:br>
              <a:rPr lang="en-US" dirty="0"/>
            </a:br>
            <a:r>
              <a:rPr lang="en-US" dirty="0"/>
              <a:t>Face Detection on a Given Video</a:t>
            </a: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0332" y="1579615"/>
            <a:ext cx="3882118" cy="4644920"/>
          </a:xfrm>
        </p:spPr>
      </p:pic>
      <p:sp>
        <p:nvSpPr>
          <p:cNvPr id="4" name="Slide Number Placeholder 3"/>
          <p:cNvSpPr>
            <a:spLocks noGrp="1"/>
          </p:cNvSpPr>
          <p:nvPr>
            <p:ph type="sldNum" sz="quarter" idx="12"/>
          </p:nvPr>
        </p:nvSpPr>
        <p:spPr/>
        <p:txBody>
          <a:bodyPr/>
          <a:lstStyle/>
          <a:p>
            <a:pPr algn="ctr"/>
            <a:fld id="{7D2751F7-D677-4CE9-B35A-C3CCA0CC8D94}" type="slidenum">
              <a:rPr lang="en-US" smtClean="0">
                <a:solidFill>
                  <a:prstClr val="black">
                    <a:tint val="75000"/>
                  </a:prstClr>
                </a:solidFill>
                <a:latin typeface="Calibri"/>
              </a:rPr>
              <a:pPr algn="ctr"/>
              <a:t>16</a:t>
            </a:fld>
            <a:endParaRPr lang="en-US">
              <a:solidFill>
                <a:prstClr val="black">
                  <a:tint val="75000"/>
                </a:prstClr>
              </a:solidFill>
              <a:latin typeface="Calibri"/>
            </a:endParaRPr>
          </a:p>
        </p:txBody>
      </p:sp>
      <p:pic>
        <p:nvPicPr>
          <p:cNvPr id="7" name="Content Placeholder 5">
            <a:extLst>
              <a:ext uri="{FF2B5EF4-FFF2-40B4-BE49-F238E27FC236}">
                <a16:creationId xmlns:a16="http://schemas.microsoft.com/office/drawing/2014/main" id="{85EE018C-F190-4692-8FE8-CB5E0FEE13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94039" y="1521942"/>
            <a:ext cx="4217303" cy="5180587"/>
          </a:xfrm>
          <a:prstGeom prst="rect">
            <a:avLst/>
          </a:prstGeom>
        </p:spPr>
      </p:pic>
      <p:sp>
        <p:nvSpPr>
          <p:cNvPr id="9" name="TextBox 8">
            <a:extLst>
              <a:ext uri="{FF2B5EF4-FFF2-40B4-BE49-F238E27FC236}">
                <a16:creationId xmlns:a16="http://schemas.microsoft.com/office/drawing/2014/main" id="{E17E1A10-ED7D-4E2D-89AD-90232F6E2F6E}"/>
              </a:ext>
            </a:extLst>
          </p:cNvPr>
          <p:cNvSpPr txBox="1"/>
          <p:nvPr/>
        </p:nvSpPr>
        <p:spPr>
          <a:xfrm>
            <a:off x="4110167" y="4016305"/>
            <a:ext cx="669799" cy="400110"/>
          </a:xfrm>
          <a:prstGeom prst="rect">
            <a:avLst/>
          </a:prstGeom>
          <a:noFill/>
        </p:spPr>
        <p:txBody>
          <a:bodyPr wrap="none" rtlCol="0">
            <a:spAutoFit/>
          </a:bodyPr>
          <a:lstStyle/>
          <a:p>
            <a:r>
              <a:rPr lang="en-US" sz="2000" b="1" dirty="0" err="1">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FaaS</a:t>
            </a:r>
            <a:endParaRPr lang="en-US" sz="20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endParaRPr>
          </a:p>
        </p:txBody>
      </p:sp>
      <p:sp>
        <p:nvSpPr>
          <p:cNvPr id="3" name="Arrow: Striped Right 2">
            <a:extLst>
              <a:ext uri="{FF2B5EF4-FFF2-40B4-BE49-F238E27FC236}">
                <a16:creationId xmlns:a16="http://schemas.microsoft.com/office/drawing/2014/main" id="{234BA753-C190-4ABE-AE87-AB4B401695F8}"/>
              </a:ext>
            </a:extLst>
          </p:cNvPr>
          <p:cNvSpPr/>
          <p:nvPr/>
        </p:nvSpPr>
        <p:spPr>
          <a:xfrm>
            <a:off x="4019535" y="3791647"/>
            <a:ext cx="830963" cy="910982"/>
          </a:xfrm>
          <a:prstGeom prst="stripedRightArrow">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997580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82C6D8B-E7E9-4F8D-8C23-6A3DE642B379}"/>
              </a:ext>
            </a:extLst>
          </p:cNvPr>
          <p:cNvSpPr/>
          <p:nvPr/>
        </p:nvSpPr>
        <p:spPr>
          <a:xfrm>
            <a:off x="7565571" y="6172080"/>
            <a:ext cx="1458686" cy="685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fontScale="90000"/>
          </a:bodyPr>
          <a:lstStyle/>
          <a:p>
            <a:r>
              <a:rPr lang="en-US" dirty="0"/>
              <a:t>Case Study: </a:t>
            </a:r>
            <a:r>
              <a:rPr lang="en-US" dirty="0" err="1"/>
              <a:t>OaaS</a:t>
            </a:r>
            <a:r>
              <a:rPr lang="en-US" dirty="0"/>
              <a:t> for</a:t>
            </a:r>
            <a:br>
              <a:rPr lang="en-US" dirty="0"/>
            </a:br>
            <a:r>
              <a:rPr lang="en-US" dirty="0"/>
              <a:t>Face Detection on a Given Video</a:t>
            </a:r>
          </a:p>
        </p:txBody>
      </p:sp>
      <p:sp>
        <p:nvSpPr>
          <p:cNvPr id="4" name="Slide Number Placeholder 3"/>
          <p:cNvSpPr>
            <a:spLocks noGrp="1"/>
          </p:cNvSpPr>
          <p:nvPr>
            <p:ph type="sldNum" sz="quarter" idx="12"/>
          </p:nvPr>
        </p:nvSpPr>
        <p:spPr/>
        <p:txBody>
          <a:bodyPr/>
          <a:lstStyle/>
          <a:p>
            <a:pPr algn="ctr"/>
            <a:fld id="{7D2751F7-D677-4CE9-B35A-C3CCA0CC8D94}" type="slidenum">
              <a:rPr lang="en-US" smtClean="0">
                <a:solidFill>
                  <a:prstClr val="black">
                    <a:tint val="75000"/>
                  </a:prstClr>
                </a:solidFill>
                <a:latin typeface="Calibri"/>
              </a:rPr>
              <a:pPr algn="ctr"/>
              <a:t>17</a:t>
            </a:fld>
            <a:endParaRPr lang="en-US">
              <a:solidFill>
                <a:prstClr val="black">
                  <a:tint val="75000"/>
                </a:prstClr>
              </a:solidFill>
              <a:latin typeface="Calibri"/>
            </a:endParaRPr>
          </a:p>
        </p:txBody>
      </p:sp>
      <p:sp>
        <p:nvSpPr>
          <p:cNvPr id="9" name="TextBox 8"/>
          <p:cNvSpPr txBox="1"/>
          <p:nvPr/>
        </p:nvSpPr>
        <p:spPr>
          <a:xfrm>
            <a:off x="4715036" y="1479671"/>
            <a:ext cx="928459" cy="461665"/>
          </a:xfrm>
          <a:prstGeom prst="rect">
            <a:avLst/>
          </a:prstGeom>
          <a:noFill/>
        </p:spPr>
        <p:txBody>
          <a:bodyPr wrap="none" rtlCol="0">
            <a:spAutoFit/>
          </a:bodyPr>
          <a:lstStyle/>
          <a:p>
            <a:r>
              <a:rPr lang="en-US" sz="2400" b="1" dirty="0" err="1">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OaaS</a:t>
            </a:r>
            <a:r>
              <a:rPr lang="en-US" sz="24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a:t>
            </a:r>
          </a:p>
        </p:txBody>
      </p:sp>
      <p:sp>
        <p:nvSpPr>
          <p:cNvPr id="11" name="TextBox 10">
            <a:extLst>
              <a:ext uri="{FF2B5EF4-FFF2-40B4-BE49-F238E27FC236}">
                <a16:creationId xmlns:a16="http://schemas.microsoft.com/office/drawing/2014/main" id="{0563238F-AA51-44FB-9F17-0545672E0CD7}"/>
              </a:ext>
            </a:extLst>
          </p:cNvPr>
          <p:cNvSpPr txBox="1"/>
          <p:nvPr/>
        </p:nvSpPr>
        <p:spPr>
          <a:xfrm>
            <a:off x="142594" y="1350802"/>
            <a:ext cx="3855543" cy="2616101"/>
          </a:xfrm>
          <a:prstGeom prst="rect">
            <a:avLst/>
          </a:prstGeom>
          <a:ln/>
        </p:spPr>
        <p:style>
          <a:lnRef idx="1">
            <a:schemeClr val="accent5"/>
          </a:lnRef>
          <a:fillRef idx="2">
            <a:schemeClr val="accent5"/>
          </a:fillRef>
          <a:effectRef idx="1">
            <a:schemeClr val="accent5"/>
          </a:effectRef>
          <a:fontRef idx="minor">
            <a:schemeClr val="dk1"/>
          </a:fontRef>
        </p:style>
        <p:txBody>
          <a:bodyPr wrap="none" rtlCol="0">
            <a:spAutoFit/>
          </a:bodyPr>
          <a:lstStyle/>
          <a:p>
            <a:r>
              <a:rPr lang="en-US" sz="1600" dirty="0">
                <a:latin typeface="Courier New" panose="02070309020205020404" pitchFamily="49" charset="0"/>
                <a:cs typeface="Courier New" panose="02070309020205020404" pitchFamily="49" charset="0"/>
              </a:rPr>
              <a:t>class </a:t>
            </a:r>
            <a:r>
              <a:rPr lang="en-US" sz="1600" b="1" dirty="0">
                <a:latin typeface="Courier New" panose="02070309020205020404" pitchFamily="49" charset="0"/>
                <a:cs typeface="Courier New" panose="02070309020205020404" pitchFamily="49" charset="0"/>
              </a:rPr>
              <a:t>video</a:t>
            </a:r>
            <a:r>
              <a:rPr lang="en-US" sz="1600" dirty="0">
                <a:latin typeface="Courier New" panose="02070309020205020404" pitchFamily="49" charset="0"/>
                <a:cs typeface="Courier New" panose="02070309020205020404" pitchFamily="49" charset="0"/>
              </a:rPr>
              <a:t>{</a:t>
            </a:r>
          </a:p>
          <a:p>
            <a:r>
              <a:rPr lang="en-US" sz="1600" dirty="0">
                <a:latin typeface="Courier New" panose="02070309020205020404" pitchFamily="49" charset="0"/>
                <a:cs typeface="Courier New" panose="02070309020205020404" pitchFamily="49" charset="0"/>
              </a:rPr>
              <a:t>state:</a:t>
            </a:r>
          </a:p>
          <a:p>
            <a:r>
              <a:rPr lang="en-US" sz="1600" dirty="0">
                <a:latin typeface="Courier New" panose="02070309020205020404" pitchFamily="49" charset="0"/>
                <a:cs typeface="Courier New" panose="02070309020205020404" pitchFamily="49" charset="0"/>
              </a:rPr>
              <a:t>	</a:t>
            </a:r>
            <a:r>
              <a:rPr lang="en-US" sz="1600" b="1" dirty="0">
                <a:latin typeface="Courier New" panose="02070309020205020404" pitchFamily="49" charset="0"/>
                <a:cs typeface="Courier New" panose="02070309020205020404" pitchFamily="49" charset="0"/>
              </a:rPr>
              <a:t>name: </a:t>
            </a:r>
            <a:r>
              <a:rPr lang="en-US" sz="1600" b="1" dirty="0" err="1">
                <a:latin typeface="Courier New" panose="02070309020205020404" pitchFamily="49" charset="0"/>
                <a:cs typeface="Courier New" panose="02070309020205020404" pitchFamily="49" charset="0"/>
              </a:rPr>
              <a:t>src_video</a:t>
            </a:r>
            <a:endParaRPr lang="en-US" sz="1600" b="1" dirty="0">
              <a:latin typeface="Courier New" panose="02070309020205020404" pitchFamily="49" charset="0"/>
              <a:cs typeface="Courier New" panose="02070309020205020404" pitchFamily="49" charset="0"/>
            </a:endParaRPr>
          </a:p>
          <a:p>
            <a:endParaRPr lang="en-US" sz="1000" dirty="0">
              <a:latin typeface="Courier New" panose="02070309020205020404" pitchFamily="49" charset="0"/>
              <a:cs typeface="Courier New" panose="02070309020205020404" pitchFamily="49" charset="0"/>
            </a:endParaRPr>
          </a:p>
          <a:p>
            <a:r>
              <a:rPr lang="en-US" sz="1600" dirty="0">
                <a:latin typeface="Courier New" panose="02070309020205020404" pitchFamily="49" charset="0"/>
                <a:cs typeface="Courier New" panose="02070309020205020404" pitchFamily="49" charset="0"/>
              </a:rPr>
              <a:t>functions: </a:t>
            </a:r>
          </a:p>
          <a:p>
            <a:pPr lvl="1"/>
            <a:r>
              <a:rPr lang="en-US" sz="1600" b="1" dirty="0" err="1">
                <a:latin typeface="Courier New" panose="02070309020205020404" pitchFamily="49" charset="0"/>
                <a:cs typeface="Courier New" panose="02070309020205020404" pitchFamily="49" charset="0"/>
              </a:rPr>
              <a:t>video_split</a:t>
            </a:r>
            <a:r>
              <a:rPr lang="en-US" sz="1600" b="1" dirty="0">
                <a:latin typeface="Courier New" panose="02070309020205020404" pitchFamily="49" charset="0"/>
                <a:cs typeface="Courier New" panose="02070309020205020404" pitchFamily="49" charset="0"/>
              </a:rPr>
              <a:t>():video;</a:t>
            </a:r>
          </a:p>
          <a:p>
            <a:pPr lvl="1"/>
            <a:r>
              <a:rPr lang="en-US" sz="1600" b="1" dirty="0" err="1">
                <a:latin typeface="Courier New" panose="02070309020205020404" pitchFamily="49" charset="0"/>
                <a:cs typeface="Courier New" panose="02070309020205020404" pitchFamily="49" charset="0"/>
              </a:rPr>
              <a:t>extract_frame</a:t>
            </a:r>
            <a:r>
              <a:rPr lang="en-US" sz="1600" b="1" dirty="0">
                <a:latin typeface="Courier New" panose="02070309020205020404" pitchFamily="49" charset="0"/>
                <a:cs typeface="Courier New" panose="02070309020205020404" pitchFamily="49" charset="0"/>
              </a:rPr>
              <a:t>():image;</a:t>
            </a:r>
          </a:p>
          <a:p>
            <a:endParaRPr lang="en-US" sz="1000" dirty="0">
              <a:latin typeface="Courier New" panose="02070309020205020404" pitchFamily="49" charset="0"/>
              <a:cs typeface="Courier New" panose="02070309020205020404" pitchFamily="49" charset="0"/>
            </a:endParaRPr>
          </a:p>
          <a:p>
            <a:r>
              <a:rPr lang="en-US" sz="1600" dirty="0">
                <a:latin typeface="Courier New" panose="02070309020205020404" pitchFamily="49" charset="0"/>
                <a:cs typeface="Courier New" panose="02070309020205020404" pitchFamily="49" charset="0"/>
              </a:rPr>
              <a:t>Workflow: </a:t>
            </a:r>
          </a:p>
          <a:p>
            <a:r>
              <a:rPr lang="en-US" sz="1600" b="1" dirty="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face_detect</a:t>
            </a:r>
            <a:r>
              <a:rPr lang="en-US" sz="1600" b="1" dirty="0">
                <a:latin typeface="Courier New" panose="02070309020205020404" pitchFamily="49" charset="0"/>
                <a:cs typeface="Courier New" panose="02070309020205020404" pitchFamily="49" charset="0"/>
              </a:rPr>
              <a:t>():</a:t>
            </a:r>
            <a:r>
              <a:rPr lang="en-US" sz="1600" b="1" dirty="0" err="1">
                <a:latin typeface="Courier New" panose="02070309020205020404" pitchFamily="49" charset="0"/>
                <a:cs typeface="Courier New" panose="02070309020205020404" pitchFamily="49" charset="0"/>
              </a:rPr>
              <a:t>json_record</a:t>
            </a:r>
            <a:r>
              <a:rPr lang="en-US" sz="1600" b="1" dirty="0">
                <a:latin typeface="Courier New" panose="02070309020205020404" pitchFamily="49" charset="0"/>
                <a:cs typeface="Courier New" panose="02070309020205020404" pitchFamily="49" charset="0"/>
              </a:rPr>
              <a:t>;</a:t>
            </a:r>
          </a:p>
          <a:p>
            <a:r>
              <a:rPr lang="en-US" sz="1600" dirty="0">
                <a:latin typeface="Courier New" panose="02070309020205020404" pitchFamily="49" charset="0"/>
                <a:cs typeface="Courier New" panose="02070309020205020404" pitchFamily="49" charset="0"/>
              </a:rPr>
              <a:t>}</a:t>
            </a:r>
          </a:p>
        </p:txBody>
      </p:sp>
      <p:sp>
        <p:nvSpPr>
          <p:cNvPr id="12" name="TextBox 11">
            <a:extLst>
              <a:ext uri="{FF2B5EF4-FFF2-40B4-BE49-F238E27FC236}">
                <a16:creationId xmlns:a16="http://schemas.microsoft.com/office/drawing/2014/main" id="{45D398EB-5547-44E2-B3D6-106C9E6CD09F}"/>
              </a:ext>
            </a:extLst>
          </p:cNvPr>
          <p:cNvSpPr txBox="1"/>
          <p:nvPr/>
        </p:nvSpPr>
        <p:spPr>
          <a:xfrm>
            <a:off x="1659622" y="4000533"/>
            <a:ext cx="2991525" cy="1723549"/>
          </a:xfrm>
          <a:prstGeom prst="rect">
            <a:avLst/>
          </a:prstGeom>
          <a:ln/>
        </p:spPr>
        <p:style>
          <a:lnRef idx="1">
            <a:schemeClr val="accent4"/>
          </a:lnRef>
          <a:fillRef idx="2">
            <a:schemeClr val="accent4"/>
          </a:fillRef>
          <a:effectRef idx="1">
            <a:schemeClr val="accent4"/>
          </a:effectRef>
          <a:fontRef idx="minor">
            <a:schemeClr val="dk1"/>
          </a:fontRef>
        </p:style>
        <p:txBody>
          <a:bodyPr wrap="none" rtlCol="0">
            <a:spAutoFit/>
          </a:bodyPr>
          <a:lstStyle/>
          <a:p>
            <a:r>
              <a:rPr lang="en-US" sz="1600" dirty="0">
                <a:latin typeface="Courier New" panose="02070309020205020404" pitchFamily="49" charset="0"/>
                <a:cs typeface="Courier New" panose="02070309020205020404" pitchFamily="49" charset="0"/>
              </a:rPr>
              <a:t>class </a:t>
            </a:r>
            <a:r>
              <a:rPr lang="en-US" sz="1600" b="1" dirty="0">
                <a:latin typeface="Courier New" panose="02070309020205020404" pitchFamily="49" charset="0"/>
                <a:cs typeface="Courier New" panose="02070309020205020404" pitchFamily="49" charset="0"/>
              </a:rPr>
              <a:t>image</a:t>
            </a:r>
            <a:r>
              <a:rPr lang="en-US" sz="1600" dirty="0">
                <a:latin typeface="Courier New" panose="02070309020205020404" pitchFamily="49" charset="0"/>
                <a:cs typeface="Courier New" panose="02070309020205020404" pitchFamily="49" charset="0"/>
              </a:rPr>
              <a:t>{</a:t>
            </a:r>
          </a:p>
          <a:p>
            <a:r>
              <a:rPr lang="en-US" sz="1600" dirty="0">
                <a:latin typeface="Courier New" panose="02070309020205020404" pitchFamily="49" charset="0"/>
                <a:cs typeface="Courier New" panose="02070309020205020404" pitchFamily="49" charset="0"/>
              </a:rPr>
              <a:t>state:</a:t>
            </a:r>
          </a:p>
          <a:p>
            <a:r>
              <a:rPr lang="en-US" sz="1600" dirty="0">
                <a:latin typeface="Courier New" panose="02070309020205020404" pitchFamily="49" charset="0"/>
                <a:cs typeface="Courier New" panose="02070309020205020404" pitchFamily="49" charset="0"/>
              </a:rPr>
              <a:t>	</a:t>
            </a:r>
            <a:r>
              <a:rPr lang="en-US" sz="1600" b="1" dirty="0">
                <a:latin typeface="Courier New" panose="02070309020205020404" pitchFamily="49" charset="0"/>
                <a:cs typeface="Courier New" panose="02070309020205020404" pitchFamily="49" charset="0"/>
              </a:rPr>
              <a:t>name: </a:t>
            </a:r>
            <a:r>
              <a:rPr lang="en-US" sz="1600" b="1" dirty="0" err="1">
                <a:latin typeface="Courier New" panose="02070309020205020404" pitchFamily="49" charset="0"/>
                <a:cs typeface="Courier New" panose="02070309020205020404" pitchFamily="49" charset="0"/>
              </a:rPr>
              <a:t>img</a:t>
            </a:r>
            <a:endParaRPr lang="en-US" sz="1600" b="1" dirty="0">
              <a:latin typeface="Courier New" panose="02070309020205020404" pitchFamily="49" charset="0"/>
              <a:cs typeface="Courier New" panose="02070309020205020404" pitchFamily="49" charset="0"/>
            </a:endParaRPr>
          </a:p>
          <a:p>
            <a:endParaRPr lang="en-US" sz="1000" dirty="0">
              <a:latin typeface="Courier New" panose="02070309020205020404" pitchFamily="49" charset="0"/>
              <a:cs typeface="Courier New" panose="02070309020205020404" pitchFamily="49" charset="0"/>
            </a:endParaRPr>
          </a:p>
          <a:p>
            <a:r>
              <a:rPr lang="en-US" sz="1600" dirty="0">
                <a:latin typeface="Courier New" panose="02070309020205020404" pitchFamily="49" charset="0"/>
                <a:cs typeface="Courier New" panose="02070309020205020404" pitchFamily="49" charset="0"/>
              </a:rPr>
              <a:t>functions: </a:t>
            </a:r>
          </a:p>
          <a:p>
            <a:r>
              <a:rPr lang="en-US" sz="1600" b="1" dirty="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face_detect</a:t>
            </a:r>
            <a:r>
              <a:rPr lang="en-US" sz="1600" b="1" dirty="0">
                <a:latin typeface="Courier New" panose="02070309020205020404" pitchFamily="49" charset="0"/>
                <a:cs typeface="Courier New" panose="02070309020205020404" pitchFamily="49" charset="0"/>
              </a:rPr>
              <a:t>():</a:t>
            </a:r>
            <a:r>
              <a:rPr lang="en-US" sz="1600" b="1" dirty="0" err="1">
                <a:latin typeface="Courier New" panose="02070309020205020404" pitchFamily="49" charset="0"/>
                <a:cs typeface="Courier New" panose="02070309020205020404" pitchFamily="49" charset="0"/>
              </a:rPr>
              <a:t>json</a:t>
            </a:r>
            <a:r>
              <a:rPr lang="en-US" sz="1600" b="1" dirty="0">
                <a:latin typeface="Courier New" panose="02070309020205020404" pitchFamily="49" charset="0"/>
                <a:cs typeface="Courier New" panose="02070309020205020404" pitchFamily="49" charset="0"/>
              </a:rPr>
              <a:t>;</a:t>
            </a:r>
          </a:p>
          <a:p>
            <a:r>
              <a:rPr lang="en-US" sz="1600" dirty="0">
                <a:latin typeface="Courier New" panose="02070309020205020404" pitchFamily="49" charset="0"/>
                <a:cs typeface="Courier New" panose="02070309020205020404" pitchFamily="49" charset="0"/>
              </a:rPr>
              <a:t>}</a:t>
            </a:r>
          </a:p>
        </p:txBody>
      </p:sp>
      <p:sp>
        <p:nvSpPr>
          <p:cNvPr id="13" name="TextBox 12">
            <a:extLst>
              <a:ext uri="{FF2B5EF4-FFF2-40B4-BE49-F238E27FC236}">
                <a16:creationId xmlns:a16="http://schemas.microsoft.com/office/drawing/2014/main" id="{C584DCCE-29CD-4951-AF89-A273AEC74C07}"/>
              </a:ext>
            </a:extLst>
          </p:cNvPr>
          <p:cNvSpPr txBox="1"/>
          <p:nvPr/>
        </p:nvSpPr>
        <p:spPr>
          <a:xfrm>
            <a:off x="153480" y="5764003"/>
            <a:ext cx="2406428" cy="1077218"/>
          </a:xfrm>
          <a:prstGeom prst="rect">
            <a:avLst/>
          </a:prstGeom>
          <a:ln/>
        </p:spPr>
        <p:style>
          <a:lnRef idx="1">
            <a:schemeClr val="dk1"/>
          </a:lnRef>
          <a:fillRef idx="2">
            <a:schemeClr val="dk1"/>
          </a:fillRef>
          <a:effectRef idx="1">
            <a:schemeClr val="dk1"/>
          </a:effectRef>
          <a:fontRef idx="minor">
            <a:schemeClr val="dk1"/>
          </a:fontRef>
        </p:style>
        <p:txBody>
          <a:bodyPr wrap="none" rtlCol="0">
            <a:spAutoFit/>
          </a:bodyPr>
          <a:lstStyle/>
          <a:p>
            <a:r>
              <a:rPr lang="en-US" sz="1600" dirty="0">
                <a:latin typeface="Courier New" panose="02070309020205020404" pitchFamily="49" charset="0"/>
                <a:cs typeface="Courier New" panose="02070309020205020404" pitchFamily="49" charset="0"/>
              </a:rPr>
              <a:t>class </a:t>
            </a:r>
            <a:r>
              <a:rPr lang="en-US" sz="1600" b="1" dirty="0" err="1">
                <a:latin typeface="Courier New" panose="02070309020205020404" pitchFamily="49" charset="0"/>
                <a:cs typeface="Courier New" panose="02070309020205020404" pitchFamily="49" charset="0"/>
              </a:rPr>
              <a:t>json_record</a:t>
            </a:r>
            <a:r>
              <a:rPr lang="en-US" sz="1600" dirty="0">
                <a:latin typeface="Courier New" panose="02070309020205020404" pitchFamily="49" charset="0"/>
                <a:cs typeface="Courier New" panose="02070309020205020404" pitchFamily="49" charset="0"/>
              </a:rPr>
              <a:t>{</a:t>
            </a:r>
          </a:p>
          <a:p>
            <a:r>
              <a:rPr lang="en-US" sz="1600" dirty="0">
                <a:latin typeface="Courier New" panose="02070309020205020404" pitchFamily="49" charset="0"/>
                <a:cs typeface="Courier New" panose="02070309020205020404" pitchFamily="49" charset="0"/>
              </a:rPr>
              <a:t>state:</a:t>
            </a:r>
          </a:p>
          <a:p>
            <a:r>
              <a:rPr lang="en-US" sz="1600" dirty="0">
                <a:latin typeface="Courier New" panose="02070309020205020404" pitchFamily="49" charset="0"/>
                <a:cs typeface="Courier New" panose="02070309020205020404" pitchFamily="49" charset="0"/>
              </a:rPr>
              <a:t>	</a:t>
            </a:r>
            <a:r>
              <a:rPr lang="en-US" sz="1600" b="1" dirty="0">
                <a:latin typeface="Courier New" panose="02070309020205020404" pitchFamily="49" charset="0"/>
                <a:cs typeface="Courier New" panose="02070309020205020404" pitchFamily="49" charset="0"/>
              </a:rPr>
              <a:t>name: </a:t>
            </a:r>
            <a:r>
              <a:rPr lang="en-US" sz="1600" b="1" dirty="0" err="1">
                <a:latin typeface="Courier New" panose="02070309020205020404" pitchFamily="49" charset="0"/>
                <a:cs typeface="Courier New" panose="02070309020205020404" pitchFamily="49" charset="0"/>
              </a:rPr>
              <a:t>json</a:t>
            </a:r>
            <a:endParaRPr lang="en-US" sz="1600" b="1" dirty="0">
              <a:latin typeface="Courier New" panose="02070309020205020404" pitchFamily="49" charset="0"/>
              <a:cs typeface="Courier New" panose="02070309020205020404" pitchFamily="49" charset="0"/>
            </a:endParaRPr>
          </a:p>
          <a:p>
            <a:r>
              <a:rPr lang="en-US" sz="1600" dirty="0">
                <a:latin typeface="Courier New" panose="02070309020205020404" pitchFamily="49" charset="0"/>
                <a:cs typeface="Courier New" panose="02070309020205020404" pitchFamily="49" charset="0"/>
              </a:rPr>
              <a:t>}</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15036" y="1608258"/>
            <a:ext cx="4232592" cy="4619505"/>
          </a:xfrm>
          <a:prstGeom prst="rect">
            <a:avLst/>
          </a:prstGeom>
        </p:spPr>
      </p:pic>
    </p:spTree>
    <p:extLst>
      <p:ext uri="{BB962C8B-B14F-4D97-AF65-F5344CB8AC3E}">
        <p14:creationId xmlns:p14="http://schemas.microsoft.com/office/powerpoint/2010/main" val="2457026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82C6D8B-E7E9-4F8D-8C23-6A3DE642B379}"/>
              </a:ext>
            </a:extLst>
          </p:cNvPr>
          <p:cNvSpPr/>
          <p:nvPr/>
        </p:nvSpPr>
        <p:spPr>
          <a:xfrm>
            <a:off x="7565571" y="6172080"/>
            <a:ext cx="1458686" cy="685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fontScale="90000"/>
          </a:bodyPr>
          <a:lstStyle/>
          <a:p>
            <a:r>
              <a:rPr lang="en-US" dirty="0"/>
              <a:t>Case Study: </a:t>
            </a:r>
            <a:br>
              <a:rPr lang="en-US" dirty="0"/>
            </a:br>
            <a:r>
              <a:rPr lang="en-US" dirty="0" err="1"/>
              <a:t>FaaS</a:t>
            </a:r>
            <a:r>
              <a:rPr lang="en-US" dirty="0"/>
              <a:t> vs </a:t>
            </a:r>
            <a:r>
              <a:rPr lang="en-US" dirty="0" err="1"/>
              <a:t>OaaS</a:t>
            </a:r>
            <a:endParaRPr lang="en-US" dirty="0"/>
          </a:p>
        </p:txBody>
      </p:sp>
      <p:sp>
        <p:nvSpPr>
          <p:cNvPr id="4" name="Slide Number Placeholder 3"/>
          <p:cNvSpPr>
            <a:spLocks noGrp="1"/>
          </p:cNvSpPr>
          <p:nvPr>
            <p:ph type="sldNum" sz="quarter" idx="12"/>
          </p:nvPr>
        </p:nvSpPr>
        <p:spPr/>
        <p:txBody>
          <a:bodyPr/>
          <a:lstStyle/>
          <a:p>
            <a:pPr algn="ctr"/>
            <a:fld id="{7D2751F7-D677-4CE9-B35A-C3CCA0CC8D94}" type="slidenum">
              <a:rPr lang="en-US" smtClean="0">
                <a:solidFill>
                  <a:prstClr val="black">
                    <a:tint val="75000"/>
                  </a:prstClr>
                </a:solidFill>
                <a:latin typeface="Calibri"/>
              </a:rPr>
              <a:pPr algn="ctr"/>
              <a:t>18</a:t>
            </a:fld>
            <a:endParaRPr lang="en-US">
              <a:solidFill>
                <a:prstClr val="black">
                  <a:tint val="75000"/>
                </a:prstClr>
              </a:solidFill>
              <a:latin typeface="Calibri"/>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15036" y="1608258"/>
            <a:ext cx="4232592" cy="4619505"/>
          </a:xfrm>
          <a:prstGeom prst="rect">
            <a:avLst/>
          </a:prstGeom>
        </p:spPr>
      </p:pic>
      <p:pic>
        <p:nvPicPr>
          <p:cNvPr id="15" name="Content Placeholder 5">
            <a:extLst>
              <a:ext uri="{FF2B5EF4-FFF2-40B4-BE49-F238E27FC236}">
                <a16:creationId xmlns:a16="http://schemas.microsoft.com/office/drawing/2014/main" id="{F951CF86-8DA1-4D2B-B0ED-C881819C868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3676" y="1540888"/>
            <a:ext cx="4217303" cy="5180587"/>
          </a:xfrm>
          <a:prstGeom prst="rect">
            <a:avLst/>
          </a:prstGeom>
        </p:spPr>
      </p:pic>
      <p:sp>
        <p:nvSpPr>
          <p:cNvPr id="9" name="TextBox 8"/>
          <p:cNvSpPr txBox="1"/>
          <p:nvPr/>
        </p:nvSpPr>
        <p:spPr>
          <a:xfrm>
            <a:off x="4715036" y="1741281"/>
            <a:ext cx="928459" cy="461665"/>
          </a:xfrm>
          <a:prstGeom prst="rect">
            <a:avLst/>
          </a:prstGeom>
          <a:noFill/>
        </p:spPr>
        <p:txBody>
          <a:bodyPr wrap="none" rtlCol="0">
            <a:spAutoFit/>
          </a:bodyPr>
          <a:lstStyle/>
          <a:p>
            <a:r>
              <a:rPr lang="en-US" sz="2400" b="1" dirty="0" err="1">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OaaS</a:t>
            </a:r>
            <a:r>
              <a:rPr lang="en-US" sz="24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a:t>
            </a:r>
          </a:p>
        </p:txBody>
      </p:sp>
      <p:sp>
        <p:nvSpPr>
          <p:cNvPr id="14" name="TextBox 13">
            <a:extLst>
              <a:ext uri="{FF2B5EF4-FFF2-40B4-BE49-F238E27FC236}">
                <a16:creationId xmlns:a16="http://schemas.microsoft.com/office/drawing/2014/main" id="{64FC7CD3-9B35-4E2C-AA7E-F91F77EFE6B1}"/>
              </a:ext>
            </a:extLst>
          </p:cNvPr>
          <p:cNvSpPr txBox="1"/>
          <p:nvPr/>
        </p:nvSpPr>
        <p:spPr>
          <a:xfrm>
            <a:off x="196372" y="1741280"/>
            <a:ext cx="852734" cy="461665"/>
          </a:xfrm>
          <a:prstGeom prst="rect">
            <a:avLst/>
          </a:prstGeom>
          <a:noFill/>
        </p:spPr>
        <p:txBody>
          <a:bodyPr wrap="none" rtlCol="0">
            <a:spAutoFit/>
          </a:bodyPr>
          <a:lstStyle/>
          <a:p>
            <a:r>
              <a:rPr lang="en-US" sz="2400" b="1" dirty="0" err="1">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FaaS</a:t>
            </a:r>
            <a:r>
              <a:rPr lang="en-US"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a:t>
            </a:r>
          </a:p>
        </p:txBody>
      </p:sp>
      <p:sp>
        <p:nvSpPr>
          <p:cNvPr id="8" name="Rectangle: Rounded Corners 7">
            <a:extLst>
              <a:ext uri="{FF2B5EF4-FFF2-40B4-BE49-F238E27FC236}">
                <a16:creationId xmlns:a16="http://schemas.microsoft.com/office/drawing/2014/main" id="{4F33F374-03B8-40C3-BB16-01F9A8E11A21}"/>
              </a:ext>
            </a:extLst>
          </p:cNvPr>
          <p:cNvSpPr/>
          <p:nvPr/>
        </p:nvSpPr>
        <p:spPr>
          <a:xfrm>
            <a:off x="892630" y="2667001"/>
            <a:ext cx="2819400" cy="805543"/>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37459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path" presetSubtype="0" accel="50000" decel="50000" fill="hold" grpId="0" nodeType="clickEffect">
                                  <p:stCondLst>
                                    <p:cond delay="0"/>
                                  </p:stCondLst>
                                  <p:childTnLst>
                                    <p:animMotion origin="layout" path="M 3.88889E-6 -0.01412 L 0.13316 0.0463 C 0.16111 0.05973 0.20277 0.06736 0.24618 0.06736 C 0.296 0.06736 0.33559 0.05973 0.36354 0.0463 L 0.49704 -0.01412 " pathEditMode="relative" rAng="0" ptsTypes="AAAAA">
                                      <p:cBhvr>
                                        <p:cTn id="6" dur="2000" fill="hold"/>
                                        <p:tgtEl>
                                          <p:spTgt spid="8"/>
                                        </p:tgtEl>
                                        <p:attrNameLst>
                                          <p:attrName>ppt_x</p:attrName>
                                          <p:attrName>ppt_y</p:attrName>
                                        </p:attrNameLst>
                                      </p:cBhvr>
                                      <p:rCtr x="24844" y="407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Experiments: Baselines</a:t>
            </a:r>
          </a:p>
        </p:txBody>
      </p:sp>
      <p:sp>
        <p:nvSpPr>
          <p:cNvPr id="3" name="Content Placeholder 2"/>
          <p:cNvSpPr>
            <a:spLocks noGrp="1"/>
          </p:cNvSpPr>
          <p:nvPr>
            <p:ph idx="1"/>
          </p:nvPr>
        </p:nvSpPr>
        <p:spPr/>
        <p:txBody>
          <a:bodyPr>
            <a:normAutofit fontScale="70000" lnSpcReduction="20000"/>
          </a:bodyPr>
          <a:lstStyle/>
          <a:p>
            <a:r>
              <a:rPr lang="en-US" dirty="0"/>
              <a:t>Baselines (structured data)</a:t>
            </a:r>
          </a:p>
          <a:p>
            <a:pPr lvl="1"/>
            <a:r>
              <a:rPr lang="en-US" dirty="0"/>
              <a:t>OaaS</a:t>
            </a:r>
          </a:p>
          <a:p>
            <a:pPr lvl="2"/>
            <a:r>
              <a:rPr lang="en-US" dirty="0"/>
              <a:t>Underneath </a:t>
            </a:r>
            <a:r>
              <a:rPr lang="en-US" dirty="0" err="1"/>
              <a:t>Knative</a:t>
            </a:r>
            <a:r>
              <a:rPr lang="en-US" dirty="0"/>
              <a:t> (+ Kafka)</a:t>
            </a:r>
          </a:p>
          <a:p>
            <a:pPr lvl="2"/>
            <a:r>
              <a:rPr lang="en-US" dirty="0"/>
              <a:t>Full functionality</a:t>
            </a:r>
          </a:p>
          <a:p>
            <a:pPr lvl="2"/>
            <a:r>
              <a:rPr lang="en-US" dirty="0"/>
              <a:t>Disabled redirection</a:t>
            </a:r>
          </a:p>
          <a:p>
            <a:pPr lvl="2"/>
            <a:r>
              <a:rPr lang="en-US" dirty="0"/>
              <a:t>Disabled redirection and data tiering </a:t>
            </a:r>
          </a:p>
          <a:p>
            <a:pPr lvl="1"/>
            <a:r>
              <a:rPr lang="en-US" dirty="0"/>
              <a:t>Apache Flink</a:t>
            </a:r>
            <a:r>
              <a:rPr lang="th-TH" dirty="0"/>
              <a:t> </a:t>
            </a:r>
            <a:r>
              <a:rPr lang="en-US" dirty="0" err="1"/>
              <a:t>StateFun</a:t>
            </a:r>
            <a:r>
              <a:rPr lang="en-US" dirty="0"/>
              <a:t> + </a:t>
            </a:r>
            <a:r>
              <a:rPr lang="en-US" dirty="0" err="1"/>
              <a:t>Knative</a:t>
            </a:r>
            <a:r>
              <a:rPr lang="en-US" dirty="0"/>
              <a:t> (no Kafka)</a:t>
            </a:r>
          </a:p>
          <a:p>
            <a:pPr lvl="1"/>
            <a:r>
              <a:rPr lang="en-US" dirty="0" err="1"/>
              <a:t>OpenWhisk</a:t>
            </a:r>
            <a:r>
              <a:rPr lang="en-US" dirty="0"/>
              <a:t> + </a:t>
            </a:r>
            <a:r>
              <a:rPr lang="en-US" dirty="0" err="1"/>
              <a:t>Infinispan</a:t>
            </a:r>
            <a:endParaRPr lang="en-US" dirty="0"/>
          </a:p>
          <a:p>
            <a:r>
              <a:rPr lang="en-US" dirty="0"/>
              <a:t>Baselines (Unstructured data)</a:t>
            </a:r>
          </a:p>
          <a:p>
            <a:pPr lvl="1"/>
            <a:r>
              <a:rPr lang="en-US" dirty="0"/>
              <a:t>OaaS</a:t>
            </a:r>
          </a:p>
          <a:p>
            <a:pPr lvl="2"/>
            <a:r>
              <a:rPr lang="en-US" dirty="0"/>
              <a:t>Underneath Knative</a:t>
            </a:r>
          </a:p>
          <a:p>
            <a:pPr lvl="2"/>
            <a:r>
              <a:rPr lang="en-US" dirty="0"/>
              <a:t>Full functionality</a:t>
            </a:r>
          </a:p>
          <a:p>
            <a:pPr lvl="2"/>
            <a:r>
              <a:rPr lang="en-US" dirty="0"/>
              <a:t>Disabled redirection</a:t>
            </a:r>
          </a:p>
          <a:p>
            <a:pPr lvl="2"/>
            <a:r>
              <a:rPr lang="en-US" dirty="0"/>
              <a:t>Disabled redirection and data tiering </a:t>
            </a:r>
          </a:p>
          <a:p>
            <a:pPr lvl="1"/>
            <a:r>
              <a:rPr lang="en-US" dirty="0" err="1"/>
              <a:t>OpenWhisk</a:t>
            </a:r>
            <a:r>
              <a:rPr lang="en-US" dirty="0"/>
              <a:t> + S3-Compatible</a:t>
            </a:r>
          </a:p>
          <a:p>
            <a:endParaRPr lang="en-US" dirty="0"/>
          </a:p>
        </p:txBody>
      </p:sp>
      <p:sp>
        <p:nvSpPr>
          <p:cNvPr id="4" name="Slide Number Placeholder 3"/>
          <p:cNvSpPr>
            <a:spLocks noGrp="1"/>
          </p:cNvSpPr>
          <p:nvPr>
            <p:ph type="sldNum" sz="quarter" idx="12"/>
          </p:nvPr>
        </p:nvSpPr>
        <p:spPr/>
        <p:txBody>
          <a:bodyPr/>
          <a:lstStyle/>
          <a:p>
            <a:fld id="{7D2751F7-D677-4CE9-B35A-C3CCA0CC8D94}" type="slidenum">
              <a:rPr lang="en-US" smtClean="0">
                <a:solidFill>
                  <a:prstClr val="black">
                    <a:tint val="75000"/>
                  </a:prstClr>
                </a:solidFill>
                <a:latin typeface="Calibri"/>
              </a:rPr>
              <a:pPr/>
              <a:t>19</a:t>
            </a:fld>
            <a:endParaRPr lang="en-US">
              <a:solidFill>
                <a:prstClr val="black">
                  <a:tint val="75000"/>
                </a:prstClr>
              </a:solidFill>
              <a:latin typeface="Calibri"/>
            </a:endParaRPr>
          </a:p>
        </p:txBody>
      </p:sp>
    </p:spTree>
    <p:extLst>
      <p:ext uri="{BB962C8B-B14F-4D97-AF65-F5344CB8AC3E}">
        <p14:creationId xmlns:p14="http://schemas.microsoft.com/office/powerpoint/2010/main" val="23845777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 name="TextShape 1"/>
          <p:cNvSpPr txBox="1"/>
          <p:nvPr/>
        </p:nvSpPr>
        <p:spPr>
          <a:xfrm>
            <a:off x="457200" y="152280"/>
            <a:ext cx="8229240" cy="1142640"/>
          </a:xfrm>
          <a:prstGeom prst="rect">
            <a:avLst/>
          </a:prstGeom>
          <a:noFill/>
          <a:ln>
            <a:noFill/>
          </a:ln>
        </p:spPr>
        <p:txBody>
          <a:bodyPr anchor="ctr">
            <a:noAutofit/>
          </a:bodyPr>
          <a:lstStyle/>
          <a:p>
            <a:pPr algn="ctr">
              <a:lnSpc>
                <a:spcPct val="100000"/>
              </a:lnSpc>
            </a:pPr>
            <a:r>
              <a:rPr lang="en-US" sz="4400" b="0" strike="noStrike" spc="-1" dirty="0">
                <a:solidFill>
                  <a:srgbClr val="FFFFFF"/>
                </a:solidFill>
                <a:latin typeface="Arial"/>
              </a:rPr>
              <a:t>Introduction: FaaS</a:t>
            </a:r>
            <a:endParaRPr lang="en-US" sz="4400" b="0" strike="noStrike" spc="-1" dirty="0">
              <a:solidFill>
                <a:srgbClr val="000000"/>
              </a:solidFill>
              <a:latin typeface="Calibri"/>
            </a:endParaRPr>
          </a:p>
        </p:txBody>
      </p:sp>
      <p:sp>
        <p:nvSpPr>
          <p:cNvPr id="138" name="TextShape 2"/>
          <p:cNvSpPr txBox="1"/>
          <p:nvPr/>
        </p:nvSpPr>
        <p:spPr>
          <a:xfrm>
            <a:off x="172079" y="1635840"/>
            <a:ext cx="4895511" cy="4525560"/>
          </a:xfrm>
          <a:prstGeom prst="rect">
            <a:avLst/>
          </a:prstGeom>
          <a:noFill/>
          <a:ln>
            <a:noFill/>
          </a:ln>
        </p:spPr>
        <p:txBody>
          <a:bodyPr>
            <a:normAutofit fontScale="95500"/>
          </a:bodyPr>
          <a:lstStyle/>
          <a:p>
            <a:pPr marL="285840" indent="-285480">
              <a:spcBef>
                <a:spcPts val="400"/>
              </a:spcBef>
              <a:buClr>
                <a:srgbClr val="008000"/>
              </a:buClr>
              <a:buFont typeface="Wingdings" charset="2"/>
              <a:buChar char=""/>
            </a:pPr>
            <a:r>
              <a:rPr lang="en-US" sz="2400" b="0" strike="noStrike" spc="-1" dirty="0">
                <a:solidFill>
                  <a:srgbClr val="000000"/>
                </a:solidFill>
                <a:latin typeface="Calibri"/>
              </a:rPr>
              <a:t>Developers just write a function</a:t>
            </a:r>
          </a:p>
          <a:p>
            <a:pPr marL="285840" indent="-285480">
              <a:spcBef>
                <a:spcPts val="400"/>
              </a:spcBef>
              <a:buClr>
                <a:srgbClr val="008000"/>
              </a:buClr>
              <a:buFont typeface="Wingdings" charset="2"/>
              <a:buChar char=""/>
            </a:pPr>
            <a:endParaRPr lang="en-US" sz="2400" b="0" strike="noStrike" spc="-1" dirty="0">
              <a:solidFill>
                <a:srgbClr val="000000"/>
              </a:solidFill>
              <a:latin typeface="Calibri"/>
            </a:endParaRPr>
          </a:p>
          <a:p>
            <a:pPr marL="285840" indent="-285480">
              <a:spcBef>
                <a:spcPts val="400"/>
              </a:spcBef>
              <a:buClr>
                <a:srgbClr val="008000"/>
              </a:buClr>
              <a:buFont typeface="Wingdings" charset="2"/>
              <a:buChar char=""/>
            </a:pPr>
            <a:r>
              <a:rPr lang="en-US" sz="2400" b="0" strike="noStrike" spc="-1" dirty="0">
                <a:solidFill>
                  <a:srgbClr val="000000"/>
                </a:solidFill>
                <a:latin typeface="Calibri"/>
              </a:rPr>
              <a:t>Transparent resource provisioning</a:t>
            </a:r>
          </a:p>
          <a:p>
            <a:pPr marL="285840" indent="-285480">
              <a:spcBef>
                <a:spcPts val="400"/>
              </a:spcBef>
              <a:buClr>
                <a:srgbClr val="008000"/>
              </a:buClr>
              <a:buFont typeface="Wingdings" charset="2"/>
              <a:buChar char=""/>
            </a:pPr>
            <a:endParaRPr lang="en-US" sz="2400" b="0" strike="noStrike" spc="-1" dirty="0">
              <a:solidFill>
                <a:srgbClr val="000000"/>
              </a:solidFill>
              <a:latin typeface="Calibri"/>
            </a:endParaRPr>
          </a:p>
          <a:p>
            <a:pPr marL="285840" indent="-285480">
              <a:spcBef>
                <a:spcPts val="400"/>
              </a:spcBef>
              <a:buClr>
                <a:srgbClr val="008000"/>
              </a:buClr>
              <a:buFont typeface="Wingdings" charset="2"/>
              <a:buChar char=""/>
            </a:pPr>
            <a:r>
              <a:rPr lang="en-US" sz="2400" b="0" strike="noStrike" spc="-1" dirty="0">
                <a:solidFill>
                  <a:srgbClr val="000000"/>
                </a:solidFill>
                <a:latin typeface="Calibri"/>
              </a:rPr>
              <a:t>Automatic scaling &amp; Scale to zero </a:t>
            </a:r>
            <a:br>
              <a:rPr lang="en-US" sz="2400" b="0" strike="noStrike" spc="-1" dirty="0">
                <a:solidFill>
                  <a:srgbClr val="000000"/>
                </a:solidFill>
                <a:latin typeface="Calibri"/>
              </a:rPr>
            </a:br>
            <a:r>
              <a:rPr lang="en-US" sz="2400" b="0" strike="noStrike" spc="-1" dirty="0">
                <a:solidFill>
                  <a:srgbClr val="000000"/>
                </a:solidFill>
                <a:latin typeface="Calibri"/>
              </a:rPr>
              <a:t>(truly pay-as-you-go)</a:t>
            </a:r>
          </a:p>
          <a:p>
            <a:pPr marL="285840" indent="-285480">
              <a:spcBef>
                <a:spcPts val="400"/>
              </a:spcBef>
              <a:buClr>
                <a:srgbClr val="008000"/>
              </a:buClr>
              <a:buFont typeface="Wingdings" charset="2"/>
              <a:buChar char=""/>
            </a:pPr>
            <a:endParaRPr lang="en-US" sz="2400" b="0" strike="noStrike" spc="-1" dirty="0">
              <a:solidFill>
                <a:srgbClr val="000000"/>
              </a:solidFill>
              <a:latin typeface="Calibri"/>
            </a:endParaRPr>
          </a:p>
          <a:p>
            <a:pPr marL="285840" indent="-285480">
              <a:spcBef>
                <a:spcPts val="400"/>
              </a:spcBef>
              <a:buClr>
                <a:srgbClr val="008000"/>
              </a:buClr>
              <a:buFont typeface="Wingdings" charset="2"/>
              <a:buChar char=""/>
            </a:pPr>
            <a:r>
              <a:rPr lang="en-US" sz="2400" b="0" strike="noStrike" spc="-1" dirty="0">
                <a:solidFill>
                  <a:srgbClr val="000000"/>
                </a:solidFill>
                <a:latin typeface="Calibri"/>
              </a:rPr>
              <a:t>Rapid development and deployment</a:t>
            </a:r>
          </a:p>
        </p:txBody>
      </p:sp>
      <p:sp>
        <p:nvSpPr>
          <p:cNvPr id="139" name="TextShape 3"/>
          <p:cNvSpPr txBox="1"/>
          <p:nvPr/>
        </p:nvSpPr>
        <p:spPr>
          <a:xfrm>
            <a:off x="3498120" y="6356520"/>
            <a:ext cx="2133360" cy="364680"/>
          </a:xfrm>
          <a:prstGeom prst="rect">
            <a:avLst/>
          </a:prstGeom>
          <a:noFill/>
          <a:ln>
            <a:noFill/>
          </a:ln>
        </p:spPr>
        <p:txBody>
          <a:bodyPr anchor="ctr">
            <a:noAutofit/>
          </a:bodyPr>
          <a:lstStyle/>
          <a:p>
            <a:pPr algn="r">
              <a:lnSpc>
                <a:spcPct val="100000"/>
              </a:lnSpc>
            </a:pPr>
            <a:fld id="{66587031-8C2A-4C65-92E2-7D059D760E00}" type="slidenum">
              <a:rPr lang="en-US" sz="1200" b="0" strike="noStrike" spc="-1">
                <a:solidFill>
                  <a:srgbClr val="8B8B8B"/>
                </a:solidFill>
                <a:latin typeface="Calibri"/>
              </a:rPr>
              <a:t>2</a:t>
            </a:fld>
            <a:endParaRPr lang="en-US" sz="1200" b="0" strike="noStrike" spc="-1">
              <a:latin typeface="Times New Roman"/>
            </a:endParaRPr>
          </a:p>
        </p:txBody>
      </p:sp>
      <p:pic>
        <p:nvPicPr>
          <p:cNvPr id="140" name="Picture 6" descr="1.1 On Premise vs. Serverless – Customers love solutions"/>
          <p:cNvPicPr/>
          <p:nvPr/>
        </p:nvPicPr>
        <p:blipFill>
          <a:blip r:embed="rId2"/>
          <a:stretch/>
        </p:blipFill>
        <p:spPr>
          <a:xfrm>
            <a:off x="4936435" y="1635840"/>
            <a:ext cx="3975690" cy="2428740"/>
          </a:xfrm>
          <a:prstGeom prst="rect">
            <a:avLst/>
          </a:prstGeom>
          <a:ln>
            <a:noFill/>
          </a:ln>
        </p:spPr>
      </p:pic>
      <p:pic>
        <p:nvPicPr>
          <p:cNvPr id="6" name="Picture 2" descr="https://miro.medium.com/max/875/1*-9HWrsQ-fTuoOJYtyjmwFg.png"/>
          <p:cNvPicPr/>
          <p:nvPr/>
        </p:nvPicPr>
        <p:blipFill>
          <a:blip r:embed="rId3"/>
          <a:stretch/>
        </p:blipFill>
        <p:spPr>
          <a:xfrm>
            <a:off x="9458107" y="2575676"/>
            <a:ext cx="3636352" cy="2080740"/>
          </a:xfrm>
          <a:prstGeom prst="rect">
            <a:avLst/>
          </a:prstGeom>
          <a:ln>
            <a:noFill/>
          </a:ln>
        </p:spPr>
      </p:pic>
      <p:pic>
        <p:nvPicPr>
          <p:cNvPr id="2" name="Picture 1" descr="Serverless - AWS Lambda vs. Microsoft Azure Functions vs. Google Cloud Functions  vs. IBM OpenWhisk Part 1 | PanonIT">
            <a:extLst>
              <a:ext uri="{FF2B5EF4-FFF2-40B4-BE49-F238E27FC236}">
                <a16:creationId xmlns:a16="http://schemas.microsoft.com/office/drawing/2014/main" id="{CA07348A-71F8-0924-6A6C-AC6EDA78766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38361" r="1828" b="38393"/>
          <a:stretch/>
        </p:blipFill>
        <p:spPr bwMode="auto">
          <a:xfrm>
            <a:off x="0" y="5639428"/>
            <a:ext cx="9158398" cy="12390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63800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Experiments: Baselines</a:t>
            </a:r>
          </a:p>
        </p:txBody>
      </p:sp>
      <p:sp>
        <p:nvSpPr>
          <p:cNvPr id="3" name="Content Placeholder 2"/>
          <p:cNvSpPr>
            <a:spLocks noGrp="1"/>
          </p:cNvSpPr>
          <p:nvPr>
            <p:ph idx="1"/>
          </p:nvPr>
        </p:nvSpPr>
        <p:spPr/>
        <p:txBody>
          <a:bodyPr>
            <a:normAutofit/>
          </a:bodyPr>
          <a:lstStyle/>
          <a:p>
            <a:r>
              <a:rPr lang="en-US" dirty="0"/>
              <a:t>Structured data</a:t>
            </a:r>
          </a:p>
          <a:p>
            <a:pPr lvl="1"/>
            <a:r>
              <a:rPr lang="en-US" dirty="0"/>
              <a:t>Underneath </a:t>
            </a:r>
            <a:r>
              <a:rPr lang="en-US" dirty="0" err="1"/>
              <a:t>Knative</a:t>
            </a:r>
            <a:r>
              <a:rPr lang="en-US" dirty="0"/>
              <a:t> + Kafka </a:t>
            </a:r>
          </a:p>
          <a:p>
            <a:pPr lvl="1"/>
            <a:r>
              <a:rPr lang="en-US" dirty="0"/>
              <a:t>Apache </a:t>
            </a:r>
            <a:r>
              <a:rPr lang="en-US" dirty="0" err="1"/>
              <a:t>Flink</a:t>
            </a:r>
            <a:r>
              <a:rPr lang="th-TH" dirty="0"/>
              <a:t> </a:t>
            </a:r>
            <a:r>
              <a:rPr lang="en-US" dirty="0" err="1"/>
              <a:t>StateFun</a:t>
            </a:r>
            <a:r>
              <a:rPr lang="en-US" dirty="0"/>
              <a:t> + </a:t>
            </a:r>
            <a:r>
              <a:rPr lang="en-US" dirty="0" err="1"/>
              <a:t>Knative</a:t>
            </a:r>
            <a:r>
              <a:rPr lang="en-US" dirty="0"/>
              <a:t> (no Kafka)</a:t>
            </a:r>
          </a:p>
          <a:p>
            <a:pPr lvl="1"/>
            <a:r>
              <a:rPr lang="en-US" dirty="0" err="1"/>
              <a:t>OpenWhisk</a:t>
            </a:r>
            <a:r>
              <a:rPr lang="en-US" dirty="0"/>
              <a:t> + </a:t>
            </a:r>
            <a:r>
              <a:rPr lang="en-US" dirty="0" err="1"/>
              <a:t>Infinispan</a:t>
            </a:r>
            <a:endParaRPr lang="en-US" dirty="0"/>
          </a:p>
          <a:p>
            <a:r>
              <a:rPr lang="en-US" dirty="0"/>
              <a:t>Unstructured data </a:t>
            </a:r>
          </a:p>
          <a:p>
            <a:pPr lvl="1"/>
            <a:r>
              <a:rPr lang="en-US" dirty="0"/>
              <a:t>Underneath </a:t>
            </a:r>
            <a:r>
              <a:rPr lang="en-US" dirty="0" err="1"/>
              <a:t>Knative</a:t>
            </a:r>
            <a:r>
              <a:rPr lang="en-US" dirty="0"/>
              <a:t> + Kafka </a:t>
            </a:r>
          </a:p>
          <a:p>
            <a:pPr lvl="1"/>
            <a:r>
              <a:rPr lang="en-US" dirty="0" err="1"/>
              <a:t>OpenWhisk</a:t>
            </a:r>
            <a:r>
              <a:rPr lang="en-US" dirty="0"/>
              <a:t> + S3</a:t>
            </a:r>
          </a:p>
          <a:p>
            <a:endParaRPr lang="en-US" dirty="0"/>
          </a:p>
        </p:txBody>
      </p:sp>
      <p:sp>
        <p:nvSpPr>
          <p:cNvPr id="4" name="Slide Number Placeholder 3"/>
          <p:cNvSpPr>
            <a:spLocks noGrp="1"/>
          </p:cNvSpPr>
          <p:nvPr>
            <p:ph type="sldNum" sz="quarter" idx="12"/>
          </p:nvPr>
        </p:nvSpPr>
        <p:spPr/>
        <p:txBody>
          <a:bodyPr/>
          <a:lstStyle/>
          <a:p>
            <a:fld id="{7D2751F7-D677-4CE9-B35A-C3CCA0CC8D94}" type="slidenum">
              <a:rPr lang="en-US" smtClean="0">
                <a:solidFill>
                  <a:prstClr val="black">
                    <a:tint val="75000"/>
                  </a:prstClr>
                </a:solidFill>
                <a:latin typeface="Calibri"/>
              </a:rPr>
              <a:pPr/>
              <a:t>20</a:t>
            </a:fld>
            <a:endParaRPr lang="en-US">
              <a:solidFill>
                <a:prstClr val="black">
                  <a:tint val="75000"/>
                </a:prstClr>
              </a:solidFill>
              <a:latin typeface="Calibri"/>
            </a:endParaRPr>
          </a:p>
        </p:txBody>
      </p:sp>
    </p:spTree>
    <p:extLst>
      <p:ext uri="{BB962C8B-B14F-4D97-AF65-F5344CB8AC3E}">
        <p14:creationId xmlns:p14="http://schemas.microsoft.com/office/powerpoint/2010/main" val="60173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Experiments:</a:t>
            </a:r>
            <a:br>
              <a:rPr lang="en-US" dirty="0"/>
            </a:br>
            <a:r>
              <a:rPr lang="en-US" dirty="0"/>
              <a:t>Metrics and Scenarios</a:t>
            </a:r>
          </a:p>
        </p:txBody>
      </p:sp>
      <p:sp>
        <p:nvSpPr>
          <p:cNvPr id="3" name="Content Placeholder 2"/>
          <p:cNvSpPr>
            <a:spLocks noGrp="1"/>
          </p:cNvSpPr>
          <p:nvPr>
            <p:ph idx="1"/>
          </p:nvPr>
        </p:nvSpPr>
        <p:spPr/>
        <p:txBody>
          <a:bodyPr>
            <a:normAutofit/>
          </a:bodyPr>
          <a:lstStyle/>
          <a:p>
            <a:r>
              <a:rPr lang="en-US" dirty="0"/>
              <a:t>Metrics</a:t>
            </a:r>
          </a:p>
          <a:p>
            <a:pPr lvl="1"/>
            <a:r>
              <a:rPr lang="en-US" dirty="0"/>
              <a:t>Latency</a:t>
            </a:r>
            <a:endParaRPr lang="en-US" strike="sngStrike" dirty="0"/>
          </a:p>
          <a:p>
            <a:pPr lvl="1"/>
            <a:r>
              <a:rPr lang="en-US" dirty="0"/>
              <a:t>Scalability</a:t>
            </a:r>
          </a:p>
          <a:p>
            <a:r>
              <a:rPr lang="en-US" dirty="0"/>
              <a:t>Scenarios </a:t>
            </a:r>
          </a:p>
          <a:p>
            <a:pPr lvl="1"/>
            <a:r>
              <a:rPr lang="en-US" dirty="0"/>
              <a:t>JSON Update (structured data)</a:t>
            </a:r>
          </a:p>
          <a:p>
            <a:pPr lvl="1"/>
            <a:r>
              <a:rPr lang="en-US" dirty="0"/>
              <a:t>Video transcoding (unstructured data)</a:t>
            </a:r>
          </a:p>
          <a:p>
            <a:pPr lvl="1"/>
            <a:r>
              <a:rPr lang="en-US" dirty="0"/>
              <a:t>Text file concatenation (unstructured data)</a:t>
            </a:r>
          </a:p>
          <a:p>
            <a:endParaRPr lang="en-US" dirty="0"/>
          </a:p>
        </p:txBody>
      </p:sp>
      <p:sp>
        <p:nvSpPr>
          <p:cNvPr id="4" name="Slide Number Placeholder 3"/>
          <p:cNvSpPr>
            <a:spLocks noGrp="1"/>
          </p:cNvSpPr>
          <p:nvPr>
            <p:ph type="sldNum" sz="quarter" idx="12"/>
          </p:nvPr>
        </p:nvSpPr>
        <p:spPr/>
        <p:txBody>
          <a:bodyPr/>
          <a:lstStyle/>
          <a:p>
            <a:fld id="{7D2751F7-D677-4CE9-B35A-C3CCA0CC8D94}" type="slidenum">
              <a:rPr lang="en-US" smtClean="0">
                <a:solidFill>
                  <a:prstClr val="black">
                    <a:tint val="75000"/>
                  </a:prstClr>
                </a:solidFill>
                <a:latin typeface="Calibri"/>
              </a:rPr>
              <a:pPr/>
              <a:t>21</a:t>
            </a:fld>
            <a:endParaRPr lang="en-US">
              <a:solidFill>
                <a:prstClr val="black">
                  <a:tint val="75000"/>
                </a:prstClr>
              </a:solidFill>
              <a:latin typeface="Calibri"/>
            </a:endParaRPr>
          </a:p>
        </p:txBody>
      </p:sp>
    </p:spTree>
    <p:extLst>
      <p:ext uri="{BB962C8B-B14F-4D97-AF65-F5344CB8AC3E}">
        <p14:creationId xmlns:p14="http://schemas.microsoft.com/office/powerpoint/2010/main" val="32487547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Experiments: Scenarios</a:t>
            </a:r>
          </a:p>
        </p:txBody>
      </p:sp>
      <p:sp>
        <p:nvSpPr>
          <p:cNvPr id="3" name="Content Placeholder 2"/>
          <p:cNvSpPr>
            <a:spLocks noGrp="1"/>
          </p:cNvSpPr>
          <p:nvPr>
            <p:ph idx="1"/>
          </p:nvPr>
        </p:nvSpPr>
        <p:spPr/>
        <p:txBody>
          <a:bodyPr>
            <a:normAutofit fontScale="77500" lnSpcReduction="20000"/>
          </a:bodyPr>
          <a:lstStyle/>
          <a:p>
            <a:r>
              <a:rPr lang="en-US" dirty="0"/>
              <a:t>Overhead (latency)</a:t>
            </a:r>
          </a:p>
          <a:p>
            <a:pPr lvl="1"/>
            <a:r>
              <a:rPr lang="en-US" dirty="0"/>
              <a:t>state size</a:t>
            </a:r>
          </a:p>
          <a:p>
            <a:pPr lvl="2"/>
            <a:r>
              <a:rPr lang="en-US" dirty="0"/>
              <a:t>run 100 requests per state size</a:t>
            </a:r>
          </a:p>
          <a:p>
            <a:pPr lvl="2"/>
            <a:r>
              <a:rPr lang="en-US" dirty="0"/>
              <a:t>JSON update: change number of entry</a:t>
            </a:r>
          </a:p>
          <a:p>
            <a:pPr lvl="2"/>
            <a:r>
              <a:rPr lang="en-US" dirty="0"/>
              <a:t>Video transcoding: change video length</a:t>
            </a:r>
          </a:p>
          <a:p>
            <a:pPr lvl="2"/>
            <a:r>
              <a:rPr lang="en-US" dirty="0"/>
              <a:t>Text file concatenation: change file size</a:t>
            </a:r>
          </a:p>
          <a:p>
            <a:pPr lvl="1"/>
            <a:r>
              <a:rPr lang="en-US" dirty="0"/>
              <a:t>Concurrency</a:t>
            </a:r>
          </a:p>
          <a:p>
            <a:pPr lvl="2"/>
            <a:r>
              <a:rPr lang="en-US" dirty="0"/>
              <a:t>run 1 minute</a:t>
            </a:r>
          </a:p>
          <a:p>
            <a:pPr lvl="2"/>
            <a:r>
              <a:rPr lang="en-US" dirty="0"/>
              <a:t>JSON update: 10 entries</a:t>
            </a:r>
          </a:p>
          <a:p>
            <a:pPr lvl="2"/>
            <a:r>
              <a:rPr lang="en-US" dirty="0"/>
              <a:t>Video transcoding: 1 second</a:t>
            </a:r>
          </a:p>
          <a:p>
            <a:pPr lvl="2"/>
            <a:r>
              <a:rPr lang="en-US" dirty="0"/>
              <a:t>Text file concatenation: 10 KB</a:t>
            </a:r>
          </a:p>
          <a:p>
            <a:r>
              <a:rPr lang="en-US" dirty="0"/>
              <a:t>Scalability (Throughput)</a:t>
            </a:r>
          </a:p>
          <a:p>
            <a:pPr lvl="1"/>
            <a:r>
              <a:rPr lang="en-US" dirty="0"/>
              <a:t>run with multiple concurrency and find the maximum for each cluster size.</a:t>
            </a:r>
          </a:p>
          <a:p>
            <a:endParaRPr lang="en-US" dirty="0"/>
          </a:p>
          <a:p>
            <a:endParaRPr lang="en-US" dirty="0"/>
          </a:p>
        </p:txBody>
      </p:sp>
      <p:sp>
        <p:nvSpPr>
          <p:cNvPr id="4" name="Slide Number Placeholder 3"/>
          <p:cNvSpPr>
            <a:spLocks noGrp="1"/>
          </p:cNvSpPr>
          <p:nvPr>
            <p:ph type="sldNum" sz="quarter" idx="12"/>
          </p:nvPr>
        </p:nvSpPr>
        <p:spPr/>
        <p:txBody>
          <a:bodyPr/>
          <a:lstStyle/>
          <a:p>
            <a:fld id="{7D2751F7-D677-4CE9-B35A-C3CCA0CC8D94}" type="slidenum">
              <a:rPr lang="en-US" smtClean="0">
                <a:solidFill>
                  <a:prstClr val="black">
                    <a:tint val="75000"/>
                  </a:prstClr>
                </a:solidFill>
                <a:latin typeface="Calibri"/>
              </a:rPr>
              <a:pPr/>
              <a:t>22</a:t>
            </a:fld>
            <a:endParaRPr lang="en-US">
              <a:solidFill>
                <a:prstClr val="black">
                  <a:tint val="75000"/>
                </a:prstClr>
              </a:solidFill>
              <a:latin typeface="Calibri"/>
            </a:endParaRPr>
          </a:p>
        </p:txBody>
      </p:sp>
    </p:spTree>
    <p:extLst>
      <p:ext uri="{BB962C8B-B14F-4D97-AF65-F5344CB8AC3E}">
        <p14:creationId xmlns:p14="http://schemas.microsoft.com/office/powerpoint/2010/main" val="32278628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Experiments: </a:t>
            </a:r>
            <a:br>
              <a:rPr lang="en-US" dirty="0"/>
            </a:br>
            <a:r>
              <a:rPr lang="en-US" dirty="0"/>
              <a:t>JSON Update Explanation</a:t>
            </a:r>
          </a:p>
        </p:txBody>
      </p:sp>
      <p:sp>
        <p:nvSpPr>
          <p:cNvPr id="3" name="Content Placeholder 2"/>
          <p:cNvSpPr>
            <a:spLocks noGrp="1"/>
          </p:cNvSpPr>
          <p:nvPr>
            <p:ph idx="1"/>
          </p:nvPr>
        </p:nvSpPr>
        <p:spPr/>
        <p:txBody>
          <a:bodyPr>
            <a:normAutofit fontScale="85000" lnSpcReduction="20000"/>
          </a:bodyPr>
          <a:lstStyle/>
          <a:p>
            <a:r>
              <a:rPr lang="en-US" dirty="0"/>
              <a:t>Each JSON entry has 10 chars of key and 40 chars of value.</a:t>
            </a:r>
          </a:p>
          <a:p>
            <a:r>
              <a:rPr lang="en-US" dirty="0"/>
              <a:t>Sending 2 requests:</a:t>
            </a:r>
          </a:p>
          <a:p>
            <a:pPr lvl="1"/>
            <a:r>
              <a:rPr lang="en-US" dirty="0"/>
              <a:t>1</a:t>
            </a:r>
            <a:r>
              <a:rPr lang="en-US" baseline="30000" dirty="0"/>
              <a:t>st</a:t>
            </a:r>
            <a:r>
              <a:rPr lang="en-US" dirty="0"/>
              <a:t> request: Write a new JSON with a predefined number of entries.</a:t>
            </a:r>
          </a:p>
          <a:p>
            <a:pPr lvl="1"/>
            <a:r>
              <a:rPr lang="en-US" dirty="0"/>
              <a:t>2</a:t>
            </a:r>
            <a:r>
              <a:rPr lang="en-US" baseline="30000" dirty="0"/>
              <a:t>nd</a:t>
            </a:r>
            <a:r>
              <a:rPr lang="en-US" dirty="0"/>
              <a:t> request : Load the previous JSON , put more data with a predefined number of entries, and save the new JSON.</a:t>
            </a:r>
          </a:p>
          <a:p>
            <a:r>
              <a:rPr lang="en-US" dirty="0"/>
              <a:t>The first request is not counting in statistic.</a:t>
            </a:r>
          </a:p>
          <a:p>
            <a:r>
              <a:rPr lang="en-US" dirty="0"/>
              <a:t>Example: 10 entries</a:t>
            </a:r>
          </a:p>
          <a:p>
            <a:pPr lvl="1"/>
            <a:r>
              <a:rPr lang="en-US" dirty="0"/>
              <a:t>1</a:t>
            </a:r>
            <a:r>
              <a:rPr lang="en-US" baseline="30000" dirty="0"/>
              <a:t>st</a:t>
            </a:r>
            <a:r>
              <a:rPr lang="en-US" dirty="0"/>
              <a:t> request : Write 10 entries of JSON</a:t>
            </a:r>
          </a:p>
          <a:p>
            <a:pPr lvl="1"/>
            <a:r>
              <a:rPr lang="en-US" dirty="0"/>
              <a:t>2</a:t>
            </a:r>
            <a:r>
              <a:rPr lang="en-US" baseline="30000" dirty="0"/>
              <a:t>nd</a:t>
            </a:r>
            <a:r>
              <a:rPr lang="en-US" dirty="0"/>
              <a:t> request : Load 10 entries of JSON, add another 10 entries, and save it with total of 20 entries.</a:t>
            </a:r>
          </a:p>
        </p:txBody>
      </p:sp>
      <p:sp>
        <p:nvSpPr>
          <p:cNvPr id="4" name="Slide Number Placeholder 3"/>
          <p:cNvSpPr>
            <a:spLocks noGrp="1"/>
          </p:cNvSpPr>
          <p:nvPr>
            <p:ph type="sldNum" sz="quarter" idx="12"/>
          </p:nvPr>
        </p:nvSpPr>
        <p:spPr/>
        <p:txBody>
          <a:bodyPr/>
          <a:lstStyle/>
          <a:p>
            <a:fld id="{7D2751F7-D677-4CE9-B35A-C3CCA0CC8D94}" type="slidenum">
              <a:rPr lang="en-US" smtClean="0">
                <a:solidFill>
                  <a:prstClr val="black">
                    <a:tint val="75000"/>
                  </a:prstClr>
                </a:solidFill>
                <a:latin typeface="Calibri"/>
              </a:rPr>
              <a:pPr/>
              <a:t>23</a:t>
            </a:fld>
            <a:endParaRPr lang="en-US">
              <a:solidFill>
                <a:prstClr val="black">
                  <a:tint val="75000"/>
                </a:prstClr>
              </a:solidFill>
              <a:latin typeface="Calibri"/>
            </a:endParaRPr>
          </a:p>
        </p:txBody>
      </p:sp>
    </p:spTree>
    <p:extLst>
      <p:ext uri="{BB962C8B-B14F-4D97-AF65-F5344CB8AC3E}">
        <p14:creationId xmlns:p14="http://schemas.microsoft.com/office/powerpoint/2010/main" val="26211807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Experiments: </a:t>
            </a:r>
            <a:br>
              <a:rPr lang="en-US" dirty="0"/>
            </a:br>
            <a:r>
              <a:rPr lang="en-US" dirty="0" err="1"/>
              <a:t>Statefun</a:t>
            </a:r>
            <a:r>
              <a:rPr lang="en-US" dirty="0"/>
              <a:t> Workaround</a:t>
            </a:r>
          </a:p>
        </p:txBody>
      </p:sp>
      <p:sp>
        <p:nvSpPr>
          <p:cNvPr id="3" name="Content Placeholder 2"/>
          <p:cNvSpPr>
            <a:spLocks noGrp="1"/>
          </p:cNvSpPr>
          <p:nvPr>
            <p:ph idx="1"/>
          </p:nvPr>
        </p:nvSpPr>
        <p:spPr/>
        <p:txBody>
          <a:bodyPr>
            <a:normAutofit/>
          </a:bodyPr>
          <a:lstStyle/>
          <a:p>
            <a:r>
              <a:rPr lang="en-US" sz="2800" dirty="0" err="1"/>
              <a:t>Statefun</a:t>
            </a:r>
            <a:r>
              <a:rPr lang="en-US" sz="2800" dirty="0"/>
              <a:t> was build for stream processing and only has asynchronous function call.</a:t>
            </a:r>
          </a:p>
          <a:p>
            <a:r>
              <a:rPr lang="en-US" sz="2800" dirty="0"/>
              <a:t>We delay each request by 100 </a:t>
            </a:r>
            <a:r>
              <a:rPr lang="en-US" sz="2800" dirty="0" err="1"/>
              <a:t>ms</a:t>
            </a:r>
            <a:r>
              <a:rPr lang="en-US" sz="2800" dirty="0"/>
              <a:t> to simulate the synchronous API call.</a:t>
            </a:r>
          </a:p>
          <a:p>
            <a:pPr lvl="1"/>
            <a:r>
              <a:rPr lang="en-US" sz="2400" dirty="0"/>
              <a:t>However, we disable the delay in throughput measurement.</a:t>
            </a:r>
          </a:p>
          <a:p>
            <a:r>
              <a:rPr lang="en-US" sz="2800" dirty="0"/>
              <a:t>We measure the execution time by calculating the difference between the timestamps of request record and result record in Kafka.</a:t>
            </a:r>
          </a:p>
          <a:p>
            <a:endParaRPr lang="en-US" dirty="0"/>
          </a:p>
        </p:txBody>
      </p:sp>
      <p:sp>
        <p:nvSpPr>
          <p:cNvPr id="4" name="Slide Number Placeholder 3"/>
          <p:cNvSpPr>
            <a:spLocks noGrp="1"/>
          </p:cNvSpPr>
          <p:nvPr>
            <p:ph type="sldNum" sz="quarter" idx="12"/>
          </p:nvPr>
        </p:nvSpPr>
        <p:spPr/>
        <p:txBody>
          <a:bodyPr/>
          <a:lstStyle/>
          <a:p>
            <a:fld id="{7D2751F7-D677-4CE9-B35A-C3CCA0CC8D94}" type="slidenum">
              <a:rPr lang="en-US" smtClean="0">
                <a:solidFill>
                  <a:prstClr val="black">
                    <a:tint val="75000"/>
                  </a:prstClr>
                </a:solidFill>
                <a:latin typeface="Calibri"/>
              </a:rPr>
              <a:pPr/>
              <a:t>24</a:t>
            </a:fld>
            <a:endParaRPr lang="en-US">
              <a:solidFill>
                <a:prstClr val="black">
                  <a:tint val="75000"/>
                </a:prstClr>
              </a:solidFill>
              <a:latin typeface="Calibri"/>
            </a:endParaRPr>
          </a:p>
        </p:txBody>
      </p:sp>
    </p:spTree>
    <p:extLst>
      <p:ext uri="{BB962C8B-B14F-4D97-AF65-F5344CB8AC3E}">
        <p14:creationId xmlns:p14="http://schemas.microsoft.com/office/powerpoint/2010/main" val="6075571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Evaluation Result: </a:t>
            </a:r>
            <a:br>
              <a:rPr lang="en-US" dirty="0"/>
            </a:br>
            <a:r>
              <a:rPr lang="en-US" dirty="0"/>
              <a:t>Latency / data size (JSON)</a:t>
            </a:r>
          </a:p>
        </p:txBody>
      </p:sp>
      <p:sp>
        <p:nvSpPr>
          <p:cNvPr id="3" name="Content Placeholder 2"/>
          <p:cNvSpPr>
            <a:spLocks noGrp="1"/>
          </p:cNvSpPr>
          <p:nvPr>
            <p:ph idx="1"/>
          </p:nvPr>
        </p:nvSpPr>
        <p:spPr>
          <a:xfrm>
            <a:off x="5301573" y="1857492"/>
            <a:ext cx="3665781" cy="4268671"/>
          </a:xfrm>
        </p:spPr>
        <p:txBody>
          <a:bodyPr>
            <a:noAutofit/>
          </a:bodyPr>
          <a:lstStyle/>
          <a:p>
            <a:r>
              <a:rPr lang="en-US" sz="2000" dirty="0"/>
              <a:t>Overall, </a:t>
            </a:r>
            <a:r>
              <a:rPr lang="en-US" sz="2000" dirty="0" err="1"/>
              <a:t>Knative</a:t>
            </a:r>
            <a:r>
              <a:rPr lang="en-US" sz="2000" dirty="0"/>
              <a:t> has the least response time, followed by OaaS.</a:t>
            </a:r>
          </a:p>
          <a:p>
            <a:pPr marL="0" indent="0">
              <a:buNone/>
            </a:pPr>
            <a:endParaRPr lang="en-US" sz="2000" dirty="0"/>
          </a:p>
          <a:p>
            <a:r>
              <a:rPr lang="en-US" sz="2000" dirty="0"/>
              <a:t>After entries &gt; 80, response time starts to noticeably increase</a:t>
            </a:r>
          </a:p>
          <a:p>
            <a:endParaRPr lang="en-US" sz="2000" dirty="0"/>
          </a:p>
          <a:p>
            <a:r>
              <a:rPr lang="en-US" sz="2000" dirty="0" err="1"/>
              <a:t>Statefun</a:t>
            </a:r>
            <a:r>
              <a:rPr lang="en-US" sz="2000" dirty="0"/>
              <a:t> has an asynchronous state persistent</a:t>
            </a:r>
          </a:p>
        </p:txBody>
      </p:sp>
      <p:sp>
        <p:nvSpPr>
          <p:cNvPr id="4" name="Slide Number Placeholder 3"/>
          <p:cNvSpPr>
            <a:spLocks noGrp="1"/>
          </p:cNvSpPr>
          <p:nvPr>
            <p:ph type="sldNum" sz="quarter" idx="12"/>
          </p:nvPr>
        </p:nvSpPr>
        <p:spPr/>
        <p:txBody>
          <a:bodyPr/>
          <a:lstStyle/>
          <a:p>
            <a:fld id="{7D2751F7-D677-4CE9-B35A-C3CCA0CC8D94}" type="slidenum">
              <a:rPr lang="en-US" smtClean="0">
                <a:solidFill>
                  <a:prstClr val="black">
                    <a:tint val="75000"/>
                  </a:prstClr>
                </a:solidFill>
                <a:latin typeface="Calibri"/>
              </a:rPr>
              <a:pPr/>
              <a:t>25</a:t>
            </a:fld>
            <a:endParaRPr lang="en-US" dirty="0">
              <a:solidFill>
                <a:prstClr val="black">
                  <a:tint val="75000"/>
                </a:prstClr>
              </a:solidFill>
              <a:latin typeface="Calibri"/>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4073" y="1857492"/>
            <a:ext cx="4844374" cy="3796215"/>
          </a:xfrm>
          <a:prstGeom prst="rect">
            <a:avLst/>
          </a:prstGeom>
        </p:spPr>
      </p:pic>
    </p:spTree>
    <p:extLst>
      <p:ext uri="{BB962C8B-B14F-4D97-AF65-F5344CB8AC3E}">
        <p14:creationId xmlns:p14="http://schemas.microsoft.com/office/powerpoint/2010/main" val="40018163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Evaluation Result: </a:t>
            </a:r>
            <a:br>
              <a:rPr lang="en-US" dirty="0"/>
            </a:br>
            <a:r>
              <a:rPr lang="en-US" dirty="0"/>
              <a:t>Latency / data size (Text)</a:t>
            </a:r>
          </a:p>
        </p:txBody>
      </p:sp>
      <p:sp>
        <p:nvSpPr>
          <p:cNvPr id="3" name="Content Placeholder 2"/>
          <p:cNvSpPr>
            <a:spLocks noGrp="1"/>
          </p:cNvSpPr>
          <p:nvPr>
            <p:ph idx="1"/>
          </p:nvPr>
        </p:nvSpPr>
        <p:spPr>
          <a:xfrm>
            <a:off x="5301574" y="1857492"/>
            <a:ext cx="3385226" cy="4268671"/>
          </a:xfrm>
        </p:spPr>
        <p:txBody>
          <a:bodyPr>
            <a:normAutofit fontScale="62500" lnSpcReduction="20000"/>
          </a:bodyPr>
          <a:lstStyle/>
          <a:p>
            <a:r>
              <a:rPr lang="en-US" dirty="0"/>
              <a:t>OaaS perform slightly worse than Openwhisk because it has an additional layer of data access (Storage Adapter).</a:t>
            </a:r>
          </a:p>
          <a:p>
            <a:endParaRPr lang="en-US" dirty="0"/>
          </a:p>
          <a:p>
            <a:r>
              <a:rPr lang="en-US" dirty="0"/>
              <a:t>Overall, the latency starts to grow up after 5000KB.</a:t>
            </a:r>
          </a:p>
          <a:p>
            <a:endParaRPr lang="en-US" dirty="0"/>
          </a:p>
          <a:p>
            <a:r>
              <a:rPr lang="en-US" dirty="0"/>
              <a:t>The redirect mechanism of OaaS is notably reducing response time on larger data sizes. </a:t>
            </a:r>
          </a:p>
        </p:txBody>
      </p:sp>
      <p:sp>
        <p:nvSpPr>
          <p:cNvPr id="4" name="Slide Number Placeholder 3"/>
          <p:cNvSpPr>
            <a:spLocks noGrp="1"/>
          </p:cNvSpPr>
          <p:nvPr>
            <p:ph type="sldNum" sz="quarter" idx="12"/>
          </p:nvPr>
        </p:nvSpPr>
        <p:spPr/>
        <p:txBody>
          <a:bodyPr/>
          <a:lstStyle/>
          <a:p>
            <a:fld id="{7D2751F7-D677-4CE9-B35A-C3CCA0CC8D94}" type="slidenum">
              <a:rPr lang="en-US" smtClean="0">
                <a:solidFill>
                  <a:prstClr val="black">
                    <a:tint val="75000"/>
                  </a:prstClr>
                </a:solidFill>
                <a:latin typeface="Calibri"/>
              </a:rPr>
              <a:pPr/>
              <a:t>26</a:t>
            </a:fld>
            <a:endParaRPr lang="en-US" dirty="0">
              <a:solidFill>
                <a:prstClr val="black">
                  <a:tint val="75000"/>
                </a:prstClr>
              </a:solidFill>
              <a:latin typeface="Calibri"/>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0381" y="1865157"/>
            <a:ext cx="4762224" cy="3921436"/>
          </a:xfrm>
          <a:prstGeom prst="rect">
            <a:avLst/>
          </a:prstGeom>
        </p:spPr>
      </p:pic>
    </p:spTree>
    <p:extLst>
      <p:ext uri="{BB962C8B-B14F-4D97-AF65-F5344CB8AC3E}">
        <p14:creationId xmlns:p14="http://schemas.microsoft.com/office/powerpoint/2010/main" val="37427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Evaluation Result: </a:t>
            </a:r>
            <a:br>
              <a:rPr lang="en-US" dirty="0"/>
            </a:br>
            <a:r>
              <a:rPr lang="en-US" dirty="0"/>
              <a:t>Latency / data size (Video)</a:t>
            </a:r>
          </a:p>
        </p:txBody>
      </p:sp>
      <p:sp>
        <p:nvSpPr>
          <p:cNvPr id="3" name="Content Placeholder 2"/>
          <p:cNvSpPr>
            <a:spLocks noGrp="1"/>
          </p:cNvSpPr>
          <p:nvPr>
            <p:ph idx="1"/>
          </p:nvPr>
        </p:nvSpPr>
        <p:spPr>
          <a:xfrm>
            <a:off x="5301573" y="1857492"/>
            <a:ext cx="3716783" cy="4268671"/>
          </a:xfrm>
        </p:spPr>
        <p:txBody>
          <a:bodyPr>
            <a:noAutofit/>
          </a:bodyPr>
          <a:lstStyle/>
          <a:p>
            <a:r>
              <a:rPr lang="en-US" sz="2000" dirty="0"/>
              <a:t>OaaS perform slightly better than Openwhisk, but the difference is minimal because the computation time is dominant. </a:t>
            </a:r>
          </a:p>
          <a:p>
            <a:endParaRPr lang="en-US" sz="2000" dirty="0"/>
          </a:p>
          <a:p>
            <a:endParaRPr lang="en-US" sz="2000" dirty="0"/>
          </a:p>
          <a:p>
            <a:endParaRPr lang="en-US" sz="2000" dirty="0"/>
          </a:p>
        </p:txBody>
      </p:sp>
      <p:sp>
        <p:nvSpPr>
          <p:cNvPr id="4" name="Slide Number Placeholder 3"/>
          <p:cNvSpPr>
            <a:spLocks noGrp="1"/>
          </p:cNvSpPr>
          <p:nvPr>
            <p:ph type="sldNum" sz="quarter" idx="12"/>
          </p:nvPr>
        </p:nvSpPr>
        <p:spPr/>
        <p:txBody>
          <a:bodyPr/>
          <a:lstStyle/>
          <a:p>
            <a:fld id="{7D2751F7-D677-4CE9-B35A-C3CCA0CC8D94}" type="slidenum">
              <a:rPr lang="en-US" smtClean="0">
                <a:solidFill>
                  <a:prstClr val="black">
                    <a:tint val="75000"/>
                  </a:prstClr>
                </a:solidFill>
                <a:latin typeface="Calibri"/>
              </a:rPr>
              <a:pPr/>
              <a:t>27</a:t>
            </a:fld>
            <a:endParaRPr lang="en-US">
              <a:solidFill>
                <a:prstClr val="black">
                  <a:tint val="75000"/>
                </a:prstClr>
              </a:solidFill>
              <a:latin typeface="Calibri"/>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8834" y="1947133"/>
            <a:ext cx="5052740" cy="3875195"/>
          </a:xfrm>
          <a:prstGeom prst="rect">
            <a:avLst/>
          </a:prstGeom>
        </p:spPr>
      </p:pic>
    </p:spTree>
    <p:extLst>
      <p:ext uri="{BB962C8B-B14F-4D97-AF65-F5344CB8AC3E}">
        <p14:creationId xmlns:p14="http://schemas.microsoft.com/office/powerpoint/2010/main" val="598455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C8B875-B78C-BBB7-32FE-C9406065191F}"/>
              </a:ext>
            </a:extLst>
          </p:cNvPr>
          <p:cNvSpPr>
            <a:spLocks noGrp="1"/>
          </p:cNvSpPr>
          <p:nvPr>
            <p:ph type="title"/>
          </p:nvPr>
        </p:nvSpPr>
        <p:spPr/>
        <p:txBody>
          <a:bodyPr>
            <a:normAutofit fontScale="90000"/>
          </a:bodyPr>
          <a:lstStyle/>
          <a:p>
            <a:r>
              <a:rPr lang="en-US" dirty="0"/>
              <a:t>Evaluation Result: </a:t>
            </a:r>
            <a:br>
              <a:rPr lang="en-US" dirty="0"/>
            </a:br>
            <a:r>
              <a:rPr lang="en-US" dirty="0"/>
              <a:t>Latency / data size</a:t>
            </a:r>
          </a:p>
        </p:txBody>
      </p:sp>
      <p:sp>
        <p:nvSpPr>
          <p:cNvPr id="3" name="Content Placeholder 2">
            <a:extLst>
              <a:ext uri="{FF2B5EF4-FFF2-40B4-BE49-F238E27FC236}">
                <a16:creationId xmlns:a16="http://schemas.microsoft.com/office/drawing/2014/main" id="{18F28439-A74B-5901-8098-4AED5316924C}"/>
              </a:ext>
            </a:extLst>
          </p:cNvPr>
          <p:cNvSpPr>
            <a:spLocks noGrp="1"/>
          </p:cNvSpPr>
          <p:nvPr>
            <p:ph idx="1"/>
          </p:nvPr>
        </p:nvSpPr>
        <p:spPr>
          <a:xfrm>
            <a:off x="288235" y="4035378"/>
            <a:ext cx="8627165" cy="2405179"/>
          </a:xfrm>
        </p:spPr>
        <p:txBody>
          <a:bodyPr>
            <a:normAutofit fontScale="55000" lnSpcReduction="20000"/>
          </a:bodyPr>
          <a:lstStyle/>
          <a:p>
            <a:r>
              <a:rPr lang="en-US" dirty="0"/>
              <a:t>VIDEO: </a:t>
            </a:r>
          </a:p>
          <a:p>
            <a:pPr lvl="1"/>
            <a:r>
              <a:rPr lang="en-US" sz="2800" dirty="0"/>
              <a:t>OaaS perform slightly better than </a:t>
            </a:r>
            <a:r>
              <a:rPr lang="en-US" sz="2800" dirty="0" err="1"/>
              <a:t>OpenWhisk</a:t>
            </a:r>
            <a:r>
              <a:rPr lang="en-US" sz="2800" dirty="0"/>
              <a:t>, but the difference is minimal because the computation time is dominant</a:t>
            </a:r>
            <a:endParaRPr lang="en-US" dirty="0"/>
          </a:p>
          <a:p>
            <a:r>
              <a:rPr lang="en-US" dirty="0"/>
              <a:t>TEXT:	 </a:t>
            </a:r>
          </a:p>
          <a:p>
            <a:pPr lvl="1"/>
            <a:r>
              <a:rPr lang="en-US" dirty="0"/>
              <a:t>OaaS perform slightly worse than </a:t>
            </a:r>
            <a:r>
              <a:rPr lang="en-US" dirty="0" err="1"/>
              <a:t>OpenWhisk</a:t>
            </a:r>
            <a:r>
              <a:rPr lang="en-US" dirty="0"/>
              <a:t> because of an additional layer (Storage Adapter)</a:t>
            </a:r>
          </a:p>
          <a:p>
            <a:pPr lvl="1"/>
            <a:r>
              <a:rPr lang="en-US" dirty="0"/>
              <a:t>The </a:t>
            </a:r>
            <a:r>
              <a:rPr lang="en-US" b="1" dirty="0"/>
              <a:t>redirect mechanism </a:t>
            </a:r>
            <a:r>
              <a:rPr lang="en-US" dirty="0"/>
              <a:t>of OaaS is notably reducing response time on larger data sizes</a:t>
            </a:r>
          </a:p>
          <a:p>
            <a:r>
              <a:rPr lang="en-US" dirty="0"/>
              <a:t>JSON:</a:t>
            </a:r>
          </a:p>
          <a:p>
            <a:pPr lvl="1"/>
            <a:r>
              <a:rPr lang="en-US" sz="2800" dirty="0"/>
              <a:t>Overall, </a:t>
            </a:r>
            <a:r>
              <a:rPr lang="en-US" sz="2800" dirty="0" err="1"/>
              <a:t>Knative</a:t>
            </a:r>
            <a:r>
              <a:rPr lang="en-US" sz="2800" dirty="0"/>
              <a:t> has the least response time, followed by OaaS.</a:t>
            </a:r>
          </a:p>
          <a:p>
            <a:pPr lvl="1"/>
            <a:r>
              <a:rPr lang="en-US" sz="2800" dirty="0" err="1"/>
              <a:t>Statefun</a:t>
            </a:r>
            <a:r>
              <a:rPr lang="en-US" sz="2800" dirty="0"/>
              <a:t> maintains the response time at large state because of an asynchronous state persistent</a:t>
            </a:r>
          </a:p>
        </p:txBody>
      </p:sp>
      <p:sp>
        <p:nvSpPr>
          <p:cNvPr id="4" name="Slide Number Placeholder 3">
            <a:extLst>
              <a:ext uri="{FF2B5EF4-FFF2-40B4-BE49-F238E27FC236}">
                <a16:creationId xmlns:a16="http://schemas.microsoft.com/office/drawing/2014/main" id="{44F32D1F-54AB-7BD6-6316-ABDB63CFA2A1}"/>
              </a:ext>
            </a:extLst>
          </p:cNvPr>
          <p:cNvSpPr>
            <a:spLocks noGrp="1"/>
          </p:cNvSpPr>
          <p:nvPr>
            <p:ph type="sldNum" sz="quarter" idx="12"/>
          </p:nvPr>
        </p:nvSpPr>
        <p:spPr/>
        <p:txBody>
          <a:bodyPr/>
          <a:lstStyle/>
          <a:p>
            <a:fld id="{7D2751F7-D677-4CE9-B35A-C3CCA0CC8D94}" type="slidenum">
              <a:rPr lang="en-US" smtClean="0">
                <a:solidFill>
                  <a:prstClr val="black">
                    <a:tint val="75000"/>
                  </a:prstClr>
                </a:solidFill>
                <a:latin typeface="Calibri"/>
              </a:rPr>
              <a:pPr/>
              <a:t>28</a:t>
            </a:fld>
            <a:endParaRPr lang="en-US">
              <a:solidFill>
                <a:prstClr val="black">
                  <a:tint val="75000"/>
                </a:prstClr>
              </a:solidFill>
              <a:latin typeface="Calibri"/>
            </a:endParaRPr>
          </a:p>
        </p:txBody>
      </p:sp>
      <p:sp>
        <p:nvSpPr>
          <p:cNvPr id="8" name="Rectangle 7">
            <a:extLst>
              <a:ext uri="{FF2B5EF4-FFF2-40B4-BE49-F238E27FC236}">
                <a16:creationId xmlns:a16="http://schemas.microsoft.com/office/drawing/2014/main" id="{6488A342-D73A-2D42-F41C-A487DD5D98BC}"/>
              </a:ext>
            </a:extLst>
          </p:cNvPr>
          <p:cNvSpPr/>
          <p:nvPr/>
        </p:nvSpPr>
        <p:spPr>
          <a:xfrm>
            <a:off x="7057828" y="1433788"/>
            <a:ext cx="1628972" cy="461665"/>
          </a:xfrm>
          <a:prstGeom prst="rect">
            <a:avLst/>
          </a:prstGeom>
          <a:noFill/>
        </p:spPr>
        <p:txBody>
          <a:bodyPr wrap="square" lIns="91440" tIns="45720" rIns="91440" bIns="45720">
            <a:spAutoFit/>
          </a:bodyPr>
          <a:lstStyle/>
          <a:p>
            <a:pPr algn="ctr"/>
            <a:r>
              <a:rPr lang="en-US" sz="2400" b="0" cap="none" spc="0" dirty="0">
                <a:ln w="0"/>
                <a:solidFill>
                  <a:schemeClr val="tx1"/>
                </a:solidFill>
                <a:effectLst>
                  <a:outerShdw blurRad="38100" dist="19050" dir="2700000" algn="tl" rotWithShape="0">
                    <a:schemeClr val="dk1">
                      <a:alpha val="40000"/>
                    </a:schemeClr>
                  </a:outerShdw>
                </a:effectLst>
              </a:rPr>
              <a:t>JSON</a:t>
            </a:r>
          </a:p>
        </p:txBody>
      </p:sp>
      <p:sp>
        <p:nvSpPr>
          <p:cNvPr id="9" name="Rectangle 8">
            <a:extLst>
              <a:ext uri="{FF2B5EF4-FFF2-40B4-BE49-F238E27FC236}">
                <a16:creationId xmlns:a16="http://schemas.microsoft.com/office/drawing/2014/main" id="{FEBB4629-534D-B5C3-EC67-372905C1F48B}"/>
              </a:ext>
            </a:extLst>
          </p:cNvPr>
          <p:cNvSpPr/>
          <p:nvPr/>
        </p:nvSpPr>
        <p:spPr>
          <a:xfrm>
            <a:off x="3865903" y="1420617"/>
            <a:ext cx="1628972" cy="461665"/>
          </a:xfrm>
          <a:prstGeom prst="rect">
            <a:avLst/>
          </a:prstGeom>
          <a:noFill/>
        </p:spPr>
        <p:txBody>
          <a:bodyPr wrap="square" lIns="91440" tIns="45720" rIns="91440" bIns="45720">
            <a:spAutoFit/>
          </a:bodyPr>
          <a:lstStyle/>
          <a:p>
            <a:pPr algn="ctr"/>
            <a:r>
              <a:rPr lang="en-US" sz="2400" b="0" cap="none" spc="0" dirty="0">
                <a:ln w="0"/>
                <a:solidFill>
                  <a:schemeClr val="tx1"/>
                </a:solidFill>
                <a:effectLst>
                  <a:outerShdw blurRad="38100" dist="19050" dir="2700000" algn="tl" rotWithShape="0">
                    <a:schemeClr val="dk1">
                      <a:alpha val="40000"/>
                    </a:schemeClr>
                  </a:outerShdw>
                </a:effectLst>
              </a:rPr>
              <a:t>TEXT</a:t>
            </a:r>
          </a:p>
        </p:txBody>
      </p:sp>
      <p:sp>
        <p:nvSpPr>
          <p:cNvPr id="10" name="Rectangle 9">
            <a:extLst>
              <a:ext uri="{FF2B5EF4-FFF2-40B4-BE49-F238E27FC236}">
                <a16:creationId xmlns:a16="http://schemas.microsoft.com/office/drawing/2014/main" id="{EFEBFD36-C82B-2C94-1383-8396C56EFFE7}"/>
              </a:ext>
            </a:extLst>
          </p:cNvPr>
          <p:cNvSpPr/>
          <p:nvPr/>
        </p:nvSpPr>
        <p:spPr>
          <a:xfrm>
            <a:off x="935324" y="1442451"/>
            <a:ext cx="1628972" cy="461665"/>
          </a:xfrm>
          <a:prstGeom prst="rect">
            <a:avLst/>
          </a:prstGeom>
          <a:noFill/>
        </p:spPr>
        <p:txBody>
          <a:bodyPr wrap="square" lIns="91440" tIns="45720" rIns="91440" bIns="45720">
            <a:spAutoFit/>
          </a:bodyPr>
          <a:lstStyle/>
          <a:p>
            <a:pPr algn="ctr"/>
            <a:r>
              <a:rPr lang="en-US" sz="2400" dirty="0">
                <a:ln w="0"/>
                <a:effectLst>
                  <a:outerShdw blurRad="38100" dist="19050" dir="2700000" algn="tl" rotWithShape="0">
                    <a:schemeClr val="dk1">
                      <a:alpha val="40000"/>
                    </a:schemeClr>
                  </a:outerShdw>
                </a:effectLst>
              </a:rPr>
              <a:t>VIDEO</a:t>
            </a:r>
            <a:endParaRPr lang="en-US" sz="2400" b="0" cap="none" spc="0" dirty="0">
              <a:ln w="0"/>
              <a:solidFill>
                <a:schemeClr val="tx1"/>
              </a:solidFill>
              <a:effectLst>
                <a:outerShdw blurRad="38100" dist="19050" dir="2700000" algn="tl" rotWithShape="0">
                  <a:schemeClr val="dk1">
                    <a:alpha val="40000"/>
                  </a:schemeClr>
                </a:outerShdw>
              </a:effectLst>
            </a:endParaRPr>
          </a:p>
        </p:txBody>
      </p:sp>
      <p:pic>
        <p:nvPicPr>
          <p:cNvPr id="13" name="Picture 12">
            <a:extLst>
              <a:ext uri="{FF2B5EF4-FFF2-40B4-BE49-F238E27FC236}">
                <a16:creationId xmlns:a16="http://schemas.microsoft.com/office/drawing/2014/main" id="{FC645174-572F-81C9-A7D5-F6D5E84A661F}"/>
              </a:ext>
            </a:extLst>
          </p:cNvPr>
          <p:cNvPicPr>
            <a:picLocks noChangeAspect="1"/>
          </p:cNvPicPr>
          <p:nvPr/>
        </p:nvPicPr>
        <p:blipFill>
          <a:blip r:embed="rId2"/>
          <a:stretch>
            <a:fillRect/>
          </a:stretch>
        </p:blipFill>
        <p:spPr>
          <a:xfrm>
            <a:off x="137722" y="1820335"/>
            <a:ext cx="8868555" cy="2090785"/>
          </a:xfrm>
          <a:prstGeom prst="rect">
            <a:avLst/>
          </a:prstGeom>
        </p:spPr>
      </p:pic>
      <p:sp>
        <p:nvSpPr>
          <p:cNvPr id="14" name="Rectangle 13">
            <a:extLst>
              <a:ext uri="{FF2B5EF4-FFF2-40B4-BE49-F238E27FC236}">
                <a16:creationId xmlns:a16="http://schemas.microsoft.com/office/drawing/2014/main" id="{BCE1EDC1-5AB7-EE24-011A-2550BD811590}"/>
              </a:ext>
            </a:extLst>
          </p:cNvPr>
          <p:cNvSpPr/>
          <p:nvPr/>
        </p:nvSpPr>
        <p:spPr>
          <a:xfrm>
            <a:off x="137722" y="1820335"/>
            <a:ext cx="3262703" cy="2090785"/>
          </a:xfrm>
          <a:prstGeom prst="rect">
            <a:avLst/>
          </a:prstGeom>
          <a:noFill/>
          <a:ln w="19050"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US"/>
          </a:p>
        </p:txBody>
      </p:sp>
      <p:sp>
        <p:nvSpPr>
          <p:cNvPr id="16" name="Rectangle 15">
            <a:extLst>
              <a:ext uri="{FF2B5EF4-FFF2-40B4-BE49-F238E27FC236}">
                <a16:creationId xmlns:a16="http://schemas.microsoft.com/office/drawing/2014/main" id="{F624A2B5-280B-620A-A8DE-AF8BC3769650}"/>
              </a:ext>
            </a:extLst>
          </p:cNvPr>
          <p:cNvSpPr/>
          <p:nvPr/>
        </p:nvSpPr>
        <p:spPr>
          <a:xfrm>
            <a:off x="3361897" y="1826192"/>
            <a:ext cx="3029377" cy="2084928"/>
          </a:xfrm>
          <a:prstGeom prst="rect">
            <a:avLst/>
          </a:prstGeom>
          <a:noFill/>
          <a:ln w="19050"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US"/>
          </a:p>
        </p:txBody>
      </p:sp>
      <p:sp>
        <p:nvSpPr>
          <p:cNvPr id="17" name="Rectangle 16">
            <a:extLst>
              <a:ext uri="{FF2B5EF4-FFF2-40B4-BE49-F238E27FC236}">
                <a16:creationId xmlns:a16="http://schemas.microsoft.com/office/drawing/2014/main" id="{53530F0B-57B3-7008-DF90-0AFC21B4AEA0}"/>
              </a:ext>
            </a:extLst>
          </p:cNvPr>
          <p:cNvSpPr/>
          <p:nvPr/>
        </p:nvSpPr>
        <p:spPr>
          <a:xfrm>
            <a:off x="6413376" y="1804534"/>
            <a:ext cx="2663950" cy="2084928"/>
          </a:xfrm>
          <a:prstGeom prst="rect">
            <a:avLst/>
          </a:prstGeom>
          <a:noFill/>
          <a:ln w="19050"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US"/>
          </a:p>
        </p:txBody>
      </p:sp>
    </p:spTree>
    <p:extLst>
      <p:ext uri="{BB962C8B-B14F-4D97-AF65-F5344CB8AC3E}">
        <p14:creationId xmlns:p14="http://schemas.microsoft.com/office/powerpoint/2010/main" val="2086634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xit" presetSubtype="0" fill="hold" grpId="1" nodeType="withEffect">
                                  <p:stCondLst>
                                    <p:cond delay="0"/>
                                  </p:stCondLst>
                                  <p:childTnLst>
                                    <p:set>
                                      <p:cBhvr>
                                        <p:cTn id="20" dur="1" fill="hold">
                                          <p:stCondLst>
                                            <p:cond delay="0"/>
                                          </p:stCondLst>
                                        </p:cTn>
                                        <p:tgtEl>
                                          <p:spTgt spid="14"/>
                                        </p:tgtEl>
                                        <p:attrNameLst>
                                          <p:attrName>style.visibility</p:attrName>
                                        </p:attrNameLst>
                                      </p:cBhvr>
                                      <p:to>
                                        <p:strVal val="hidden"/>
                                      </p:to>
                                    </p:set>
                                  </p:childTnLst>
                                </p:cTn>
                              </p:par>
                              <p:par>
                                <p:cTn id="21" presetID="1"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par>
                                <p:cTn id="31" presetID="1" presetClass="exit" presetSubtype="0" fill="hold" grpId="1" nodeType="withEffect">
                                  <p:stCondLst>
                                    <p:cond delay="0"/>
                                  </p:stCondLst>
                                  <p:childTnLst>
                                    <p:set>
                                      <p:cBhvr>
                                        <p:cTn id="32" dur="1" fill="hold">
                                          <p:stCondLst>
                                            <p:cond delay="0"/>
                                          </p:stCondLst>
                                        </p:cTn>
                                        <p:tgtEl>
                                          <p:spTgt spid="16"/>
                                        </p:tgtEl>
                                        <p:attrNameLst>
                                          <p:attrName>style.visibility</p:attrName>
                                        </p:attrNameLst>
                                      </p:cBhvr>
                                      <p:to>
                                        <p:strVal val="hidden"/>
                                      </p:to>
                                    </p:set>
                                  </p:childTnLst>
                                </p:cTn>
                              </p:par>
                              <p:par>
                                <p:cTn id="33" presetID="1" presetClass="entr" presetSubtype="0" fill="hold" grpId="0" nodeType="with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14" grpId="0" uiExpand="1" animBg="1"/>
      <p:bldP spid="14" grpId="1" uiExpand="1" animBg="1"/>
      <p:bldP spid="16" grpId="0" uiExpand="1" animBg="1"/>
      <p:bldP spid="16" grpId="1" animBg="1"/>
      <p:bldP spid="17" grpId="0" animBg="1"/>
    </p:bld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Evaluation Result: </a:t>
            </a:r>
            <a:br>
              <a:rPr lang="en-US" dirty="0"/>
            </a:br>
            <a:r>
              <a:rPr lang="en-US" dirty="0"/>
              <a:t>Latency / concurrency (JSON)</a:t>
            </a:r>
          </a:p>
        </p:txBody>
      </p:sp>
      <p:sp>
        <p:nvSpPr>
          <p:cNvPr id="3" name="Content Placeholder 2"/>
          <p:cNvSpPr>
            <a:spLocks noGrp="1"/>
          </p:cNvSpPr>
          <p:nvPr>
            <p:ph idx="1"/>
          </p:nvPr>
        </p:nvSpPr>
        <p:spPr>
          <a:xfrm>
            <a:off x="4931229" y="1703902"/>
            <a:ext cx="3897086" cy="4480513"/>
          </a:xfrm>
        </p:spPr>
        <p:txBody>
          <a:bodyPr>
            <a:normAutofit lnSpcReduction="10000"/>
          </a:bodyPr>
          <a:lstStyle/>
          <a:p>
            <a:r>
              <a:rPr lang="en-US" sz="2000" dirty="0" err="1"/>
              <a:t>Statefun</a:t>
            </a:r>
            <a:r>
              <a:rPr lang="en-US" sz="2000" dirty="0"/>
              <a:t> has the best throughput and latency on high concurrency.</a:t>
            </a:r>
          </a:p>
          <a:p>
            <a:pPr lvl="1"/>
            <a:r>
              <a:rPr lang="en-US" sz="1800" dirty="0"/>
              <a:t>Asynchronous state persistent mechanism</a:t>
            </a:r>
          </a:p>
          <a:p>
            <a:pPr lvl="1"/>
            <a:r>
              <a:rPr lang="en-US" sz="1800" dirty="0" err="1"/>
              <a:t>Protobuf</a:t>
            </a:r>
            <a:endParaRPr lang="en-US" sz="1800" dirty="0"/>
          </a:p>
          <a:p>
            <a:r>
              <a:rPr lang="en-US" sz="2000" dirty="0" err="1"/>
              <a:t>Openwhisk</a:t>
            </a:r>
            <a:r>
              <a:rPr lang="en-US" sz="2000" dirty="0"/>
              <a:t> Python runtime can only execute a task at a time in each container</a:t>
            </a:r>
          </a:p>
          <a:p>
            <a:r>
              <a:rPr lang="en-US" sz="2000" dirty="0"/>
              <a:t>The gap between OaaS and </a:t>
            </a:r>
            <a:r>
              <a:rPr lang="en-US" sz="2000" dirty="0" err="1"/>
              <a:t>Knative</a:t>
            </a:r>
            <a:r>
              <a:rPr lang="en-US" sz="2000" dirty="0"/>
              <a:t> is growing with concurrency.</a:t>
            </a:r>
          </a:p>
          <a:p>
            <a:pPr lvl="1"/>
            <a:r>
              <a:rPr lang="en-US" sz="1800" dirty="0"/>
              <a:t>OaaS needs to persist object state while the </a:t>
            </a:r>
            <a:r>
              <a:rPr lang="en-US" sz="1800" dirty="0" err="1"/>
              <a:t>Knative</a:t>
            </a:r>
            <a:r>
              <a:rPr lang="en-US" sz="1800" dirty="0"/>
              <a:t> function is real stateless.</a:t>
            </a:r>
            <a:endParaRPr lang="en-US" sz="1600" dirty="0"/>
          </a:p>
        </p:txBody>
      </p:sp>
      <p:sp>
        <p:nvSpPr>
          <p:cNvPr id="4" name="Slide Number Placeholder 3"/>
          <p:cNvSpPr>
            <a:spLocks noGrp="1"/>
          </p:cNvSpPr>
          <p:nvPr>
            <p:ph type="sldNum" sz="quarter" idx="12"/>
          </p:nvPr>
        </p:nvSpPr>
        <p:spPr/>
        <p:txBody>
          <a:bodyPr/>
          <a:lstStyle/>
          <a:p>
            <a:fld id="{7D2751F7-D677-4CE9-B35A-C3CCA0CC8D94}" type="slidenum">
              <a:rPr lang="en-US" smtClean="0">
                <a:solidFill>
                  <a:prstClr val="black">
                    <a:tint val="75000"/>
                  </a:prstClr>
                </a:solidFill>
                <a:latin typeface="Calibri"/>
              </a:rPr>
              <a:pPr/>
              <a:t>29</a:t>
            </a:fld>
            <a:endParaRPr lang="en-US">
              <a:solidFill>
                <a:prstClr val="black">
                  <a:tint val="75000"/>
                </a:prstClr>
              </a:solidFill>
              <a:latin typeface="Calibri"/>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2098963"/>
            <a:ext cx="4255727" cy="3156527"/>
          </a:xfrm>
          <a:prstGeom prst="rect">
            <a:avLst/>
          </a:prstGeom>
        </p:spPr>
      </p:pic>
    </p:spTree>
    <p:extLst>
      <p:ext uri="{BB962C8B-B14F-4D97-AF65-F5344CB8AC3E}">
        <p14:creationId xmlns:p14="http://schemas.microsoft.com/office/powerpoint/2010/main" val="35555573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WS Step Functions Activities. Integrating decoupled workers into… | by  Ross Rhodes | Towards Data Science">
            <a:extLst>
              <a:ext uri="{FF2B5EF4-FFF2-40B4-BE49-F238E27FC236}">
                <a16:creationId xmlns:a16="http://schemas.microsoft.com/office/drawing/2014/main" id="{1DEC8303-33D2-F8CD-59E6-A7392C03E67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164" t="5514" r="3291" b="5514"/>
          <a:stretch/>
        </p:blipFill>
        <p:spPr bwMode="auto">
          <a:xfrm>
            <a:off x="5844800" y="4905776"/>
            <a:ext cx="3174035" cy="1918227"/>
          </a:xfrm>
          <a:prstGeom prst="rect">
            <a:avLst/>
          </a:prstGeom>
          <a:noFill/>
          <a:extLst>
            <a:ext uri="{909E8E84-426E-40DD-AFC4-6F175D3DCCD1}">
              <a14:hiddenFill xmlns:a14="http://schemas.microsoft.com/office/drawing/2010/main">
                <a:solidFill>
                  <a:srgbClr val="FFFFFF"/>
                </a:solidFill>
              </a14:hiddenFill>
            </a:ext>
          </a:extLst>
        </p:spPr>
      </p:pic>
      <p:grpSp>
        <p:nvGrpSpPr>
          <p:cNvPr id="6" name="Group 5">
            <a:extLst>
              <a:ext uri="{FF2B5EF4-FFF2-40B4-BE49-F238E27FC236}">
                <a16:creationId xmlns:a16="http://schemas.microsoft.com/office/drawing/2014/main" id="{41B22B53-9F5D-AEF7-7D3F-4D59DC0A9FEC}"/>
              </a:ext>
            </a:extLst>
          </p:cNvPr>
          <p:cNvGrpSpPr/>
          <p:nvPr/>
        </p:nvGrpSpPr>
        <p:grpSpPr>
          <a:xfrm>
            <a:off x="5348918" y="1592262"/>
            <a:ext cx="3723161" cy="1578092"/>
            <a:chOff x="4157431" y="152400"/>
            <a:chExt cx="4986569" cy="2499484"/>
          </a:xfrm>
        </p:grpSpPr>
        <p:pic>
          <p:nvPicPr>
            <p:cNvPr id="7" name="Picture 6" descr="AWS | Project | Load data from AWS S3 to AWS RDS MYSQL using Lambda  Function (lambda layers) Part-1 - YouTube">
              <a:extLst>
                <a:ext uri="{FF2B5EF4-FFF2-40B4-BE49-F238E27FC236}">
                  <a16:creationId xmlns:a16="http://schemas.microsoft.com/office/drawing/2014/main" id="{EC83A22F-4731-3415-A638-6474AF4AA9C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0127" t="24621" r="14870" b="25253"/>
            <a:stretch/>
          </p:blipFill>
          <p:spPr bwMode="auto">
            <a:xfrm>
              <a:off x="4157431" y="152400"/>
              <a:ext cx="4986569" cy="2499484"/>
            </a:xfrm>
            <a:prstGeom prst="rect">
              <a:avLst/>
            </a:prstGeom>
            <a:noFill/>
            <a:extLst>
              <a:ext uri="{909E8E84-426E-40DD-AFC4-6F175D3DCCD1}">
                <a14:hiddenFill xmlns:a14="http://schemas.microsoft.com/office/drawing/2010/main">
                  <a:solidFill>
                    <a:srgbClr val="FFFFFF"/>
                  </a:solidFill>
                </a14:hiddenFill>
              </a:ext>
            </a:extLst>
          </p:spPr>
        </p:pic>
        <p:sp>
          <p:nvSpPr>
            <p:cNvPr id="8" name="Rounded Rectangle 4">
              <a:extLst>
                <a:ext uri="{FF2B5EF4-FFF2-40B4-BE49-F238E27FC236}">
                  <a16:creationId xmlns:a16="http://schemas.microsoft.com/office/drawing/2014/main" id="{B889AF91-F23A-2D65-81C5-674EF7BE3CE0}"/>
                </a:ext>
              </a:extLst>
            </p:cNvPr>
            <p:cNvSpPr/>
            <p:nvPr/>
          </p:nvSpPr>
          <p:spPr>
            <a:xfrm>
              <a:off x="4821584" y="684144"/>
              <a:ext cx="767165" cy="5715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9" name="Rounded Rectangle 10">
              <a:extLst>
                <a:ext uri="{FF2B5EF4-FFF2-40B4-BE49-F238E27FC236}">
                  <a16:creationId xmlns:a16="http://schemas.microsoft.com/office/drawing/2014/main" id="{FD55460B-0F89-2838-6923-F0E613D5D5D9}"/>
                </a:ext>
              </a:extLst>
            </p:cNvPr>
            <p:cNvSpPr/>
            <p:nvPr/>
          </p:nvSpPr>
          <p:spPr>
            <a:xfrm>
              <a:off x="7338811" y="277147"/>
              <a:ext cx="767165" cy="5715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itle 1"/>
          <p:cNvSpPr>
            <a:spLocks noGrp="1"/>
          </p:cNvSpPr>
          <p:nvPr>
            <p:ph type="title"/>
          </p:nvPr>
        </p:nvSpPr>
        <p:spPr/>
        <p:txBody>
          <a:bodyPr>
            <a:normAutofit/>
          </a:bodyPr>
          <a:lstStyle/>
          <a:p>
            <a:r>
              <a:rPr lang="en-US" spc="-1" dirty="0">
                <a:solidFill>
                  <a:srgbClr val="FFFFFF"/>
                </a:solidFill>
              </a:rPr>
              <a:t>FaaS Shortages</a:t>
            </a:r>
            <a:endParaRPr lang="en-US" dirty="0"/>
          </a:p>
        </p:txBody>
      </p:sp>
      <p:sp>
        <p:nvSpPr>
          <p:cNvPr id="3" name="Content Placeholder 2"/>
          <p:cNvSpPr>
            <a:spLocks noGrp="1"/>
          </p:cNvSpPr>
          <p:nvPr>
            <p:ph idx="1"/>
          </p:nvPr>
        </p:nvSpPr>
        <p:spPr>
          <a:xfrm>
            <a:off x="321735" y="1592263"/>
            <a:ext cx="5583474" cy="4662488"/>
          </a:xfrm>
        </p:spPr>
        <p:txBody>
          <a:bodyPr>
            <a:normAutofit fontScale="70000" lnSpcReduction="20000"/>
          </a:bodyPr>
          <a:lstStyle/>
          <a:p>
            <a:r>
              <a:rPr lang="en-US" dirty="0"/>
              <a:t>Developers have to manage the application state (data)</a:t>
            </a:r>
          </a:p>
          <a:p>
            <a:pPr lvl="1"/>
            <a:r>
              <a:rPr lang="en-US" dirty="0"/>
              <a:t>e.g., via AWS RDS, S3</a:t>
            </a:r>
          </a:p>
          <a:p>
            <a:endParaRPr lang="en-US" dirty="0"/>
          </a:p>
          <a:p>
            <a:r>
              <a:rPr lang="en-US" dirty="0"/>
              <a:t>Lack of encapsulation</a:t>
            </a:r>
          </a:p>
          <a:p>
            <a:pPr lvl="1"/>
            <a:r>
              <a:rPr lang="en-US" dirty="0"/>
              <a:t>Functions and data are separate</a:t>
            </a:r>
          </a:p>
          <a:p>
            <a:endParaRPr lang="en-US" dirty="0"/>
          </a:p>
          <a:p>
            <a:r>
              <a:rPr lang="en-US" dirty="0"/>
              <a:t>Lack of built-in access control</a:t>
            </a:r>
          </a:p>
          <a:p>
            <a:pPr lvl="1"/>
            <a:r>
              <a:rPr lang="en-US" dirty="0"/>
              <a:t>No private/protected/public semantics</a:t>
            </a:r>
          </a:p>
          <a:p>
            <a:pPr lvl="1"/>
            <a:endParaRPr lang="en-US" dirty="0"/>
          </a:p>
          <a:p>
            <a:r>
              <a:rPr lang="en-US" dirty="0"/>
              <a:t>Lack of built-in dataflow semantics</a:t>
            </a:r>
          </a:p>
          <a:p>
            <a:pPr lvl="1"/>
            <a:r>
              <a:rPr lang="en-US" dirty="0"/>
              <a:t>No state management across functions</a:t>
            </a:r>
          </a:p>
          <a:p>
            <a:pPr lvl="1"/>
            <a:r>
              <a:rPr lang="en-US" dirty="0"/>
              <a:t>Relies on external services to construct workflows</a:t>
            </a:r>
          </a:p>
          <a:p>
            <a:pPr lvl="1"/>
            <a:endParaRPr lang="en-US" dirty="0"/>
          </a:p>
          <a:p>
            <a:pPr marL="0" indent="0">
              <a:buNone/>
            </a:pPr>
            <a:endParaRPr lang="en-US" dirty="0"/>
          </a:p>
        </p:txBody>
      </p:sp>
      <p:sp>
        <p:nvSpPr>
          <p:cNvPr id="4" name="Slide Number Placeholder 3"/>
          <p:cNvSpPr>
            <a:spLocks noGrp="1"/>
          </p:cNvSpPr>
          <p:nvPr>
            <p:ph type="sldNum" sz="quarter" idx="12"/>
          </p:nvPr>
        </p:nvSpPr>
        <p:spPr>
          <a:xfrm>
            <a:off x="3337245" y="6254750"/>
            <a:ext cx="2133600" cy="365125"/>
          </a:xfrm>
        </p:spPr>
        <p:txBody>
          <a:bodyPr/>
          <a:lstStyle/>
          <a:p>
            <a:pPr algn="ctr"/>
            <a:fld id="{7D2751F7-D677-4CE9-B35A-C3CCA0CC8D94}" type="slidenum">
              <a:rPr lang="en-US" smtClean="0">
                <a:solidFill>
                  <a:prstClr val="black">
                    <a:tint val="75000"/>
                  </a:prstClr>
                </a:solidFill>
                <a:latin typeface="Calibri"/>
              </a:rPr>
              <a:pPr algn="ctr"/>
              <a:t>3</a:t>
            </a:fld>
            <a:endParaRPr lang="en-US">
              <a:solidFill>
                <a:prstClr val="black">
                  <a:tint val="75000"/>
                </a:prstClr>
              </a:solidFill>
              <a:latin typeface="Calibri"/>
            </a:endParaRPr>
          </a:p>
        </p:txBody>
      </p:sp>
      <p:pic>
        <p:nvPicPr>
          <p:cNvPr id="5" name="Picture 4" descr="C# Erişim Belirleyiciler ve Birkaç Ufak Detay (Access Modifiers) | Ceyhun  Çözvelioğlu">
            <a:extLst>
              <a:ext uri="{FF2B5EF4-FFF2-40B4-BE49-F238E27FC236}">
                <a16:creationId xmlns:a16="http://schemas.microsoft.com/office/drawing/2014/main" id="{D3555719-379B-DBA2-576A-273AF26476B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54815" y="3170354"/>
            <a:ext cx="1585137" cy="15780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3905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Evaluation Result: </a:t>
            </a:r>
            <a:br>
              <a:rPr lang="en-US" dirty="0"/>
            </a:br>
            <a:r>
              <a:rPr lang="en-US" dirty="0"/>
              <a:t>Latency / concurrency (Text)</a:t>
            </a:r>
          </a:p>
        </p:txBody>
      </p:sp>
      <p:sp>
        <p:nvSpPr>
          <p:cNvPr id="4" name="Slide Number Placeholder 3"/>
          <p:cNvSpPr>
            <a:spLocks noGrp="1"/>
          </p:cNvSpPr>
          <p:nvPr>
            <p:ph type="sldNum" sz="quarter" idx="12"/>
          </p:nvPr>
        </p:nvSpPr>
        <p:spPr/>
        <p:txBody>
          <a:bodyPr/>
          <a:lstStyle/>
          <a:p>
            <a:fld id="{7D2751F7-D677-4CE9-B35A-C3CCA0CC8D94}" type="slidenum">
              <a:rPr lang="en-US" smtClean="0">
                <a:solidFill>
                  <a:prstClr val="black">
                    <a:tint val="75000"/>
                  </a:prstClr>
                </a:solidFill>
                <a:latin typeface="Calibri"/>
              </a:rPr>
              <a:pPr/>
              <a:t>30</a:t>
            </a:fld>
            <a:endParaRPr lang="en-US">
              <a:solidFill>
                <a:prstClr val="black">
                  <a:tint val="75000"/>
                </a:prstClr>
              </a:solidFill>
              <a:latin typeface="Calibri"/>
            </a:endParaRPr>
          </a:p>
        </p:txBody>
      </p:sp>
      <p:sp>
        <p:nvSpPr>
          <p:cNvPr id="6" name="Content Placeholder 2"/>
          <p:cNvSpPr>
            <a:spLocks noGrp="1"/>
          </p:cNvSpPr>
          <p:nvPr>
            <p:ph idx="1"/>
          </p:nvPr>
        </p:nvSpPr>
        <p:spPr>
          <a:xfrm>
            <a:off x="661038" y="4999835"/>
            <a:ext cx="7277617" cy="1597398"/>
          </a:xfrm>
        </p:spPr>
        <p:txBody>
          <a:bodyPr>
            <a:normAutofit fontScale="55000" lnSpcReduction="20000"/>
          </a:bodyPr>
          <a:lstStyle/>
          <a:p>
            <a:r>
              <a:rPr lang="en-US" dirty="0"/>
              <a:t>Like the previous slides, Openwhisk Python runtime can only execute a task </a:t>
            </a:r>
            <a:r>
              <a:rPr lang="en-US" sz="3600" dirty="0"/>
              <a:t>at a time in each container</a:t>
            </a:r>
            <a:r>
              <a:rPr lang="en-US" dirty="0"/>
              <a:t>. </a:t>
            </a:r>
          </a:p>
          <a:p>
            <a:r>
              <a:rPr lang="en-US" dirty="0"/>
              <a:t>The </a:t>
            </a:r>
            <a:r>
              <a:rPr lang="en-US" dirty="0" err="1"/>
              <a:t>Knative</a:t>
            </a:r>
            <a:r>
              <a:rPr lang="en-US" dirty="0"/>
              <a:t> is not stateless in this case. However, the </a:t>
            </a:r>
            <a:r>
              <a:rPr lang="en-US" dirty="0" err="1"/>
              <a:t>concat</a:t>
            </a:r>
            <a:r>
              <a:rPr lang="en-US" dirty="0"/>
              <a:t> function requires more I/O and network bandwidth and fights over the resource with the object state persisting operation of OaaS.</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9434" y="1918730"/>
            <a:ext cx="3789343" cy="2853832"/>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10991" y="1842859"/>
            <a:ext cx="3875809" cy="2929703"/>
          </a:xfrm>
          <a:prstGeom prst="rect">
            <a:avLst/>
          </a:prstGeom>
        </p:spPr>
      </p:pic>
      <p:cxnSp>
        <p:nvCxnSpPr>
          <p:cNvPr id="8" name="Straight Connector 7">
            <a:extLst>
              <a:ext uri="{FF2B5EF4-FFF2-40B4-BE49-F238E27FC236}">
                <a16:creationId xmlns:a16="http://schemas.microsoft.com/office/drawing/2014/main" id="{42FA21A2-EAD4-394D-8690-F71A68FFE12C}"/>
              </a:ext>
            </a:extLst>
          </p:cNvPr>
          <p:cNvCxnSpPr>
            <a:cxnSpLocks/>
          </p:cNvCxnSpPr>
          <p:nvPr/>
        </p:nvCxnSpPr>
        <p:spPr>
          <a:xfrm flipH="1">
            <a:off x="3995057" y="1996324"/>
            <a:ext cx="905010" cy="1658109"/>
          </a:xfrm>
          <a:prstGeom prst="line">
            <a:avLst/>
          </a:prstGeom>
          <a:ln w="28575" cap="flat" cmpd="sng" algn="ctr">
            <a:solidFill>
              <a:schemeClr val="tx1">
                <a:lumMod val="95000"/>
                <a:lumOff val="5000"/>
              </a:schemeClr>
            </a:solidFill>
            <a:prstDash val="sys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0" name="Straight Connector 9">
            <a:extLst>
              <a:ext uri="{FF2B5EF4-FFF2-40B4-BE49-F238E27FC236}">
                <a16:creationId xmlns:a16="http://schemas.microsoft.com/office/drawing/2014/main" id="{A975E6F2-5162-1DCE-4C7B-BB6F9BE703FC}"/>
              </a:ext>
            </a:extLst>
          </p:cNvPr>
          <p:cNvCxnSpPr>
            <a:cxnSpLocks/>
          </p:cNvCxnSpPr>
          <p:nvPr/>
        </p:nvCxnSpPr>
        <p:spPr>
          <a:xfrm flipH="1" flipV="1">
            <a:off x="3995057" y="4227346"/>
            <a:ext cx="905010" cy="219011"/>
          </a:xfrm>
          <a:prstGeom prst="line">
            <a:avLst/>
          </a:prstGeom>
          <a:ln w="28575" cap="flat" cmpd="sng" algn="ctr">
            <a:solidFill>
              <a:schemeClr val="tx1">
                <a:lumMod val="95000"/>
                <a:lumOff val="5000"/>
              </a:schemeClr>
            </a:solidFill>
            <a:prstDash val="sysDash"/>
            <a:round/>
            <a:headEnd type="none" w="med" len="med"/>
            <a:tailEnd type="non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10630059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Evaluation Result: </a:t>
            </a:r>
            <a:br>
              <a:rPr lang="en-US" dirty="0"/>
            </a:br>
            <a:r>
              <a:rPr lang="en-US" dirty="0"/>
              <a:t>Latency / concurrency (Video)</a:t>
            </a:r>
          </a:p>
        </p:txBody>
      </p:sp>
      <p:sp>
        <p:nvSpPr>
          <p:cNvPr id="4" name="Slide Number Placeholder 3"/>
          <p:cNvSpPr>
            <a:spLocks noGrp="1"/>
          </p:cNvSpPr>
          <p:nvPr>
            <p:ph type="sldNum" sz="quarter" idx="12"/>
          </p:nvPr>
        </p:nvSpPr>
        <p:spPr/>
        <p:txBody>
          <a:bodyPr/>
          <a:lstStyle/>
          <a:p>
            <a:fld id="{7D2751F7-D677-4CE9-B35A-C3CCA0CC8D94}" type="slidenum">
              <a:rPr lang="en-US" smtClean="0">
                <a:solidFill>
                  <a:prstClr val="black">
                    <a:tint val="75000"/>
                  </a:prstClr>
                </a:solidFill>
                <a:latin typeface="Calibri"/>
              </a:rPr>
              <a:pPr/>
              <a:t>31</a:t>
            </a:fld>
            <a:endParaRPr lang="en-US">
              <a:solidFill>
                <a:prstClr val="black">
                  <a:tint val="75000"/>
                </a:prstClr>
              </a:solidFill>
              <a:latin typeface="Calibri"/>
            </a:endParaRPr>
          </a:p>
        </p:txBody>
      </p:sp>
      <p:sp>
        <p:nvSpPr>
          <p:cNvPr id="6" name="Content Placeholder 2"/>
          <p:cNvSpPr>
            <a:spLocks noGrp="1"/>
          </p:cNvSpPr>
          <p:nvPr>
            <p:ph idx="1"/>
          </p:nvPr>
        </p:nvSpPr>
        <p:spPr>
          <a:xfrm>
            <a:off x="613064" y="5278581"/>
            <a:ext cx="8073736" cy="1174173"/>
          </a:xfrm>
        </p:spPr>
        <p:txBody>
          <a:bodyPr>
            <a:normAutofit fontScale="55000" lnSpcReduction="20000"/>
          </a:bodyPr>
          <a:lstStyle/>
          <a:p>
            <a:r>
              <a:rPr lang="en-US" dirty="0"/>
              <a:t>Openwhisk auto-scaling is not aware of long tasks. The auto-scaling performs based on the number of incoming tasks.</a:t>
            </a:r>
          </a:p>
          <a:p>
            <a:r>
              <a:rPr lang="en-US" dirty="0"/>
              <a:t>The gap between OaaS and </a:t>
            </a:r>
            <a:r>
              <a:rPr lang="en-US" dirty="0" err="1"/>
              <a:t>Knative</a:t>
            </a:r>
            <a:r>
              <a:rPr lang="en-US" dirty="0"/>
              <a:t> is negligible because it is dominated by transcoding time.</a:t>
            </a:r>
          </a:p>
          <a:p>
            <a:endParaRPr lang="en-US" dirty="0"/>
          </a:p>
          <a:p>
            <a:pPr marL="0" indent="0">
              <a:buNone/>
            </a:pP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2295" y="1916689"/>
            <a:ext cx="4034387" cy="3090537"/>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00067" y="1907379"/>
            <a:ext cx="4026958" cy="3099847"/>
          </a:xfrm>
          <a:prstGeom prst="rect">
            <a:avLst/>
          </a:prstGeom>
        </p:spPr>
      </p:pic>
      <p:cxnSp>
        <p:nvCxnSpPr>
          <p:cNvPr id="3" name="Straight Connector 2">
            <a:extLst>
              <a:ext uri="{FF2B5EF4-FFF2-40B4-BE49-F238E27FC236}">
                <a16:creationId xmlns:a16="http://schemas.microsoft.com/office/drawing/2014/main" id="{D80F7853-1986-640C-0A64-B25F77B8167E}"/>
              </a:ext>
            </a:extLst>
          </p:cNvPr>
          <p:cNvCxnSpPr>
            <a:cxnSpLocks/>
          </p:cNvCxnSpPr>
          <p:nvPr/>
        </p:nvCxnSpPr>
        <p:spPr>
          <a:xfrm flipH="1">
            <a:off x="4243934" y="1996324"/>
            <a:ext cx="812480" cy="1976962"/>
          </a:xfrm>
          <a:prstGeom prst="line">
            <a:avLst/>
          </a:prstGeom>
          <a:ln w="28575" cap="flat" cmpd="sng" algn="ctr">
            <a:solidFill>
              <a:schemeClr val="tx1">
                <a:lumMod val="95000"/>
                <a:lumOff val="5000"/>
              </a:schemeClr>
            </a:solidFill>
            <a:prstDash val="sys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9" name="Straight Connector 8">
            <a:extLst>
              <a:ext uri="{FF2B5EF4-FFF2-40B4-BE49-F238E27FC236}">
                <a16:creationId xmlns:a16="http://schemas.microsoft.com/office/drawing/2014/main" id="{7027D7D0-B132-AA07-A32E-C682CC327902}"/>
              </a:ext>
            </a:extLst>
          </p:cNvPr>
          <p:cNvCxnSpPr>
            <a:cxnSpLocks/>
          </p:cNvCxnSpPr>
          <p:nvPr/>
        </p:nvCxnSpPr>
        <p:spPr>
          <a:xfrm flipH="1" flipV="1">
            <a:off x="4243934" y="4539343"/>
            <a:ext cx="840139" cy="70757"/>
          </a:xfrm>
          <a:prstGeom prst="line">
            <a:avLst/>
          </a:prstGeom>
          <a:ln w="28575" cap="flat" cmpd="sng" algn="ctr">
            <a:solidFill>
              <a:schemeClr val="tx1">
                <a:lumMod val="95000"/>
                <a:lumOff val="5000"/>
              </a:schemeClr>
            </a:solidFill>
            <a:prstDash val="sysDash"/>
            <a:round/>
            <a:headEnd type="none" w="med" len="med"/>
            <a:tailEnd type="non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64098034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480470-9C77-1620-52E8-20B088937BD1}"/>
              </a:ext>
            </a:extLst>
          </p:cNvPr>
          <p:cNvSpPr>
            <a:spLocks noGrp="1"/>
          </p:cNvSpPr>
          <p:nvPr>
            <p:ph type="title"/>
          </p:nvPr>
        </p:nvSpPr>
        <p:spPr/>
        <p:txBody>
          <a:bodyPr>
            <a:normAutofit fontScale="90000"/>
          </a:bodyPr>
          <a:lstStyle/>
          <a:p>
            <a:r>
              <a:rPr lang="en-US" dirty="0"/>
              <a:t>Evaluation Result: </a:t>
            </a:r>
            <a:br>
              <a:rPr lang="en-US" dirty="0"/>
            </a:br>
            <a:r>
              <a:rPr lang="en-US" dirty="0"/>
              <a:t>Latency / concurrency</a:t>
            </a:r>
          </a:p>
        </p:txBody>
      </p:sp>
      <p:sp>
        <p:nvSpPr>
          <p:cNvPr id="3" name="Content Placeholder 2">
            <a:extLst>
              <a:ext uri="{FF2B5EF4-FFF2-40B4-BE49-F238E27FC236}">
                <a16:creationId xmlns:a16="http://schemas.microsoft.com/office/drawing/2014/main" id="{CE81CDC7-8F7A-11F4-7874-395C8058FCCF}"/>
              </a:ext>
            </a:extLst>
          </p:cNvPr>
          <p:cNvSpPr>
            <a:spLocks noGrp="1"/>
          </p:cNvSpPr>
          <p:nvPr>
            <p:ph idx="1"/>
          </p:nvPr>
        </p:nvSpPr>
        <p:spPr>
          <a:xfrm>
            <a:off x="149087" y="3862147"/>
            <a:ext cx="8547652" cy="2588350"/>
          </a:xfrm>
        </p:spPr>
        <p:txBody>
          <a:bodyPr>
            <a:normAutofit fontScale="92500" lnSpcReduction="10000"/>
          </a:bodyPr>
          <a:lstStyle/>
          <a:p>
            <a:r>
              <a:rPr lang="en-US" sz="1800" dirty="0"/>
              <a:t>VIDEO: </a:t>
            </a:r>
          </a:p>
          <a:p>
            <a:pPr lvl="1"/>
            <a:r>
              <a:rPr lang="en-US" sz="1400" dirty="0"/>
              <a:t>The gap between OaaS and </a:t>
            </a:r>
            <a:r>
              <a:rPr lang="en-US" sz="1400" dirty="0" err="1"/>
              <a:t>Knative</a:t>
            </a:r>
            <a:r>
              <a:rPr lang="en-US" sz="1400" dirty="0"/>
              <a:t> is negligible because it is dominated by transcoding time </a:t>
            </a:r>
            <a:endParaRPr lang="th-TH" sz="1400" dirty="0"/>
          </a:p>
          <a:p>
            <a:pPr lvl="1"/>
            <a:r>
              <a:rPr lang="en-US" sz="1400" dirty="0" err="1"/>
              <a:t>Openwhisk</a:t>
            </a:r>
            <a:r>
              <a:rPr lang="en-US" sz="1400" dirty="0"/>
              <a:t> auto-scaling is not aware of long tasks. The auto-scaling performs based on the number of incoming tasks.</a:t>
            </a:r>
            <a:endParaRPr lang="th-TH" sz="1400" dirty="0"/>
          </a:p>
          <a:p>
            <a:r>
              <a:rPr lang="en-US" sz="1800" dirty="0"/>
              <a:t>TEXT:	 </a:t>
            </a:r>
          </a:p>
          <a:p>
            <a:pPr lvl="1"/>
            <a:r>
              <a:rPr lang="en-US" sz="1400" dirty="0"/>
              <a:t>OaaS perform slightly worse than </a:t>
            </a:r>
            <a:r>
              <a:rPr lang="en-US" sz="1400" dirty="0" err="1"/>
              <a:t>OpenWhisk</a:t>
            </a:r>
            <a:r>
              <a:rPr lang="en-US" sz="1400" dirty="0"/>
              <a:t> because of an additional layer (Storage Adapter)</a:t>
            </a:r>
          </a:p>
          <a:p>
            <a:pPr lvl="1"/>
            <a:r>
              <a:rPr lang="en-US" sz="1400" dirty="0" err="1"/>
              <a:t>Openwhisk</a:t>
            </a:r>
            <a:r>
              <a:rPr lang="en-US" sz="1400" dirty="0"/>
              <a:t> Python runtime can only execute a task at a time in each container </a:t>
            </a:r>
            <a:endParaRPr lang="th-TH" sz="1400" dirty="0"/>
          </a:p>
          <a:p>
            <a:r>
              <a:rPr lang="en-US" sz="1800" dirty="0"/>
              <a:t>JSON:</a:t>
            </a:r>
          </a:p>
          <a:p>
            <a:pPr lvl="1"/>
            <a:r>
              <a:rPr lang="en-US" sz="1400" dirty="0" err="1"/>
              <a:t>Statefun</a:t>
            </a:r>
            <a:r>
              <a:rPr lang="en-US" sz="1400" dirty="0"/>
              <a:t> has the best throughput and latency on high concurrency</a:t>
            </a:r>
            <a:r>
              <a:rPr lang="th-TH" sz="1400" dirty="0"/>
              <a:t> </a:t>
            </a:r>
            <a:r>
              <a:rPr lang="en-US" sz="1400" dirty="0"/>
              <a:t>because of an asynchronous state persistent</a:t>
            </a:r>
            <a:endParaRPr lang="th-TH" sz="1400" dirty="0"/>
          </a:p>
          <a:p>
            <a:pPr lvl="1"/>
            <a:r>
              <a:rPr lang="en-US" sz="1400" dirty="0"/>
              <a:t>The gap between OaaS and </a:t>
            </a:r>
            <a:r>
              <a:rPr lang="en-US" sz="1400" dirty="0" err="1"/>
              <a:t>Knative</a:t>
            </a:r>
            <a:r>
              <a:rPr lang="en-US" sz="1400" dirty="0"/>
              <a:t> is growing with concurrency</a:t>
            </a:r>
            <a:endParaRPr lang="th-TH" sz="1400" dirty="0"/>
          </a:p>
        </p:txBody>
      </p:sp>
      <p:sp>
        <p:nvSpPr>
          <p:cNvPr id="4" name="Slide Number Placeholder 3">
            <a:extLst>
              <a:ext uri="{FF2B5EF4-FFF2-40B4-BE49-F238E27FC236}">
                <a16:creationId xmlns:a16="http://schemas.microsoft.com/office/drawing/2014/main" id="{C998F13F-7E35-5762-A2C0-76EB42A757CB}"/>
              </a:ext>
            </a:extLst>
          </p:cNvPr>
          <p:cNvSpPr>
            <a:spLocks noGrp="1"/>
          </p:cNvSpPr>
          <p:nvPr>
            <p:ph type="sldNum" sz="quarter" idx="12"/>
          </p:nvPr>
        </p:nvSpPr>
        <p:spPr/>
        <p:txBody>
          <a:bodyPr/>
          <a:lstStyle/>
          <a:p>
            <a:fld id="{7D2751F7-D677-4CE9-B35A-C3CCA0CC8D94}" type="slidenum">
              <a:rPr lang="en-US" smtClean="0">
                <a:solidFill>
                  <a:prstClr val="black">
                    <a:tint val="75000"/>
                  </a:prstClr>
                </a:solidFill>
                <a:latin typeface="Calibri"/>
              </a:rPr>
              <a:pPr/>
              <a:t>32</a:t>
            </a:fld>
            <a:endParaRPr lang="en-US">
              <a:solidFill>
                <a:prstClr val="black">
                  <a:tint val="75000"/>
                </a:prstClr>
              </a:solidFill>
              <a:latin typeface="Calibri"/>
            </a:endParaRPr>
          </a:p>
        </p:txBody>
      </p:sp>
      <p:pic>
        <p:nvPicPr>
          <p:cNvPr id="6" name="Picture 5">
            <a:extLst>
              <a:ext uri="{FF2B5EF4-FFF2-40B4-BE49-F238E27FC236}">
                <a16:creationId xmlns:a16="http://schemas.microsoft.com/office/drawing/2014/main" id="{DFD43B18-D1FB-EC4B-776C-26FB4CA492A9}"/>
              </a:ext>
            </a:extLst>
          </p:cNvPr>
          <p:cNvPicPr>
            <a:picLocks noChangeAspect="1"/>
          </p:cNvPicPr>
          <p:nvPr/>
        </p:nvPicPr>
        <p:blipFill>
          <a:blip r:embed="rId2"/>
          <a:stretch>
            <a:fillRect/>
          </a:stretch>
        </p:blipFill>
        <p:spPr>
          <a:xfrm>
            <a:off x="0" y="1891654"/>
            <a:ext cx="9144000" cy="1848255"/>
          </a:xfrm>
          <a:prstGeom prst="rect">
            <a:avLst/>
          </a:prstGeom>
        </p:spPr>
      </p:pic>
      <p:sp>
        <p:nvSpPr>
          <p:cNvPr id="7" name="Rectangle 6">
            <a:extLst>
              <a:ext uri="{FF2B5EF4-FFF2-40B4-BE49-F238E27FC236}">
                <a16:creationId xmlns:a16="http://schemas.microsoft.com/office/drawing/2014/main" id="{307A649C-B13D-57A3-03B9-228287BF447D}"/>
              </a:ext>
            </a:extLst>
          </p:cNvPr>
          <p:cNvSpPr/>
          <p:nvPr/>
        </p:nvSpPr>
        <p:spPr>
          <a:xfrm>
            <a:off x="7067767" y="1473544"/>
            <a:ext cx="1628972" cy="461665"/>
          </a:xfrm>
          <a:prstGeom prst="rect">
            <a:avLst/>
          </a:prstGeom>
          <a:noFill/>
        </p:spPr>
        <p:txBody>
          <a:bodyPr wrap="square" lIns="91440" tIns="45720" rIns="91440" bIns="45720">
            <a:spAutoFit/>
          </a:bodyPr>
          <a:lstStyle/>
          <a:p>
            <a:pPr algn="ctr"/>
            <a:r>
              <a:rPr lang="en-US" sz="2400" b="0" cap="none" spc="0" dirty="0">
                <a:ln w="0"/>
                <a:solidFill>
                  <a:schemeClr val="tx1"/>
                </a:solidFill>
                <a:effectLst>
                  <a:outerShdw blurRad="38100" dist="19050" dir="2700000" algn="tl" rotWithShape="0">
                    <a:schemeClr val="dk1">
                      <a:alpha val="40000"/>
                    </a:schemeClr>
                  </a:outerShdw>
                </a:effectLst>
              </a:rPr>
              <a:t>JSON</a:t>
            </a:r>
          </a:p>
        </p:txBody>
      </p:sp>
      <p:sp>
        <p:nvSpPr>
          <p:cNvPr id="8" name="Rectangle 7">
            <a:extLst>
              <a:ext uri="{FF2B5EF4-FFF2-40B4-BE49-F238E27FC236}">
                <a16:creationId xmlns:a16="http://schemas.microsoft.com/office/drawing/2014/main" id="{F0107106-2335-156B-2C1C-D54143CC8150}"/>
              </a:ext>
            </a:extLst>
          </p:cNvPr>
          <p:cNvSpPr/>
          <p:nvPr/>
        </p:nvSpPr>
        <p:spPr>
          <a:xfrm>
            <a:off x="3875842" y="1460373"/>
            <a:ext cx="1628972" cy="461665"/>
          </a:xfrm>
          <a:prstGeom prst="rect">
            <a:avLst/>
          </a:prstGeom>
          <a:noFill/>
        </p:spPr>
        <p:txBody>
          <a:bodyPr wrap="square" lIns="91440" tIns="45720" rIns="91440" bIns="45720">
            <a:spAutoFit/>
          </a:bodyPr>
          <a:lstStyle/>
          <a:p>
            <a:pPr algn="ctr"/>
            <a:r>
              <a:rPr lang="en-US" sz="2400" b="0" cap="none" spc="0" dirty="0">
                <a:ln w="0"/>
                <a:solidFill>
                  <a:schemeClr val="tx1"/>
                </a:solidFill>
                <a:effectLst>
                  <a:outerShdw blurRad="38100" dist="19050" dir="2700000" algn="tl" rotWithShape="0">
                    <a:schemeClr val="dk1">
                      <a:alpha val="40000"/>
                    </a:schemeClr>
                  </a:outerShdw>
                </a:effectLst>
              </a:rPr>
              <a:t>TEXT</a:t>
            </a:r>
          </a:p>
        </p:txBody>
      </p:sp>
      <p:sp>
        <p:nvSpPr>
          <p:cNvPr id="9" name="Rectangle 8">
            <a:extLst>
              <a:ext uri="{FF2B5EF4-FFF2-40B4-BE49-F238E27FC236}">
                <a16:creationId xmlns:a16="http://schemas.microsoft.com/office/drawing/2014/main" id="{458043FD-93C6-813C-5BD1-E212008BCC73}"/>
              </a:ext>
            </a:extLst>
          </p:cNvPr>
          <p:cNvSpPr/>
          <p:nvPr/>
        </p:nvSpPr>
        <p:spPr>
          <a:xfrm>
            <a:off x="945263" y="1482207"/>
            <a:ext cx="1628972" cy="461665"/>
          </a:xfrm>
          <a:prstGeom prst="rect">
            <a:avLst/>
          </a:prstGeom>
          <a:noFill/>
        </p:spPr>
        <p:txBody>
          <a:bodyPr wrap="square" lIns="91440" tIns="45720" rIns="91440" bIns="45720">
            <a:spAutoFit/>
          </a:bodyPr>
          <a:lstStyle/>
          <a:p>
            <a:pPr algn="ctr"/>
            <a:r>
              <a:rPr lang="en-US" sz="2400" dirty="0">
                <a:ln w="0"/>
                <a:effectLst>
                  <a:outerShdw blurRad="38100" dist="19050" dir="2700000" algn="tl" rotWithShape="0">
                    <a:schemeClr val="dk1">
                      <a:alpha val="40000"/>
                    </a:schemeClr>
                  </a:outerShdw>
                </a:effectLst>
              </a:rPr>
              <a:t>VIDEO</a:t>
            </a:r>
            <a:endParaRPr lang="en-US" sz="2400" b="0" cap="none" spc="0" dirty="0">
              <a:ln w="0"/>
              <a:solidFill>
                <a:schemeClr val="tx1"/>
              </a:solidFill>
              <a:effectLst>
                <a:outerShdw blurRad="38100" dist="19050" dir="2700000" algn="tl" rotWithShape="0">
                  <a:schemeClr val="dk1">
                    <a:alpha val="40000"/>
                  </a:schemeClr>
                </a:outerShdw>
              </a:effectLst>
            </a:endParaRPr>
          </a:p>
        </p:txBody>
      </p:sp>
      <p:sp>
        <p:nvSpPr>
          <p:cNvPr id="10" name="Rectangle 9">
            <a:extLst>
              <a:ext uri="{FF2B5EF4-FFF2-40B4-BE49-F238E27FC236}">
                <a16:creationId xmlns:a16="http://schemas.microsoft.com/office/drawing/2014/main" id="{CF29BC7A-0A9A-C2A6-145A-D500E840C867}"/>
              </a:ext>
            </a:extLst>
          </p:cNvPr>
          <p:cNvSpPr/>
          <p:nvPr/>
        </p:nvSpPr>
        <p:spPr>
          <a:xfrm>
            <a:off x="137722" y="1770640"/>
            <a:ext cx="3262703" cy="2018963"/>
          </a:xfrm>
          <a:prstGeom prst="rect">
            <a:avLst/>
          </a:prstGeom>
          <a:noFill/>
          <a:ln w="19050"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US"/>
          </a:p>
        </p:txBody>
      </p:sp>
      <p:sp>
        <p:nvSpPr>
          <p:cNvPr id="11" name="Rectangle 10">
            <a:extLst>
              <a:ext uri="{FF2B5EF4-FFF2-40B4-BE49-F238E27FC236}">
                <a16:creationId xmlns:a16="http://schemas.microsoft.com/office/drawing/2014/main" id="{E4DFCBAC-309F-5DAD-20B2-4D2B4206C4CA}"/>
              </a:ext>
            </a:extLst>
          </p:cNvPr>
          <p:cNvSpPr/>
          <p:nvPr/>
        </p:nvSpPr>
        <p:spPr>
          <a:xfrm>
            <a:off x="3361897" y="1776497"/>
            <a:ext cx="3029377" cy="2013106"/>
          </a:xfrm>
          <a:prstGeom prst="rect">
            <a:avLst/>
          </a:prstGeom>
          <a:noFill/>
          <a:ln w="19050"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US"/>
          </a:p>
        </p:txBody>
      </p:sp>
      <p:sp>
        <p:nvSpPr>
          <p:cNvPr id="12" name="Rectangle 11">
            <a:extLst>
              <a:ext uri="{FF2B5EF4-FFF2-40B4-BE49-F238E27FC236}">
                <a16:creationId xmlns:a16="http://schemas.microsoft.com/office/drawing/2014/main" id="{3FC7E275-29DF-259B-ECC3-B5D69A809E01}"/>
              </a:ext>
            </a:extLst>
          </p:cNvPr>
          <p:cNvSpPr/>
          <p:nvPr/>
        </p:nvSpPr>
        <p:spPr>
          <a:xfrm>
            <a:off x="6413376" y="1776497"/>
            <a:ext cx="2730624" cy="2013106"/>
          </a:xfrm>
          <a:prstGeom prst="rect">
            <a:avLst/>
          </a:prstGeom>
          <a:noFill/>
          <a:ln w="19050"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US"/>
          </a:p>
        </p:txBody>
      </p:sp>
    </p:spTree>
    <p:extLst>
      <p:ext uri="{BB962C8B-B14F-4D97-AF65-F5344CB8AC3E}">
        <p14:creationId xmlns:p14="http://schemas.microsoft.com/office/powerpoint/2010/main" val="2615793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xit" presetSubtype="0" fill="hold" grpId="1" nodeType="withEffect">
                                  <p:stCondLst>
                                    <p:cond delay="0"/>
                                  </p:stCondLst>
                                  <p:childTnLst>
                                    <p:set>
                                      <p:cBhvr>
                                        <p:cTn id="22" dur="1" fill="hold">
                                          <p:stCondLst>
                                            <p:cond delay="0"/>
                                          </p:stCondLst>
                                        </p:cTn>
                                        <p:tgtEl>
                                          <p:spTgt spid="10"/>
                                        </p:tgtEl>
                                        <p:attrNameLst>
                                          <p:attrName>style.visibility</p:attrName>
                                        </p:attrNameLst>
                                      </p:cBhvr>
                                      <p:to>
                                        <p:strVal val="hidden"/>
                                      </p:to>
                                    </p:set>
                                  </p:childTnLst>
                                </p:cTn>
                              </p:par>
                              <p:par>
                                <p:cTn id="23" presetID="1"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childTnLst>
                                </p:cTn>
                              </p:par>
                              <p:par>
                                <p:cTn id="33" presetID="1" presetClass="exit" presetSubtype="0" fill="hold" grpId="1" nodeType="withEffect">
                                  <p:stCondLst>
                                    <p:cond delay="0"/>
                                  </p:stCondLst>
                                  <p:childTnLst>
                                    <p:set>
                                      <p:cBhvr>
                                        <p:cTn id="34" dur="1" fill="hold">
                                          <p:stCondLst>
                                            <p:cond delay="0"/>
                                          </p:stCondLst>
                                        </p:cTn>
                                        <p:tgtEl>
                                          <p:spTgt spid="11"/>
                                        </p:tgtEl>
                                        <p:attrNameLst>
                                          <p:attrName>style.visibility</p:attrName>
                                        </p:attrNameLst>
                                      </p:cBhvr>
                                      <p:to>
                                        <p:strVal val="hidden"/>
                                      </p:to>
                                    </p:set>
                                  </p:childTnLst>
                                </p:cTn>
                              </p:par>
                              <p:par>
                                <p:cTn id="35" presetID="1" presetClass="entr" presetSubtype="0" fill="hold" grpId="0" nodeType="withEffect">
                                  <p:stCondLst>
                                    <p:cond delay="0"/>
                                  </p:stCondLst>
                                  <p:childTnLst>
                                    <p:set>
                                      <p:cBhvr>
                                        <p:cTn id="3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10" grpId="0" uiExpand="1" animBg="1"/>
      <p:bldP spid="10" grpId="1" uiExpand="1" animBg="1"/>
      <p:bldP spid="11" grpId="0" uiExpand="1" animBg="1"/>
      <p:bldP spid="11" grpId="1" animBg="1"/>
      <p:bldP spid="1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Evaluation Result: </a:t>
            </a:r>
            <a:br>
              <a:rPr lang="en-US" dirty="0"/>
            </a:br>
            <a:r>
              <a:rPr lang="en-US" dirty="0"/>
              <a:t>scalability (JSON)</a:t>
            </a:r>
          </a:p>
        </p:txBody>
      </p:sp>
      <p:sp>
        <p:nvSpPr>
          <p:cNvPr id="3" name="Content Placeholder 2"/>
          <p:cNvSpPr>
            <a:spLocks noGrp="1"/>
          </p:cNvSpPr>
          <p:nvPr>
            <p:ph idx="1"/>
          </p:nvPr>
        </p:nvSpPr>
        <p:spPr>
          <a:xfrm>
            <a:off x="251649" y="4850297"/>
            <a:ext cx="7838803" cy="1664804"/>
          </a:xfrm>
        </p:spPr>
        <p:txBody>
          <a:bodyPr>
            <a:normAutofit fontScale="55000" lnSpcReduction="20000"/>
          </a:bodyPr>
          <a:lstStyle/>
          <a:p>
            <a:r>
              <a:rPr lang="en-US" dirty="0"/>
              <a:t>We use </a:t>
            </a:r>
            <a:r>
              <a:rPr lang="en-US" dirty="0" err="1"/>
              <a:t>Knative</a:t>
            </a:r>
            <a:r>
              <a:rPr lang="en-US" dirty="0"/>
              <a:t> as the upper line. </a:t>
            </a:r>
          </a:p>
          <a:p>
            <a:r>
              <a:rPr lang="en-US" dirty="0"/>
              <a:t>OaaS and </a:t>
            </a:r>
            <a:r>
              <a:rPr lang="en-US" dirty="0" err="1"/>
              <a:t>Knative</a:t>
            </a:r>
            <a:r>
              <a:rPr lang="en-US" dirty="0"/>
              <a:t> have similar speedup factor</a:t>
            </a:r>
            <a:endParaRPr lang="th-TH" dirty="0"/>
          </a:p>
          <a:p>
            <a:r>
              <a:rPr lang="en-US" dirty="0" err="1"/>
              <a:t>Statefun</a:t>
            </a:r>
            <a:r>
              <a:rPr lang="en-US" dirty="0"/>
              <a:t> outperforms the others regarding throughput, but it is slowing down at 12 VMs. </a:t>
            </a:r>
          </a:p>
          <a:p>
            <a:r>
              <a:rPr lang="en-US" dirty="0" err="1"/>
              <a:t>Openwhisk</a:t>
            </a:r>
            <a:r>
              <a:rPr lang="en-US" dirty="0"/>
              <a:t> stops to scale the worker when it reaches a certain threshold.</a:t>
            </a:r>
          </a:p>
        </p:txBody>
      </p:sp>
      <p:sp>
        <p:nvSpPr>
          <p:cNvPr id="4" name="Slide Number Placeholder 3"/>
          <p:cNvSpPr>
            <a:spLocks noGrp="1"/>
          </p:cNvSpPr>
          <p:nvPr>
            <p:ph type="sldNum" sz="quarter" idx="12"/>
          </p:nvPr>
        </p:nvSpPr>
        <p:spPr/>
        <p:txBody>
          <a:bodyPr/>
          <a:lstStyle/>
          <a:p>
            <a:fld id="{7D2751F7-D677-4CE9-B35A-C3CCA0CC8D94}" type="slidenum">
              <a:rPr lang="en-US" smtClean="0">
                <a:solidFill>
                  <a:prstClr val="black">
                    <a:tint val="75000"/>
                  </a:prstClr>
                </a:solidFill>
                <a:latin typeface="Calibri"/>
              </a:rPr>
              <a:pPr/>
              <a:t>33</a:t>
            </a:fld>
            <a:endParaRPr lang="en-US">
              <a:solidFill>
                <a:prstClr val="black">
                  <a:tint val="75000"/>
                </a:prstClr>
              </a:solidFill>
              <a:latin typeface="Calibri"/>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04226" y="1750846"/>
            <a:ext cx="4082574" cy="2970631"/>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0614" y="1750846"/>
            <a:ext cx="3835742" cy="2909313"/>
          </a:xfrm>
          <a:prstGeom prst="rect">
            <a:avLst/>
          </a:prstGeom>
        </p:spPr>
      </p:pic>
    </p:spTree>
    <p:extLst>
      <p:ext uri="{BB962C8B-B14F-4D97-AF65-F5344CB8AC3E}">
        <p14:creationId xmlns:p14="http://schemas.microsoft.com/office/powerpoint/2010/main" val="353801845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Evaluation Conclusion</a:t>
            </a:r>
          </a:p>
        </p:txBody>
      </p:sp>
      <p:sp>
        <p:nvSpPr>
          <p:cNvPr id="3" name="Content Placeholder 2"/>
          <p:cNvSpPr>
            <a:spLocks noGrp="1"/>
          </p:cNvSpPr>
          <p:nvPr>
            <p:ph idx="1"/>
          </p:nvPr>
        </p:nvSpPr>
        <p:spPr/>
        <p:txBody>
          <a:bodyPr>
            <a:normAutofit fontScale="70000" lnSpcReduction="20000"/>
          </a:bodyPr>
          <a:lstStyle/>
          <a:p>
            <a:r>
              <a:rPr lang="en-US" dirty="0"/>
              <a:t>OaaS perform well on low loads. However, it still lacks optimization on high loads.</a:t>
            </a:r>
          </a:p>
          <a:p>
            <a:endParaRPr lang="en-US" dirty="0"/>
          </a:p>
          <a:p>
            <a:r>
              <a:rPr lang="en-US" dirty="0"/>
              <a:t>In OaaS, the embedded JSON is suitable for data that is not too big. The developer should consider storing it in object storage to handle extensive data. Adding the automatic storage selection to OaaS can be interesting future work. </a:t>
            </a:r>
          </a:p>
          <a:p>
            <a:endParaRPr lang="en-US" dirty="0"/>
          </a:p>
          <a:p>
            <a:r>
              <a:rPr lang="en-US" dirty="0"/>
              <a:t>Sending the task data past Kafka induces the additional cost and does not give many benefits on synchronous function calls. We consider the hybrid between direct request and Kafka as future work.</a:t>
            </a:r>
          </a:p>
        </p:txBody>
      </p:sp>
      <p:sp>
        <p:nvSpPr>
          <p:cNvPr id="4" name="Slide Number Placeholder 3"/>
          <p:cNvSpPr>
            <a:spLocks noGrp="1"/>
          </p:cNvSpPr>
          <p:nvPr>
            <p:ph type="sldNum" sz="quarter" idx="12"/>
          </p:nvPr>
        </p:nvSpPr>
        <p:spPr/>
        <p:txBody>
          <a:bodyPr/>
          <a:lstStyle/>
          <a:p>
            <a:fld id="{7D2751F7-D677-4CE9-B35A-C3CCA0CC8D94}" type="slidenum">
              <a:rPr lang="en-US" smtClean="0">
                <a:solidFill>
                  <a:prstClr val="black">
                    <a:tint val="75000"/>
                  </a:prstClr>
                </a:solidFill>
                <a:latin typeface="Calibri"/>
              </a:rPr>
              <a:pPr/>
              <a:t>34</a:t>
            </a:fld>
            <a:endParaRPr lang="en-US">
              <a:solidFill>
                <a:prstClr val="black">
                  <a:tint val="75000"/>
                </a:prstClr>
              </a:solidFill>
              <a:latin typeface="Calibri"/>
            </a:endParaRPr>
          </a:p>
        </p:txBody>
      </p:sp>
    </p:spTree>
    <p:extLst>
      <p:ext uri="{BB962C8B-B14F-4D97-AF65-F5344CB8AC3E}">
        <p14:creationId xmlns:p14="http://schemas.microsoft.com/office/powerpoint/2010/main" val="19361194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Conclusion</a:t>
            </a:r>
          </a:p>
        </p:txBody>
      </p:sp>
      <p:sp>
        <p:nvSpPr>
          <p:cNvPr id="6" name="Content Placeholder 5"/>
          <p:cNvSpPr>
            <a:spLocks noGrp="1"/>
          </p:cNvSpPr>
          <p:nvPr>
            <p:ph idx="1"/>
          </p:nvPr>
        </p:nvSpPr>
        <p:spPr/>
        <p:txBody>
          <a:bodyPr>
            <a:normAutofit fontScale="92500"/>
          </a:bodyPr>
          <a:lstStyle/>
          <a:p>
            <a:r>
              <a:rPr lang="en-US" dirty="0"/>
              <a:t>Incorporates state management into functions and offers object abstraction on cloud</a:t>
            </a:r>
          </a:p>
          <a:p>
            <a:pPr lvl="1"/>
            <a:endParaRPr lang="en-US" dirty="0"/>
          </a:p>
          <a:p>
            <a:r>
              <a:rPr lang="en-US" dirty="0"/>
              <a:t>Improves state access performance using </a:t>
            </a:r>
            <a:r>
              <a:rPr lang="en-US" dirty="0" err="1"/>
              <a:t>presigned</a:t>
            </a:r>
            <a:r>
              <a:rPr lang="en-US" dirty="0"/>
              <a:t> URL and redirection mechanism</a:t>
            </a:r>
          </a:p>
          <a:p>
            <a:endParaRPr lang="en-US" dirty="0"/>
          </a:p>
          <a:p>
            <a:r>
              <a:rPr lang="en-US" dirty="0"/>
              <a:t>Has scalability by making the object state immutable.</a:t>
            </a:r>
          </a:p>
          <a:p>
            <a:endParaRPr lang="en-US" dirty="0"/>
          </a:p>
        </p:txBody>
      </p:sp>
    </p:spTree>
    <p:extLst>
      <p:ext uri="{BB962C8B-B14F-4D97-AF65-F5344CB8AC3E}">
        <p14:creationId xmlns:p14="http://schemas.microsoft.com/office/powerpoint/2010/main" val="303593856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Future Works</a:t>
            </a:r>
          </a:p>
        </p:txBody>
      </p:sp>
      <p:sp>
        <p:nvSpPr>
          <p:cNvPr id="3" name="Content Placeholder 2"/>
          <p:cNvSpPr>
            <a:spLocks noGrp="1"/>
          </p:cNvSpPr>
          <p:nvPr>
            <p:ph idx="1"/>
          </p:nvPr>
        </p:nvSpPr>
        <p:spPr/>
        <p:txBody>
          <a:bodyPr>
            <a:normAutofit/>
          </a:bodyPr>
          <a:lstStyle/>
          <a:p>
            <a:r>
              <a:rPr lang="en-US" dirty="0"/>
              <a:t>Improve the performance by further exploiting the data locality</a:t>
            </a:r>
          </a:p>
          <a:p>
            <a:pPr lvl="1"/>
            <a:endParaRPr lang="en-US" dirty="0"/>
          </a:p>
          <a:p>
            <a:r>
              <a:rPr lang="en-US" dirty="0"/>
              <a:t>Transactional guarantee across functions within a dataflow.</a:t>
            </a:r>
          </a:p>
          <a:p>
            <a:pPr lvl="1"/>
            <a:endParaRPr lang="en-US" dirty="0"/>
          </a:p>
        </p:txBody>
      </p:sp>
      <p:sp>
        <p:nvSpPr>
          <p:cNvPr id="4" name="Slide Number Placeholder 3"/>
          <p:cNvSpPr>
            <a:spLocks noGrp="1"/>
          </p:cNvSpPr>
          <p:nvPr>
            <p:ph type="sldNum" sz="quarter" idx="12"/>
          </p:nvPr>
        </p:nvSpPr>
        <p:spPr/>
        <p:txBody>
          <a:bodyPr/>
          <a:lstStyle/>
          <a:p>
            <a:fld id="{7D2751F7-D677-4CE9-B35A-C3CCA0CC8D94}" type="slidenum">
              <a:rPr lang="en-US" smtClean="0">
                <a:solidFill>
                  <a:prstClr val="black">
                    <a:tint val="75000"/>
                  </a:prstClr>
                </a:solidFill>
                <a:latin typeface="Calibri"/>
              </a:rPr>
              <a:pPr/>
              <a:t>36</a:t>
            </a:fld>
            <a:endParaRPr lang="en-US">
              <a:solidFill>
                <a:prstClr val="black">
                  <a:tint val="75000"/>
                </a:prstClr>
              </a:solidFill>
              <a:latin typeface="Calibri"/>
            </a:endParaRPr>
          </a:p>
        </p:txBody>
      </p:sp>
    </p:spTree>
    <p:extLst>
      <p:ext uri="{BB962C8B-B14F-4D97-AF65-F5344CB8AC3E}">
        <p14:creationId xmlns:p14="http://schemas.microsoft.com/office/powerpoint/2010/main" val="336003861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844A07B-C4FD-D5F7-C57F-4D342EC77E15}"/>
              </a:ext>
            </a:extLst>
          </p:cNvPr>
          <p:cNvSpPr>
            <a:spLocks noGrp="1"/>
          </p:cNvSpPr>
          <p:nvPr>
            <p:ph idx="1"/>
          </p:nvPr>
        </p:nvSpPr>
        <p:spPr>
          <a:xfrm>
            <a:off x="457200" y="2594113"/>
            <a:ext cx="8229600" cy="3532050"/>
          </a:xfrm>
        </p:spPr>
        <p:txBody>
          <a:bodyPr>
            <a:normAutofit/>
          </a:bodyPr>
          <a:lstStyle/>
          <a:p>
            <a:pPr marL="0" indent="0" algn="ctr">
              <a:buNone/>
            </a:pPr>
            <a:r>
              <a:rPr lang="en-US" sz="4000" dirty="0"/>
              <a:t>Thank you for your attention!</a:t>
            </a:r>
          </a:p>
          <a:p>
            <a:pPr marL="0" indent="0" algn="ctr">
              <a:buNone/>
            </a:pPr>
            <a:endParaRPr lang="en-US" sz="4000" dirty="0"/>
          </a:p>
          <a:p>
            <a:pPr marL="0" indent="0" algn="ctr">
              <a:buNone/>
            </a:pPr>
            <a:r>
              <a:rPr lang="en-US" sz="2800" dirty="0">
                <a:hlinkClick r:id="rId2"/>
              </a:rPr>
              <a:t>https://github.com/hpcclab/OaaS</a:t>
            </a:r>
            <a:r>
              <a:rPr lang="en-US" sz="2800" dirty="0"/>
              <a:t> </a:t>
            </a:r>
            <a:endParaRPr lang="en-US" sz="4000" dirty="0"/>
          </a:p>
        </p:txBody>
      </p:sp>
      <p:sp>
        <p:nvSpPr>
          <p:cNvPr id="4" name="Slide Number Placeholder 3">
            <a:extLst>
              <a:ext uri="{FF2B5EF4-FFF2-40B4-BE49-F238E27FC236}">
                <a16:creationId xmlns:a16="http://schemas.microsoft.com/office/drawing/2014/main" id="{5598DCD6-0086-0765-76E7-0ACFFAC1DBA1}"/>
              </a:ext>
            </a:extLst>
          </p:cNvPr>
          <p:cNvSpPr>
            <a:spLocks noGrp="1"/>
          </p:cNvSpPr>
          <p:nvPr>
            <p:ph type="sldNum" sz="quarter" idx="12"/>
          </p:nvPr>
        </p:nvSpPr>
        <p:spPr/>
        <p:txBody>
          <a:bodyPr/>
          <a:lstStyle/>
          <a:p>
            <a:fld id="{7D2751F7-D677-4CE9-B35A-C3CCA0CC8D94}" type="slidenum">
              <a:rPr lang="en-US" smtClean="0">
                <a:solidFill>
                  <a:prstClr val="black">
                    <a:tint val="75000"/>
                  </a:prstClr>
                </a:solidFill>
                <a:latin typeface="Calibri"/>
              </a:rPr>
              <a:pPr/>
              <a:t>37</a:t>
            </a:fld>
            <a:endParaRPr lang="en-US">
              <a:solidFill>
                <a:prstClr val="black">
                  <a:tint val="75000"/>
                </a:prstClr>
              </a:solidFill>
              <a:latin typeface="Calibri"/>
            </a:endParaRPr>
          </a:p>
        </p:txBody>
      </p:sp>
      <p:sp>
        <p:nvSpPr>
          <p:cNvPr id="6" name="Title 5">
            <a:extLst>
              <a:ext uri="{FF2B5EF4-FFF2-40B4-BE49-F238E27FC236}">
                <a16:creationId xmlns:a16="http://schemas.microsoft.com/office/drawing/2014/main" id="{5A1DB18A-370B-C6FC-4895-62B021997A38}"/>
              </a:ext>
            </a:extLst>
          </p:cNvPr>
          <p:cNvSpPr>
            <a:spLocks noGrp="1"/>
          </p:cNvSpPr>
          <p:nvPr>
            <p:ph type="title"/>
          </p:nvPr>
        </p:nvSpPr>
        <p:spPr/>
        <p:txBody>
          <a:bodyPr/>
          <a:lstStyle/>
          <a:p>
            <a:endParaRPr lang="en-US"/>
          </a:p>
        </p:txBody>
      </p:sp>
      <p:pic>
        <p:nvPicPr>
          <p:cNvPr id="8" name="Picture 7" descr="A qr code on a white background&#10;&#10;Description automatically generated">
            <a:extLst>
              <a:ext uri="{FF2B5EF4-FFF2-40B4-BE49-F238E27FC236}">
                <a16:creationId xmlns:a16="http://schemas.microsoft.com/office/drawing/2014/main" id="{95FD55B0-1698-3AB3-D676-DAC87CA0CFD8}"/>
              </a:ext>
            </a:extLst>
          </p:cNvPr>
          <p:cNvPicPr>
            <a:picLocks noChangeAspect="1"/>
          </p:cNvPicPr>
          <p:nvPr/>
        </p:nvPicPr>
        <p:blipFill>
          <a:blip r:embed="rId3"/>
          <a:stretch>
            <a:fillRect/>
          </a:stretch>
        </p:blipFill>
        <p:spPr>
          <a:xfrm>
            <a:off x="3791095" y="4679447"/>
            <a:ext cx="1561809" cy="1561809"/>
          </a:xfrm>
          <a:prstGeom prst="rect">
            <a:avLst/>
          </a:prstGeom>
        </p:spPr>
      </p:pic>
    </p:spTree>
    <p:extLst>
      <p:ext uri="{BB962C8B-B14F-4D97-AF65-F5344CB8AC3E}">
        <p14:creationId xmlns:p14="http://schemas.microsoft.com/office/powerpoint/2010/main" val="171396378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EB8B73-AE53-4EBE-9701-8CA848A4C2C8}"/>
              </a:ext>
            </a:extLst>
          </p:cNvPr>
          <p:cNvSpPr>
            <a:spLocks noGrp="1"/>
          </p:cNvSpPr>
          <p:nvPr>
            <p:ph type="title"/>
          </p:nvPr>
        </p:nvSpPr>
        <p:spPr/>
        <p:txBody>
          <a:bodyPr/>
          <a:lstStyle/>
          <a:p>
            <a:r>
              <a:rPr lang="en-US" dirty="0"/>
              <a:t>Backup Slides</a:t>
            </a:r>
          </a:p>
        </p:txBody>
      </p:sp>
      <p:sp>
        <p:nvSpPr>
          <p:cNvPr id="3" name="Content Placeholder 2">
            <a:extLst>
              <a:ext uri="{FF2B5EF4-FFF2-40B4-BE49-F238E27FC236}">
                <a16:creationId xmlns:a16="http://schemas.microsoft.com/office/drawing/2014/main" id="{1E918648-9996-40FF-BBCE-D8A3114BB635}"/>
              </a:ext>
            </a:extLst>
          </p:cNvPr>
          <p:cNvSpPr>
            <a:spLocks noGrp="1"/>
          </p:cNvSpPr>
          <p:nvPr>
            <p:ph idx="1"/>
          </p:nvPr>
        </p:nvSpPr>
        <p:spPr/>
        <p:txBody>
          <a:bodyPr>
            <a:normAutofit/>
          </a:bodyPr>
          <a:lstStyle/>
          <a:p>
            <a:pPr marL="0" indent="0" algn="ctr">
              <a:buNone/>
            </a:pPr>
            <a:r>
              <a:rPr lang="en-US" sz="4800" dirty="0"/>
              <a:t>Appendix</a:t>
            </a:r>
          </a:p>
        </p:txBody>
      </p:sp>
      <p:sp>
        <p:nvSpPr>
          <p:cNvPr id="4" name="Slide Number Placeholder 3">
            <a:extLst>
              <a:ext uri="{FF2B5EF4-FFF2-40B4-BE49-F238E27FC236}">
                <a16:creationId xmlns:a16="http://schemas.microsoft.com/office/drawing/2014/main" id="{D4C71D87-4F80-4E0E-BB52-81EE5022343F}"/>
              </a:ext>
            </a:extLst>
          </p:cNvPr>
          <p:cNvSpPr>
            <a:spLocks noGrp="1"/>
          </p:cNvSpPr>
          <p:nvPr>
            <p:ph type="sldNum" sz="quarter" idx="12"/>
          </p:nvPr>
        </p:nvSpPr>
        <p:spPr/>
        <p:txBody>
          <a:bodyPr/>
          <a:lstStyle/>
          <a:p>
            <a:fld id="{7D2751F7-D677-4CE9-B35A-C3CCA0CC8D94}" type="slidenum">
              <a:rPr lang="en-US" smtClean="0">
                <a:solidFill>
                  <a:prstClr val="black">
                    <a:tint val="75000"/>
                  </a:prstClr>
                </a:solidFill>
                <a:latin typeface="Calibri"/>
              </a:rPr>
              <a:pPr/>
              <a:t>38</a:t>
            </a:fld>
            <a:endParaRPr lang="en-US">
              <a:solidFill>
                <a:prstClr val="black">
                  <a:tint val="75000"/>
                </a:prstClr>
              </a:solidFill>
              <a:latin typeface="Calibri"/>
            </a:endParaRPr>
          </a:p>
        </p:txBody>
      </p:sp>
    </p:spTree>
    <p:extLst>
      <p:ext uri="{BB962C8B-B14F-4D97-AF65-F5344CB8AC3E}">
        <p14:creationId xmlns:p14="http://schemas.microsoft.com/office/powerpoint/2010/main" val="4922465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Interactions Between Components: Deploying a function</a:t>
            </a:r>
          </a:p>
        </p:txBody>
      </p:sp>
      <p:sp>
        <p:nvSpPr>
          <p:cNvPr id="4" name="Slide Number Placeholder 3"/>
          <p:cNvSpPr>
            <a:spLocks noGrp="1"/>
          </p:cNvSpPr>
          <p:nvPr>
            <p:ph type="sldNum" sz="quarter" idx="12"/>
          </p:nvPr>
        </p:nvSpPr>
        <p:spPr/>
        <p:txBody>
          <a:bodyPr/>
          <a:lstStyle/>
          <a:p>
            <a:fld id="{7D2751F7-D677-4CE9-B35A-C3CCA0CC8D94}" type="slidenum">
              <a:rPr lang="en-US" smtClean="0">
                <a:solidFill>
                  <a:prstClr val="black">
                    <a:tint val="75000"/>
                  </a:prstClr>
                </a:solidFill>
                <a:latin typeface="Calibri"/>
              </a:rPr>
              <a:pPr/>
              <a:t>39</a:t>
            </a:fld>
            <a:endParaRPr lang="en-US">
              <a:solidFill>
                <a:prstClr val="black">
                  <a:tint val="75000"/>
                </a:prstClr>
              </a:solidFill>
              <a:latin typeface="Calibri"/>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77735" y="1641640"/>
            <a:ext cx="3241228" cy="4961218"/>
          </a:xfrm>
          <a:prstGeom prst="rect">
            <a:avLst/>
          </a:prstGeom>
        </p:spPr>
      </p:pic>
    </p:spTree>
    <p:extLst>
      <p:ext uri="{BB962C8B-B14F-4D97-AF65-F5344CB8AC3E}">
        <p14:creationId xmlns:p14="http://schemas.microsoft.com/office/powerpoint/2010/main" val="23680364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 name="TextShape 1"/>
          <p:cNvSpPr txBox="1"/>
          <p:nvPr/>
        </p:nvSpPr>
        <p:spPr>
          <a:xfrm>
            <a:off x="457200" y="152280"/>
            <a:ext cx="8229240" cy="1142640"/>
          </a:xfrm>
          <a:prstGeom prst="rect">
            <a:avLst/>
          </a:prstGeom>
          <a:noFill/>
          <a:ln>
            <a:noFill/>
          </a:ln>
        </p:spPr>
        <p:txBody>
          <a:bodyPr anchor="ctr">
            <a:noAutofit/>
          </a:bodyPr>
          <a:lstStyle/>
          <a:p>
            <a:pPr algn="ctr">
              <a:lnSpc>
                <a:spcPct val="100000"/>
              </a:lnSpc>
            </a:pPr>
            <a:r>
              <a:rPr lang="en-US" sz="3600" spc="-1" dirty="0">
                <a:solidFill>
                  <a:srgbClr val="FFFFFF"/>
                </a:solidFill>
                <a:latin typeface="Arial"/>
              </a:rPr>
              <a:t>Our Proposal: </a:t>
            </a:r>
            <a:br>
              <a:rPr lang="en-US" sz="3600" spc="-1" dirty="0">
                <a:solidFill>
                  <a:srgbClr val="FFFFFF"/>
                </a:solidFill>
                <a:latin typeface="Arial"/>
              </a:rPr>
            </a:br>
            <a:r>
              <a:rPr lang="en-US" sz="3600" spc="-1" dirty="0">
                <a:solidFill>
                  <a:srgbClr val="FFFFFF"/>
                </a:solidFill>
                <a:latin typeface="Arial"/>
              </a:rPr>
              <a:t>Object as a Service (</a:t>
            </a:r>
            <a:r>
              <a:rPr lang="en-US" sz="3600" b="0" strike="noStrike" spc="-1" dirty="0" err="1">
                <a:solidFill>
                  <a:srgbClr val="FFFFFF"/>
                </a:solidFill>
                <a:latin typeface="Arial"/>
              </a:rPr>
              <a:t>OaaS</a:t>
            </a:r>
            <a:r>
              <a:rPr lang="en-US" sz="3600" b="0" strike="noStrike" spc="-1" dirty="0">
                <a:solidFill>
                  <a:srgbClr val="FFFFFF"/>
                </a:solidFill>
                <a:latin typeface="Arial"/>
              </a:rPr>
              <a:t>) Paradigm</a:t>
            </a:r>
            <a:endParaRPr lang="en-US" sz="3600" b="0" strike="noStrike" spc="-1" dirty="0">
              <a:solidFill>
                <a:srgbClr val="000000"/>
              </a:solidFill>
              <a:latin typeface="Calibri"/>
            </a:endParaRPr>
          </a:p>
        </p:txBody>
      </p:sp>
      <p:sp>
        <p:nvSpPr>
          <p:cNvPr id="164" name="TextShape 2"/>
          <p:cNvSpPr txBox="1"/>
          <p:nvPr/>
        </p:nvSpPr>
        <p:spPr>
          <a:xfrm>
            <a:off x="3498120" y="6356520"/>
            <a:ext cx="2133360" cy="364680"/>
          </a:xfrm>
          <a:prstGeom prst="rect">
            <a:avLst/>
          </a:prstGeom>
          <a:noFill/>
          <a:ln>
            <a:noFill/>
          </a:ln>
        </p:spPr>
        <p:txBody>
          <a:bodyPr anchor="ctr">
            <a:noAutofit/>
          </a:bodyPr>
          <a:lstStyle/>
          <a:p>
            <a:pPr algn="ctr">
              <a:lnSpc>
                <a:spcPct val="100000"/>
              </a:lnSpc>
            </a:pPr>
            <a:fld id="{FB63FAF6-22AC-4DA4-BDCB-A855EB90FE27}" type="slidenum">
              <a:rPr lang="en-US" sz="1200" b="0" strike="noStrike" spc="-1">
                <a:solidFill>
                  <a:srgbClr val="8B8B8B"/>
                </a:solidFill>
                <a:latin typeface="Calibri"/>
              </a:rPr>
              <a:pPr algn="ctr">
                <a:lnSpc>
                  <a:spcPct val="100000"/>
                </a:lnSpc>
              </a:pPr>
              <a:t>4</a:t>
            </a:fld>
            <a:endParaRPr lang="en-US" sz="1200" b="0" strike="noStrike" spc="-1">
              <a:latin typeface="Times New Roman"/>
            </a:endParaRPr>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b="59060"/>
          <a:stretch/>
        </p:blipFill>
        <p:spPr>
          <a:xfrm>
            <a:off x="5188176" y="2362220"/>
            <a:ext cx="3896555" cy="1447800"/>
          </a:xfrm>
          <a:prstGeom prst="rect">
            <a:avLst/>
          </a:prstGeom>
        </p:spPr>
      </p:pic>
      <p:sp>
        <p:nvSpPr>
          <p:cNvPr id="5" name="Content Placeholder 2">
            <a:extLst>
              <a:ext uri="{FF2B5EF4-FFF2-40B4-BE49-F238E27FC236}">
                <a16:creationId xmlns:a16="http://schemas.microsoft.com/office/drawing/2014/main" id="{3CB50238-B668-4B9D-B961-EC05735EFA04}"/>
              </a:ext>
            </a:extLst>
          </p:cNvPr>
          <p:cNvSpPr txBox="1">
            <a:spLocks/>
          </p:cNvSpPr>
          <p:nvPr/>
        </p:nvSpPr>
        <p:spPr>
          <a:xfrm>
            <a:off x="113636" y="1874620"/>
            <a:ext cx="5144164" cy="4467225"/>
          </a:xfrm>
          <a:prstGeom prst="rect">
            <a:avLst/>
          </a:prstGeom>
        </p:spPr>
        <p:txBody>
          <a:bodyPr>
            <a:normAutofit fontScale="92500"/>
          </a:bodyPr>
          <a:lstStyle>
            <a:lvl1pPr marL="342900" indent="-342900" algn="l" defTabSz="914400" rtl="0" eaLnBrk="1" latinLnBrk="0" hangingPunct="1">
              <a:spcBef>
                <a:spcPct val="20000"/>
              </a:spcBef>
              <a:buClrTx/>
              <a:buSzPct val="125000"/>
              <a:buFont typeface="Arial" pitchFamily="34" charset="0"/>
              <a:buChar char="•"/>
              <a:defRPr sz="3400" kern="1200">
                <a:solidFill>
                  <a:schemeClr val="tx1"/>
                </a:solidFill>
                <a:latin typeface="+mn-lt"/>
                <a:ea typeface="+mn-ea"/>
                <a:cs typeface="+mn-cs"/>
              </a:defRPr>
            </a:lvl1pPr>
            <a:lvl2pPr marL="742950" indent="-285750" algn="l" defTabSz="914400" rtl="0" eaLnBrk="1" latinLnBrk="0" hangingPunct="1">
              <a:spcBef>
                <a:spcPct val="20000"/>
              </a:spcBef>
              <a:buClr>
                <a:srgbClr val="008000"/>
              </a:buClr>
              <a:buFont typeface="Wingdings" charset="2"/>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rgbClr val="008000"/>
              </a:buClr>
              <a:buFont typeface="Courier New"/>
              <a:buChar char="o"/>
              <a:defRPr sz="2400" kern="1200">
                <a:solidFill>
                  <a:schemeClr val="tx1"/>
                </a:solidFill>
                <a:latin typeface="+mn-lt"/>
                <a:ea typeface="+mn-ea"/>
                <a:cs typeface="+mn-cs"/>
              </a:defRPr>
            </a:lvl3pPr>
            <a:lvl4pPr marL="1600200" indent="-228600" algn="l" defTabSz="914400" rtl="0" eaLnBrk="1" latinLnBrk="0" hangingPunct="1">
              <a:spcBef>
                <a:spcPct val="20000"/>
              </a:spcBef>
              <a:buClr>
                <a:srgbClr val="008000"/>
              </a:buClr>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rgbClr val="008000"/>
              </a:buClr>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800" dirty="0" err="1"/>
              <a:t>OaaS</a:t>
            </a:r>
            <a:r>
              <a:rPr lang="en-US" sz="2800" dirty="0"/>
              <a:t> encapsulates functions and data in one entity</a:t>
            </a:r>
          </a:p>
          <a:p>
            <a:pPr lvl="1"/>
            <a:r>
              <a:rPr lang="en-US" sz="2400" dirty="0"/>
              <a:t>makes both resource and data management transparent</a:t>
            </a:r>
          </a:p>
          <a:p>
            <a:pPr lvl="1"/>
            <a:r>
              <a:rPr lang="en-US" sz="2400" dirty="0"/>
              <a:t>enables access level (public/private…)</a:t>
            </a:r>
          </a:p>
          <a:p>
            <a:pPr lvl="1"/>
            <a:r>
              <a:rPr lang="en-US" sz="2400" dirty="0"/>
              <a:t>enables software reuse (inheritance)</a:t>
            </a:r>
          </a:p>
          <a:p>
            <a:pPr lvl="1"/>
            <a:r>
              <a:rPr lang="en-US" sz="2400" dirty="0"/>
              <a:t>built-in support to define the workflow of functions as a function</a:t>
            </a:r>
          </a:p>
          <a:p>
            <a:pPr lvl="1"/>
            <a:r>
              <a:rPr lang="en-US" sz="2400" dirty="0"/>
              <a:t>managing intermediate data across functions</a:t>
            </a:r>
          </a:p>
          <a:p>
            <a:pPr lvl="1"/>
            <a:endParaRPr lang="en-US" sz="2400" dirty="0"/>
          </a:p>
        </p:txBody>
      </p:sp>
      <p:pic>
        <p:nvPicPr>
          <p:cNvPr id="6" name="Picture 5">
            <a:extLst>
              <a:ext uri="{FF2B5EF4-FFF2-40B4-BE49-F238E27FC236}">
                <a16:creationId xmlns:a16="http://schemas.microsoft.com/office/drawing/2014/main" id="{F1983D47-5056-40D0-8A65-959A6A57C057}"/>
              </a:ext>
            </a:extLst>
          </p:cNvPr>
          <p:cNvPicPr>
            <a:picLocks noChangeAspect="1"/>
          </p:cNvPicPr>
          <p:nvPr/>
        </p:nvPicPr>
        <p:blipFill rotWithShape="1">
          <a:blip r:embed="rId2">
            <a:extLst>
              <a:ext uri="{28A0092B-C50C-407E-A947-70E740481C1C}">
                <a14:useLocalDpi xmlns:a14="http://schemas.microsoft.com/office/drawing/2010/main" val="0"/>
              </a:ext>
            </a:extLst>
          </a:blip>
          <a:srcRect t="40780"/>
          <a:stretch/>
        </p:blipFill>
        <p:spPr>
          <a:xfrm>
            <a:off x="5188176" y="4297620"/>
            <a:ext cx="3776132" cy="2029550"/>
          </a:xfrm>
          <a:prstGeom prst="rect">
            <a:avLst/>
          </a:prstGeom>
        </p:spPr>
      </p:pic>
    </p:spTree>
    <p:extLst>
      <p:ext uri="{BB962C8B-B14F-4D97-AF65-F5344CB8AC3E}">
        <p14:creationId xmlns:p14="http://schemas.microsoft.com/office/powerpoint/2010/main" val="236087015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Interactions Between Components: invoking a function</a:t>
            </a:r>
          </a:p>
        </p:txBody>
      </p:sp>
      <p:sp>
        <p:nvSpPr>
          <p:cNvPr id="4" name="Slide Number Placeholder 3"/>
          <p:cNvSpPr>
            <a:spLocks noGrp="1"/>
          </p:cNvSpPr>
          <p:nvPr>
            <p:ph type="sldNum" sz="quarter" idx="12"/>
          </p:nvPr>
        </p:nvSpPr>
        <p:spPr/>
        <p:txBody>
          <a:bodyPr/>
          <a:lstStyle/>
          <a:p>
            <a:fld id="{7D2751F7-D677-4CE9-B35A-C3CCA0CC8D94}" type="slidenum">
              <a:rPr lang="en-US" smtClean="0">
                <a:solidFill>
                  <a:prstClr val="black">
                    <a:tint val="75000"/>
                  </a:prstClr>
                </a:solidFill>
                <a:latin typeface="Calibri"/>
              </a:rPr>
              <a:pPr/>
              <a:t>40</a:t>
            </a:fld>
            <a:endParaRPr lang="en-US">
              <a:solidFill>
                <a:prstClr val="black">
                  <a:tint val="75000"/>
                </a:prstClr>
              </a:solidFill>
              <a:latin typeface="Calibri"/>
            </a:endParaRP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11581" y="1487975"/>
            <a:ext cx="4931998" cy="5050937"/>
          </a:xfrm>
        </p:spPr>
      </p:pic>
    </p:spTree>
    <p:extLst>
      <p:ext uri="{BB962C8B-B14F-4D97-AF65-F5344CB8AC3E}">
        <p14:creationId xmlns:p14="http://schemas.microsoft.com/office/powerpoint/2010/main" val="313472677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Class Inheritance</a:t>
            </a:r>
          </a:p>
        </p:txBody>
      </p:sp>
      <p:sp>
        <p:nvSpPr>
          <p:cNvPr id="3" name="Content Placeholder 2"/>
          <p:cNvSpPr>
            <a:spLocks noGrp="1"/>
          </p:cNvSpPr>
          <p:nvPr>
            <p:ph idx="1"/>
          </p:nvPr>
        </p:nvSpPr>
        <p:spPr>
          <a:xfrm>
            <a:off x="528320" y="4546600"/>
            <a:ext cx="8229600" cy="1735537"/>
          </a:xfrm>
        </p:spPr>
        <p:txBody>
          <a:bodyPr>
            <a:normAutofit fontScale="62500" lnSpcReduction="20000"/>
          </a:bodyPr>
          <a:lstStyle/>
          <a:p>
            <a:r>
              <a:rPr lang="en-US" dirty="0">
                <a:solidFill>
                  <a:srgbClr val="FF0000"/>
                </a:solidFill>
              </a:rPr>
              <a:t>Why do we detach function from class?</a:t>
            </a:r>
          </a:p>
          <a:p>
            <a:pPr lvl="1"/>
            <a:r>
              <a:rPr lang="en-US" sz="2500" dirty="0"/>
              <a:t>Reduce duplication of function</a:t>
            </a:r>
          </a:p>
          <a:p>
            <a:pPr lvl="1"/>
            <a:r>
              <a:rPr lang="en-US" sz="2500" dirty="0"/>
              <a:t>Duplication of function =&gt; Redundancy of container deployment </a:t>
            </a:r>
          </a:p>
          <a:p>
            <a:pPr lvl="1"/>
            <a:r>
              <a:rPr lang="en-US" sz="2500" dirty="0"/>
              <a:t>Allow manipulating the input variable while using the same function container </a:t>
            </a:r>
          </a:p>
          <a:p>
            <a:pPr lvl="2"/>
            <a:r>
              <a:rPr lang="en-US" sz="2300" dirty="0"/>
              <a:t>ex., Change the default value</a:t>
            </a:r>
          </a:p>
          <a:p>
            <a:pPr lvl="1"/>
            <a:r>
              <a:rPr lang="en-US" sz="2700" dirty="0"/>
              <a:t>Lower the cost of updating the function in the class (No need actually to remove it) </a:t>
            </a:r>
          </a:p>
          <a:p>
            <a:pPr marL="0" indent="0">
              <a:buNone/>
            </a:pPr>
            <a:endParaRPr lang="en-US" sz="2800" dirty="0"/>
          </a:p>
          <a:p>
            <a:pPr lvl="1"/>
            <a:endParaRPr lang="en-US" sz="2200" dirty="0"/>
          </a:p>
        </p:txBody>
      </p:sp>
      <p:sp>
        <p:nvSpPr>
          <p:cNvPr id="4" name="Slide Number Placeholder 3"/>
          <p:cNvSpPr>
            <a:spLocks noGrp="1"/>
          </p:cNvSpPr>
          <p:nvPr>
            <p:ph type="sldNum" sz="quarter" idx="12"/>
          </p:nvPr>
        </p:nvSpPr>
        <p:spPr/>
        <p:txBody>
          <a:bodyPr/>
          <a:lstStyle/>
          <a:p>
            <a:fld id="{7D2751F7-D677-4CE9-B35A-C3CCA0CC8D94}" type="slidenum">
              <a:rPr lang="en-US" smtClean="0">
                <a:solidFill>
                  <a:prstClr val="black">
                    <a:tint val="75000"/>
                  </a:prstClr>
                </a:solidFill>
                <a:latin typeface="Calibri"/>
              </a:rPr>
              <a:pPr/>
              <a:t>41</a:t>
            </a:fld>
            <a:endParaRPr lang="en-US">
              <a:solidFill>
                <a:prstClr val="black">
                  <a:tint val="75000"/>
                </a:prstClr>
              </a:solidFill>
              <a:latin typeface="Calibri"/>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34222" y="1598709"/>
            <a:ext cx="4579938" cy="2878263"/>
          </a:xfrm>
          <a:prstGeom prst="rect">
            <a:avLst/>
          </a:prstGeom>
        </p:spPr>
      </p:pic>
    </p:spTree>
    <p:extLst>
      <p:ext uri="{BB962C8B-B14F-4D97-AF65-F5344CB8AC3E}">
        <p14:creationId xmlns:p14="http://schemas.microsoft.com/office/powerpoint/2010/main" val="266279840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7D0EF2-573F-2B15-3B8E-F0BD43FC8D2B}"/>
              </a:ext>
            </a:extLst>
          </p:cNvPr>
          <p:cNvSpPr>
            <a:spLocks noGrp="1"/>
          </p:cNvSpPr>
          <p:nvPr>
            <p:ph type="title"/>
          </p:nvPr>
        </p:nvSpPr>
        <p:spPr/>
        <p:txBody>
          <a:bodyPr/>
          <a:lstStyle/>
          <a:p>
            <a:r>
              <a:rPr lang="en-US" dirty="0"/>
              <a:t>Invocation: Task Conversion</a:t>
            </a:r>
          </a:p>
        </p:txBody>
      </p:sp>
      <p:sp>
        <p:nvSpPr>
          <p:cNvPr id="4" name="Slide Number Placeholder 3">
            <a:extLst>
              <a:ext uri="{FF2B5EF4-FFF2-40B4-BE49-F238E27FC236}">
                <a16:creationId xmlns:a16="http://schemas.microsoft.com/office/drawing/2014/main" id="{B9D0D81C-3062-11AB-2D00-E42AB06260C9}"/>
              </a:ext>
            </a:extLst>
          </p:cNvPr>
          <p:cNvSpPr>
            <a:spLocks noGrp="1"/>
          </p:cNvSpPr>
          <p:nvPr>
            <p:ph type="sldNum" sz="quarter" idx="12"/>
          </p:nvPr>
        </p:nvSpPr>
        <p:spPr/>
        <p:txBody>
          <a:bodyPr/>
          <a:lstStyle/>
          <a:p>
            <a:fld id="{7D2751F7-D677-4CE9-B35A-C3CCA0CC8D94}" type="slidenum">
              <a:rPr lang="en-US" smtClean="0">
                <a:solidFill>
                  <a:prstClr val="black">
                    <a:tint val="75000"/>
                  </a:prstClr>
                </a:solidFill>
                <a:latin typeface="Calibri"/>
              </a:rPr>
              <a:pPr/>
              <a:t>42</a:t>
            </a:fld>
            <a:endParaRPr lang="en-US">
              <a:solidFill>
                <a:prstClr val="black">
                  <a:tint val="75000"/>
                </a:prstClr>
              </a:solidFill>
              <a:latin typeface="Calibri"/>
            </a:endParaRPr>
          </a:p>
        </p:txBody>
      </p:sp>
      <p:pic>
        <p:nvPicPr>
          <p:cNvPr id="7" name="Content Placeholder 6" descr="Diagram&#10;&#10;Description automatically generated">
            <a:extLst>
              <a:ext uri="{FF2B5EF4-FFF2-40B4-BE49-F238E27FC236}">
                <a16:creationId xmlns:a16="http://schemas.microsoft.com/office/drawing/2014/main" id="{EDDC70DF-8FF0-6008-2D6E-8AE97936D82A}"/>
              </a:ext>
            </a:extLst>
          </p:cNvPr>
          <p:cNvPicPr>
            <a:picLocks noGrp="1" noChangeAspect="1"/>
          </p:cNvPicPr>
          <p:nvPr>
            <p:ph idx="1"/>
          </p:nvPr>
        </p:nvPicPr>
        <p:blipFill rotWithShape="1">
          <a:blip r:embed="rId2"/>
          <a:srcRect t="26951"/>
          <a:stretch/>
        </p:blipFill>
        <p:spPr>
          <a:xfrm>
            <a:off x="1485713" y="1609873"/>
            <a:ext cx="5236173" cy="5099978"/>
          </a:xfrm>
        </p:spPr>
      </p:pic>
    </p:spTree>
    <p:extLst>
      <p:ext uri="{BB962C8B-B14F-4D97-AF65-F5344CB8AC3E}">
        <p14:creationId xmlns:p14="http://schemas.microsoft.com/office/powerpoint/2010/main" val="134124467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Improved Architecture</a:t>
            </a:r>
          </a:p>
        </p:txBody>
      </p:sp>
      <p:sp>
        <p:nvSpPr>
          <p:cNvPr id="4" name="Slide Number Placeholder 3"/>
          <p:cNvSpPr>
            <a:spLocks noGrp="1"/>
          </p:cNvSpPr>
          <p:nvPr>
            <p:ph type="sldNum" sz="quarter" idx="12"/>
          </p:nvPr>
        </p:nvSpPr>
        <p:spPr/>
        <p:txBody>
          <a:bodyPr/>
          <a:lstStyle/>
          <a:p>
            <a:fld id="{7D2751F7-D677-4CE9-B35A-C3CCA0CC8D94}" type="slidenum">
              <a:rPr lang="en-US" smtClean="0">
                <a:solidFill>
                  <a:prstClr val="black">
                    <a:tint val="75000"/>
                  </a:prstClr>
                </a:solidFill>
                <a:latin typeface="Calibri"/>
              </a:rPr>
              <a:pPr/>
              <a:t>43</a:t>
            </a:fld>
            <a:endParaRPr lang="en-US">
              <a:solidFill>
                <a:prstClr val="black">
                  <a:tint val="75000"/>
                </a:prstClr>
              </a:solidFill>
              <a:latin typeface="Calibri"/>
            </a:endParaRPr>
          </a:p>
        </p:txBody>
      </p:sp>
      <p:pic>
        <p:nvPicPr>
          <p:cNvPr id="8" name="Content Placeholder 7" descr="A picture containing text, screenshot, font, diagram&#10;&#10;Description automatically generated">
            <a:extLst>
              <a:ext uri="{FF2B5EF4-FFF2-40B4-BE49-F238E27FC236}">
                <a16:creationId xmlns:a16="http://schemas.microsoft.com/office/drawing/2014/main" id="{5FAB68F8-9B0F-A40B-B562-5DB6E1D2B6EA}"/>
              </a:ext>
            </a:extLst>
          </p:cNvPr>
          <p:cNvPicPr>
            <a:picLocks noGrp="1" noChangeAspect="1"/>
          </p:cNvPicPr>
          <p:nvPr>
            <p:ph idx="1"/>
          </p:nvPr>
        </p:nvPicPr>
        <p:blipFill>
          <a:blip r:embed="rId2"/>
          <a:stretch>
            <a:fillRect/>
          </a:stretch>
        </p:blipFill>
        <p:spPr>
          <a:xfrm>
            <a:off x="1147762" y="1624806"/>
            <a:ext cx="6848475" cy="4476750"/>
          </a:xfrm>
        </p:spPr>
      </p:pic>
    </p:spTree>
    <p:extLst>
      <p:ext uri="{BB962C8B-B14F-4D97-AF65-F5344CB8AC3E}">
        <p14:creationId xmlns:p14="http://schemas.microsoft.com/office/powerpoint/2010/main" val="29474486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Existing Approaches for </a:t>
            </a:r>
            <a:br>
              <a:rPr lang="en-US" dirty="0"/>
            </a:br>
            <a:r>
              <a:rPr lang="en-US" dirty="0"/>
              <a:t>Stateful FaaS</a:t>
            </a:r>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76005" y="2050658"/>
            <a:ext cx="8479312" cy="2862986"/>
          </a:xfrm>
        </p:spPr>
      </p:pic>
      <p:sp>
        <p:nvSpPr>
          <p:cNvPr id="4" name="Slide Number Placeholder 3"/>
          <p:cNvSpPr>
            <a:spLocks noGrp="1"/>
          </p:cNvSpPr>
          <p:nvPr>
            <p:ph type="sldNum" sz="quarter" idx="12"/>
          </p:nvPr>
        </p:nvSpPr>
        <p:spPr/>
        <p:txBody>
          <a:bodyPr/>
          <a:lstStyle/>
          <a:p>
            <a:fld id="{7D2751F7-D677-4CE9-B35A-C3CCA0CC8D94}" type="slidenum">
              <a:rPr lang="en-US" smtClean="0">
                <a:solidFill>
                  <a:prstClr val="black">
                    <a:tint val="75000"/>
                  </a:prstClr>
                </a:solidFill>
                <a:latin typeface="Calibri"/>
              </a:rPr>
              <a:pPr/>
              <a:t>5</a:t>
            </a:fld>
            <a:endParaRPr lang="en-US">
              <a:solidFill>
                <a:prstClr val="black">
                  <a:tint val="75000"/>
                </a:prstClr>
              </a:solidFill>
              <a:latin typeface="Calibri"/>
            </a:endParaRPr>
          </a:p>
        </p:txBody>
      </p:sp>
      <p:sp>
        <p:nvSpPr>
          <p:cNvPr id="3" name="TextBox 2">
            <a:extLst>
              <a:ext uri="{FF2B5EF4-FFF2-40B4-BE49-F238E27FC236}">
                <a16:creationId xmlns:a16="http://schemas.microsoft.com/office/drawing/2014/main" id="{CA589FB2-DC5A-684C-3377-1637B54DCFAF}"/>
              </a:ext>
            </a:extLst>
          </p:cNvPr>
          <p:cNvSpPr txBox="1"/>
          <p:nvPr/>
        </p:nvSpPr>
        <p:spPr>
          <a:xfrm>
            <a:off x="919369" y="5343103"/>
            <a:ext cx="7305261" cy="369332"/>
          </a:xfrm>
          <a:prstGeom prst="rect">
            <a:avLst/>
          </a:prstGeom>
          <a:noFill/>
        </p:spPr>
        <p:txBody>
          <a:bodyPr wrap="square" rtlCol="0">
            <a:spAutoFit/>
          </a:bodyPr>
          <a:lstStyle/>
          <a:p>
            <a:pPr algn="ctr"/>
            <a:r>
              <a:rPr lang="en-US" dirty="0"/>
              <a:t>Classifying by where to keep the state and how to access the state</a:t>
            </a:r>
          </a:p>
        </p:txBody>
      </p:sp>
    </p:spTree>
    <p:extLst>
      <p:ext uri="{BB962C8B-B14F-4D97-AF65-F5344CB8AC3E}">
        <p14:creationId xmlns:p14="http://schemas.microsoft.com/office/powerpoint/2010/main" val="17730080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Stateful Serverless </a:t>
            </a:r>
            <a:br>
              <a:rPr lang="en-US" dirty="0"/>
            </a:br>
            <a:r>
              <a:rPr lang="en-US" dirty="0"/>
              <a:t>Comparison </a:t>
            </a:r>
            <a:r>
              <a:rPr lang="en-US"/>
              <a:t>Cont.</a:t>
            </a:r>
            <a:endParaRPr lang="en-US" dirty="0"/>
          </a:p>
        </p:txBody>
      </p:sp>
      <p:sp>
        <p:nvSpPr>
          <p:cNvPr id="3" name="Content Placeholder 2"/>
          <p:cNvSpPr>
            <a:spLocks noGrp="1"/>
          </p:cNvSpPr>
          <p:nvPr>
            <p:ph idx="1"/>
          </p:nvPr>
        </p:nvSpPr>
        <p:spPr/>
        <p:txBody>
          <a:bodyPr>
            <a:normAutofit lnSpcReduction="10000"/>
          </a:bodyPr>
          <a:lstStyle/>
          <a:p>
            <a:r>
              <a:rPr lang="en-US" sz="2200" b="1" dirty="0"/>
              <a:t>Actor</a:t>
            </a:r>
            <a:r>
              <a:rPr lang="en-US" sz="2200" dirty="0"/>
              <a:t> </a:t>
            </a:r>
          </a:p>
          <a:p>
            <a:pPr lvl="1"/>
            <a:r>
              <a:rPr lang="en-US" sz="1800" dirty="0">
                <a:solidFill>
                  <a:srgbClr val="00B050"/>
                </a:solidFill>
              </a:rPr>
              <a:t>Data locality</a:t>
            </a:r>
            <a:r>
              <a:rPr lang="en-US" sz="1800" dirty="0"/>
              <a:t>			</a:t>
            </a:r>
          </a:p>
          <a:p>
            <a:pPr lvl="1"/>
            <a:r>
              <a:rPr lang="en-US" sz="1800" dirty="0">
                <a:solidFill>
                  <a:srgbClr val="C00000"/>
                </a:solidFill>
              </a:rPr>
              <a:t>System Complication</a:t>
            </a:r>
          </a:p>
          <a:p>
            <a:r>
              <a:rPr lang="en-US" sz="2200" b="1" dirty="0"/>
              <a:t>Datastore abstraction</a:t>
            </a:r>
            <a:endParaRPr lang="en-US" sz="2200" dirty="0"/>
          </a:p>
          <a:p>
            <a:pPr lvl="1"/>
            <a:r>
              <a:rPr lang="en-US" sz="1800" dirty="0">
                <a:solidFill>
                  <a:srgbClr val="00B050"/>
                </a:solidFill>
              </a:rPr>
              <a:t>Similar to traditional service development</a:t>
            </a:r>
          </a:p>
          <a:p>
            <a:pPr lvl="1"/>
            <a:r>
              <a:rPr lang="en-US" sz="1800" dirty="0">
                <a:solidFill>
                  <a:srgbClr val="00B050"/>
                </a:solidFill>
              </a:rPr>
              <a:t>More control over data access</a:t>
            </a:r>
            <a:endParaRPr lang="en-US" sz="1600" dirty="0"/>
          </a:p>
          <a:p>
            <a:pPr lvl="1"/>
            <a:r>
              <a:rPr lang="en-US" sz="1800" dirty="0">
                <a:solidFill>
                  <a:srgbClr val="C00000"/>
                </a:solidFill>
              </a:rPr>
              <a:t>In some cases, It might not help to improve the development experience</a:t>
            </a:r>
            <a:endParaRPr lang="en-US" sz="2200" dirty="0">
              <a:solidFill>
                <a:srgbClr val="C00000"/>
              </a:solidFill>
            </a:endParaRPr>
          </a:p>
          <a:p>
            <a:r>
              <a:rPr lang="en-US" sz="2200" b="1" dirty="0"/>
              <a:t>Pure function</a:t>
            </a:r>
            <a:endParaRPr lang="en-US" sz="2200" dirty="0"/>
          </a:p>
          <a:p>
            <a:pPr lvl="1"/>
            <a:r>
              <a:rPr lang="en-US" sz="1800" dirty="0">
                <a:solidFill>
                  <a:srgbClr val="00B050"/>
                </a:solidFill>
              </a:rPr>
              <a:t>Clear separation between each layer</a:t>
            </a:r>
          </a:p>
          <a:p>
            <a:pPr lvl="1"/>
            <a:r>
              <a:rPr lang="en-US" sz="1800" dirty="0">
                <a:solidFill>
                  <a:srgbClr val="C00000"/>
                </a:solidFill>
              </a:rPr>
              <a:t>No lazy data access</a:t>
            </a:r>
          </a:p>
          <a:p>
            <a:pPr lvl="1"/>
            <a:r>
              <a:rPr lang="en-US" sz="1800" dirty="0">
                <a:solidFill>
                  <a:srgbClr val="C00000"/>
                </a:solidFill>
              </a:rPr>
              <a:t>More overhead due to more data transfer</a:t>
            </a:r>
          </a:p>
          <a:p>
            <a:endParaRPr lang="en-US" sz="2000" dirty="0"/>
          </a:p>
          <a:p>
            <a:r>
              <a:rPr lang="en-US" sz="2000" dirty="0"/>
              <a:t>Entanglement between state management and execution runtime</a:t>
            </a:r>
          </a:p>
          <a:p>
            <a:pPr lvl="1"/>
            <a:r>
              <a:rPr lang="en-US" sz="1800" dirty="0"/>
              <a:t>actor &gt;= datastore abstraction &gt; pure function</a:t>
            </a:r>
          </a:p>
          <a:p>
            <a:endParaRPr lang="en-US" sz="2200" dirty="0">
              <a:solidFill>
                <a:srgbClr val="C00000"/>
              </a:solidFill>
            </a:endParaRPr>
          </a:p>
        </p:txBody>
      </p:sp>
      <p:sp>
        <p:nvSpPr>
          <p:cNvPr id="4" name="Slide Number Placeholder 3"/>
          <p:cNvSpPr>
            <a:spLocks noGrp="1"/>
          </p:cNvSpPr>
          <p:nvPr>
            <p:ph type="sldNum" sz="quarter" idx="12"/>
          </p:nvPr>
        </p:nvSpPr>
        <p:spPr/>
        <p:txBody>
          <a:bodyPr/>
          <a:lstStyle/>
          <a:p>
            <a:fld id="{7D2751F7-D677-4CE9-B35A-C3CCA0CC8D94}" type="slidenum">
              <a:rPr lang="en-US" smtClean="0">
                <a:solidFill>
                  <a:prstClr val="black">
                    <a:tint val="75000"/>
                  </a:prstClr>
                </a:solidFill>
                <a:latin typeface="Calibri"/>
              </a:rPr>
              <a:pPr/>
              <a:t>6</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39208431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A0B6E5-BBF9-03E5-E1D5-B0BF8EFF56EB}"/>
              </a:ext>
            </a:extLst>
          </p:cNvPr>
          <p:cNvSpPr>
            <a:spLocks noGrp="1"/>
          </p:cNvSpPr>
          <p:nvPr>
            <p:ph type="title"/>
          </p:nvPr>
        </p:nvSpPr>
        <p:spPr/>
        <p:txBody>
          <a:bodyPr/>
          <a:lstStyle/>
          <a:p>
            <a:r>
              <a:rPr lang="en-US" dirty="0"/>
              <a:t>OaaS Challenges</a:t>
            </a:r>
          </a:p>
        </p:txBody>
      </p:sp>
      <p:sp>
        <p:nvSpPr>
          <p:cNvPr id="3" name="Content Placeholder 2">
            <a:extLst>
              <a:ext uri="{FF2B5EF4-FFF2-40B4-BE49-F238E27FC236}">
                <a16:creationId xmlns:a16="http://schemas.microsoft.com/office/drawing/2014/main" id="{694E245E-EDFD-5718-3EAE-D8C52ACDF765}"/>
              </a:ext>
            </a:extLst>
          </p:cNvPr>
          <p:cNvSpPr>
            <a:spLocks noGrp="1"/>
          </p:cNvSpPr>
          <p:nvPr>
            <p:ph idx="1"/>
          </p:nvPr>
        </p:nvSpPr>
        <p:spPr>
          <a:xfrm>
            <a:off x="457199" y="1600201"/>
            <a:ext cx="8442495" cy="3578086"/>
          </a:xfrm>
        </p:spPr>
        <p:txBody>
          <a:bodyPr>
            <a:normAutofit fontScale="92500"/>
          </a:bodyPr>
          <a:lstStyle/>
          <a:p>
            <a:pPr marL="514350" indent="-514350">
              <a:buFont typeface="+mj-lt"/>
              <a:buAutoNum type="arabicPeriod"/>
            </a:pPr>
            <a:r>
              <a:rPr lang="en-US" sz="2800" dirty="0"/>
              <a:t>Offering object abstraction for cloud-native programming</a:t>
            </a:r>
          </a:p>
          <a:p>
            <a:pPr marL="514350" indent="-514350">
              <a:buFont typeface="+mj-lt"/>
              <a:buAutoNum type="arabicPeriod"/>
            </a:pPr>
            <a:endParaRPr lang="en-US" sz="2800" dirty="0"/>
          </a:p>
          <a:p>
            <a:pPr marL="514350" indent="-514350">
              <a:buFont typeface="+mj-lt"/>
              <a:buAutoNum type="arabicPeriod"/>
            </a:pPr>
            <a:endParaRPr lang="en-US" sz="2800" dirty="0"/>
          </a:p>
          <a:p>
            <a:pPr marL="514350" indent="-514350">
              <a:buFont typeface="+mj-lt"/>
              <a:buAutoNum type="arabicPeriod"/>
            </a:pPr>
            <a:r>
              <a:rPr lang="en-US" sz="2800" dirty="0"/>
              <a:t>Minimizing the overhead of OaaS</a:t>
            </a:r>
          </a:p>
          <a:p>
            <a:pPr marL="514350" indent="-514350">
              <a:buFont typeface="+mj-lt"/>
              <a:buAutoNum type="arabicPeriod"/>
            </a:pPr>
            <a:endParaRPr lang="en-US" sz="2800" dirty="0"/>
          </a:p>
          <a:p>
            <a:pPr marL="514350" indent="-514350">
              <a:buFont typeface="+mj-lt"/>
              <a:buAutoNum type="arabicPeriod"/>
            </a:pPr>
            <a:endParaRPr lang="en-US" sz="2800" dirty="0"/>
          </a:p>
          <a:p>
            <a:pPr marL="514350" indent="-514350">
              <a:buFont typeface="+mj-lt"/>
              <a:buAutoNum type="arabicPeriod"/>
            </a:pPr>
            <a:r>
              <a:rPr lang="en-US" sz="2800" dirty="0"/>
              <a:t>Scalability of concurrent object access </a:t>
            </a:r>
          </a:p>
          <a:p>
            <a:pPr marL="0" indent="0">
              <a:buNone/>
            </a:pPr>
            <a:endParaRPr lang="en-US" sz="2800" dirty="0"/>
          </a:p>
          <a:p>
            <a:pPr marL="0" indent="0">
              <a:buNone/>
            </a:pPr>
            <a:endParaRPr lang="en-US" sz="2800" dirty="0"/>
          </a:p>
          <a:p>
            <a:endParaRPr lang="en-US" sz="2800" dirty="0"/>
          </a:p>
        </p:txBody>
      </p:sp>
      <p:sp>
        <p:nvSpPr>
          <p:cNvPr id="4" name="Slide Number Placeholder 3">
            <a:extLst>
              <a:ext uri="{FF2B5EF4-FFF2-40B4-BE49-F238E27FC236}">
                <a16:creationId xmlns:a16="http://schemas.microsoft.com/office/drawing/2014/main" id="{6DCA4B99-4AAC-1F3F-64D0-148CF44C966A}"/>
              </a:ext>
            </a:extLst>
          </p:cNvPr>
          <p:cNvSpPr>
            <a:spLocks noGrp="1"/>
          </p:cNvSpPr>
          <p:nvPr>
            <p:ph type="sldNum" sz="quarter" idx="12"/>
          </p:nvPr>
        </p:nvSpPr>
        <p:spPr/>
        <p:txBody>
          <a:bodyPr/>
          <a:lstStyle/>
          <a:p>
            <a:fld id="{7D2751F7-D677-4CE9-B35A-C3CCA0CC8D94}" type="slidenum">
              <a:rPr lang="en-US" smtClean="0">
                <a:solidFill>
                  <a:prstClr val="black">
                    <a:tint val="75000"/>
                  </a:prstClr>
                </a:solidFill>
                <a:latin typeface="Calibri"/>
              </a:rPr>
              <a:pPr/>
              <a:t>7</a:t>
            </a:fld>
            <a:endParaRPr lang="en-US">
              <a:solidFill>
                <a:prstClr val="black">
                  <a:tint val="75000"/>
                </a:prstClr>
              </a:solidFill>
              <a:latin typeface="Calibri"/>
            </a:endParaRPr>
          </a:p>
        </p:txBody>
      </p:sp>
      <p:sp>
        <p:nvSpPr>
          <p:cNvPr id="5" name="Rectangle: Rounded Corners 4">
            <a:extLst>
              <a:ext uri="{FF2B5EF4-FFF2-40B4-BE49-F238E27FC236}">
                <a16:creationId xmlns:a16="http://schemas.microsoft.com/office/drawing/2014/main" id="{83CB895D-91C0-3C22-5F62-CAEAF2B393F0}"/>
              </a:ext>
            </a:extLst>
          </p:cNvPr>
          <p:cNvSpPr/>
          <p:nvPr/>
        </p:nvSpPr>
        <p:spPr>
          <a:xfrm>
            <a:off x="1041400" y="2232909"/>
            <a:ext cx="7061200" cy="607202"/>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dirty="0">
                <a:solidFill>
                  <a:srgbClr val="FF0000"/>
                </a:solidFill>
              </a:rPr>
              <a:t>Our solution:</a:t>
            </a:r>
            <a:r>
              <a:rPr lang="en-US" sz="2000" dirty="0">
                <a:solidFill>
                  <a:schemeClr val="tx1"/>
                </a:solidFill>
              </a:rPr>
              <a:t> </a:t>
            </a:r>
            <a:r>
              <a:rPr lang="en-US" sz="2000" i="1" dirty="0">
                <a:solidFill>
                  <a:schemeClr val="tx1"/>
                </a:solidFill>
              </a:rPr>
              <a:t>Class system, access modifier, and dataflow!</a:t>
            </a:r>
          </a:p>
        </p:txBody>
      </p:sp>
      <p:sp>
        <p:nvSpPr>
          <p:cNvPr id="7" name="Rectangle: Rounded Corners 6">
            <a:extLst>
              <a:ext uri="{FF2B5EF4-FFF2-40B4-BE49-F238E27FC236}">
                <a16:creationId xmlns:a16="http://schemas.microsoft.com/office/drawing/2014/main" id="{10E06E38-F6B5-BAE0-FBAC-93B6FA135D87}"/>
              </a:ext>
            </a:extLst>
          </p:cNvPr>
          <p:cNvSpPr/>
          <p:nvPr/>
        </p:nvSpPr>
        <p:spPr>
          <a:xfrm>
            <a:off x="1041400" y="5125195"/>
            <a:ext cx="7061200" cy="6858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dirty="0">
                <a:solidFill>
                  <a:srgbClr val="FF0000"/>
                </a:solidFill>
              </a:rPr>
              <a:t>Our solution</a:t>
            </a:r>
            <a:r>
              <a:rPr lang="en-US" sz="2000" i="1" dirty="0">
                <a:solidFill>
                  <a:srgbClr val="FF0000"/>
                </a:solidFill>
              </a:rPr>
              <a:t>:</a:t>
            </a:r>
            <a:r>
              <a:rPr lang="en-US" sz="2000" i="1" dirty="0">
                <a:solidFill>
                  <a:schemeClr val="tx1"/>
                </a:solidFill>
              </a:rPr>
              <a:t> Designing </a:t>
            </a:r>
            <a:r>
              <a:rPr lang="en-US" sz="2000" i="1" dirty="0" err="1">
                <a:solidFill>
                  <a:schemeClr val="tx1"/>
                </a:solidFill>
              </a:rPr>
              <a:t>OaaS</a:t>
            </a:r>
            <a:r>
              <a:rPr lang="en-US" sz="2000" i="1" dirty="0">
                <a:solidFill>
                  <a:schemeClr val="tx1"/>
                </a:solidFill>
              </a:rPr>
              <a:t> to support immutable objects!</a:t>
            </a:r>
          </a:p>
        </p:txBody>
      </p:sp>
      <p:sp>
        <p:nvSpPr>
          <p:cNvPr id="8" name="Rectangle: Rounded Corners 7">
            <a:extLst>
              <a:ext uri="{FF2B5EF4-FFF2-40B4-BE49-F238E27FC236}">
                <a16:creationId xmlns:a16="http://schemas.microsoft.com/office/drawing/2014/main" id="{11708233-63DF-B875-7F05-4125C8BD040A}"/>
              </a:ext>
            </a:extLst>
          </p:cNvPr>
          <p:cNvSpPr/>
          <p:nvPr/>
        </p:nvSpPr>
        <p:spPr>
          <a:xfrm>
            <a:off x="1041400" y="3674990"/>
            <a:ext cx="7061200" cy="6858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dirty="0">
                <a:solidFill>
                  <a:srgbClr val="FF0000"/>
                </a:solidFill>
              </a:rPr>
              <a:t>Our solution:</a:t>
            </a:r>
            <a:r>
              <a:rPr lang="en-US" sz="2000" dirty="0">
                <a:solidFill>
                  <a:schemeClr val="tx1"/>
                </a:solidFill>
              </a:rPr>
              <a:t> </a:t>
            </a:r>
            <a:r>
              <a:rPr lang="en-US" sz="2000" i="1" dirty="0">
                <a:solidFill>
                  <a:schemeClr val="tx1"/>
                </a:solidFill>
              </a:rPr>
              <a:t>Data tiering and HTTP redirection mechanisms!</a:t>
            </a:r>
          </a:p>
        </p:txBody>
      </p:sp>
    </p:spTree>
    <p:extLst>
      <p:ext uri="{BB962C8B-B14F-4D97-AF65-F5344CB8AC3E}">
        <p14:creationId xmlns:p14="http://schemas.microsoft.com/office/powerpoint/2010/main" val="3310434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animBg="1"/>
      <p:bldP spid="7" grpId="0" animBg="1"/>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Contributions</a:t>
            </a:r>
          </a:p>
        </p:txBody>
      </p:sp>
      <p:sp>
        <p:nvSpPr>
          <p:cNvPr id="6" name="Content Placeholder 5"/>
          <p:cNvSpPr>
            <a:spLocks noGrp="1"/>
          </p:cNvSpPr>
          <p:nvPr>
            <p:ph idx="1"/>
          </p:nvPr>
        </p:nvSpPr>
        <p:spPr>
          <a:xfrm>
            <a:off x="457200" y="1640858"/>
            <a:ext cx="8229600" cy="4525963"/>
          </a:xfrm>
        </p:spPr>
        <p:txBody>
          <a:bodyPr>
            <a:normAutofit fontScale="70000" lnSpcReduction="20000"/>
          </a:bodyPr>
          <a:lstStyle/>
          <a:p>
            <a:pPr marL="343080" indent="-342720">
              <a:spcBef>
                <a:spcPts val="680"/>
              </a:spcBef>
              <a:buClr>
                <a:srgbClr val="000000"/>
              </a:buClr>
              <a:buFont typeface="Arial"/>
              <a:buChar char="•"/>
            </a:pPr>
            <a:r>
              <a:rPr lang="en-US" spc="-1" dirty="0">
                <a:solidFill>
                  <a:srgbClr val="000000"/>
                </a:solidFill>
              </a:rPr>
              <a:t>Developing the OaaS paradigm</a:t>
            </a:r>
          </a:p>
          <a:p>
            <a:pPr marL="343080" indent="-342720">
              <a:spcBef>
                <a:spcPts val="680"/>
              </a:spcBef>
              <a:buClr>
                <a:srgbClr val="000000"/>
              </a:buClr>
              <a:buFont typeface="Arial"/>
              <a:buChar char="•"/>
            </a:pPr>
            <a:endParaRPr lang="en-US" spc="-1" dirty="0">
              <a:solidFill>
                <a:srgbClr val="000000"/>
              </a:solidFill>
            </a:endParaRPr>
          </a:p>
          <a:p>
            <a:pPr marL="343080" indent="-342720">
              <a:spcBef>
                <a:spcPts val="680"/>
              </a:spcBef>
              <a:buClr>
                <a:srgbClr val="000000"/>
              </a:buClr>
              <a:buFont typeface="Arial"/>
              <a:buChar char="•"/>
            </a:pPr>
            <a:r>
              <a:rPr lang="en-US" spc="-1" dirty="0">
                <a:solidFill>
                  <a:srgbClr val="000000"/>
                </a:solidFill>
              </a:rPr>
              <a:t>Devising mechanisms based on data tiering and caching to mitigate the OaaS overhead</a:t>
            </a:r>
          </a:p>
          <a:p>
            <a:pPr marL="343080" indent="-342720">
              <a:spcBef>
                <a:spcPts val="680"/>
              </a:spcBef>
              <a:buClr>
                <a:srgbClr val="000000"/>
              </a:buClr>
              <a:buFont typeface="Arial"/>
              <a:buChar char="•"/>
            </a:pPr>
            <a:endParaRPr lang="en-US" spc="-1" dirty="0">
              <a:solidFill>
                <a:srgbClr val="000000"/>
              </a:solidFill>
            </a:endParaRPr>
          </a:p>
          <a:p>
            <a:pPr marL="343080" indent="-342720">
              <a:spcBef>
                <a:spcPts val="680"/>
              </a:spcBef>
              <a:buClr>
                <a:srgbClr val="000000"/>
              </a:buClr>
              <a:buFont typeface="Arial"/>
              <a:buChar char="•"/>
            </a:pPr>
            <a:r>
              <a:rPr lang="en-US" spc="-1" dirty="0">
                <a:solidFill>
                  <a:srgbClr val="000000"/>
                </a:solidFill>
              </a:rPr>
              <a:t>Developing a dataflow programming mechanism and exploiting object immutability</a:t>
            </a:r>
          </a:p>
          <a:p>
            <a:pPr marL="343080" indent="-342720">
              <a:spcBef>
                <a:spcPts val="680"/>
              </a:spcBef>
              <a:buClr>
                <a:srgbClr val="000000"/>
              </a:buClr>
              <a:buFont typeface="Arial"/>
              <a:buChar char="•"/>
            </a:pPr>
            <a:endParaRPr lang="en-US" spc="-1" dirty="0">
              <a:solidFill>
                <a:srgbClr val="000000"/>
              </a:solidFill>
            </a:endParaRPr>
          </a:p>
          <a:p>
            <a:pPr marL="343080" indent="-342720">
              <a:spcBef>
                <a:spcPts val="680"/>
              </a:spcBef>
              <a:buClr>
                <a:srgbClr val="000000"/>
              </a:buClr>
              <a:buFont typeface="Arial"/>
              <a:buChar char="•"/>
            </a:pPr>
            <a:r>
              <a:rPr lang="en-US" spc="-1" dirty="0">
                <a:solidFill>
                  <a:srgbClr val="000000"/>
                </a:solidFill>
              </a:rPr>
              <a:t>Implementing a prototype of the OaaS platform that can support structured and unstructured state data</a:t>
            </a:r>
          </a:p>
          <a:p>
            <a:pPr marL="343080" indent="-342720">
              <a:spcBef>
                <a:spcPts val="680"/>
              </a:spcBef>
              <a:buClr>
                <a:srgbClr val="000000"/>
              </a:buClr>
              <a:buFont typeface="Arial"/>
              <a:buChar char="•"/>
            </a:pPr>
            <a:endParaRPr lang="en-US" spc="-1" dirty="0">
              <a:solidFill>
                <a:srgbClr val="000000"/>
              </a:solidFill>
            </a:endParaRPr>
          </a:p>
          <a:p>
            <a:pPr marL="343080" indent="-342720">
              <a:spcBef>
                <a:spcPts val="680"/>
              </a:spcBef>
              <a:buClr>
                <a:srgbClr val="000000"/>
              </a:buClr>
              <a:buFont typeface="Arial"/>
              <a:buChar char="•"/>
            </a:pPr>
            <a:r>
              <a:rPr lang="en-US" spc="-1" dirty="0">
                <a:solidFill>
                  <a:srgbClr val="000000"/>
                </a:solidFill>
              </a:rPr>
              <a:t>Analyzing overhead and scalability of the OaaS platform</a:t>
            </a:r>
          </a:p>
          <a:p>
            <a:pPr marL="0" indent="0">
              <a:buNone/>
            </a:pPr>
            <a:endParaRPr lang="en-US" dirty="0"/>
          </a:p>
        </p:txBody>
      </p:sp>
    </p:spTree>
    <p:extLst>
      <p:ext uri="{BB962C8B-B14F-4D97-AF65-F5344CB8AC3E}">
        <p14:creationId xmlns:p14="http://schemas.microsoft.com/office/powerpoint/2010/main" val="1777782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432800" cy="1143000"/>
          </a:xfrm>
        </p:spPr>
        <p:txBody>
          <a:bodyPr>
            <a:normAutofit fontScale="90000"/>
          </a:bodyPr>
          <a:lstStyle/>
          <a:p>
            <a:r>
              <a:rPr lang="en-US" dirty="0"/>
              <a:t>Design Goals of the </a:t>
            </a:r>
            <a:r>
              <a:rPr lang="en-US" dirty="0" err="1"/>
              <a:t>OaaS</a:t>
            </a:r>
            <a:r>
              <a:rPr lang="en-US" dirty="0"/>
              <a:t> Paradigm</a:t>
            </a:r>
          </a:p>
        </p:txBody>
      </p:sp>
      <p:sp>
        <p:nvSpPr>
          <p:cNvPr id="3" name="Content Placeholder 2"/>
          <p:cNvSpPr>
            <a:spLocks noGrp="1"/>
          </p:cNvSpPr>
          <p:nvPr>
            <p:ph idx="1"/>
          </p:nvPr>
        </p:nvSpPr>
        <p:spPr>
          <a:xfrm>
            <a:off x="457200" y="1830387"/>
            <a:ext cx="8229600" cy="4525963"/>
          </a:xfrm>
        </p:spPr>
        <p:txBody>
          <a:bodyPr>
            <a:normAutofit fontScale="77500" lnSpcReduction="20000"/>
          </a:bodyPr>
          <a:lstStyle/>
          <a:p>
            <a:r>
              <a:rPr lang="en-US" dirty="0"/>
              <a:t>Developing the concept of </a:t>
            </a:r>
            <a:r>
              <a:rPr lang="en-US" b="1" i="1" dirty="0"/>
              <a:t>object</a:t>
            </a:r>
            <a:r>
              <a:rPr lang="en-US" i="1" dirty="0"/>
              <a:t> </a:t>
            </a:r>
            <a:r>
              <a:rPr lang="en-US" dirty="0"/>
              <a:t>to encapsulate </a:t>
            </a:r>
            <a:r>
              <a:rPr lang="en-US" i="1" dirty="0"/>
              <a:t>data</a:t>
            </a:r>
            <a:r>
              <a:rPr lang="en-US" dirty="0"/>
              <a:t> and </a:t>
            </a:r>
            <a:r>
              <a:rPr lang="en-US" i="1" dirty="0"/>
              <a:t>function</a:t>
            </a:r>
          </a:p>
          <a:p>
            <a:pPr lvl="1"/>
            <a:r>
              <a:rPr lang="en-US" dirty="0"/>
              <a:t>developing the notion of </a:t>
            </a:r>
            <a:r>
              <a:rPr lang="en-US" b="1" i="1" dirty="0"/>
              <a:t>class</a:t>
            </a:r>
            <a:r>
              <a:rPr lang="en-US" i="1" dirty="0"/>
              <a:t> </a:t>
            </a:r>
            <a:r>
              <a:rPr lang="en-US" dirty="0"/>
              <a:t>to bind a group of objects with the same characteristics</a:t>
            </a:r>
          </a:p>
          <a:p>
            <a:r>
              <a:rPr lang="en-US" dirty="0"/>
              <a:t>Providing </a:t>
            </a:r>
            <a:r>
              <a:rPr lang="en-US" i="1" dirty="0"/>
              <a:t>transparency</a:t>
            </a:r>
            <a:r>
              <a:rPr lang="en-US" dirty="0"/>
              <a:t> in accessing an object </a:t>
            </a:r>
          </a:p>
          <a:p>
            <a:pPr lvl="1"/>
            <a:r>
              <a:rPr lang="en-US" dirty="0"/>
              <a:t>offering the </a:t>
            </a:r>
            <a:r>
              <a:rPr lang="en-US" b="1" i="1" dirty="0"/>
              <a:t>object access interface</a:t>
            </a:r>
            <a:r>
              <a:rPr lang="en-US" b="1" dirty="0"/>
              <a:t> </a:t>
            </a:r>
            <a:r>
              <a:rPr lang="en-US" dirty="0"/>
              <a:t>to access an object in the workflow without knowledge of its status</a:t>
            </a:r>
          </a:p>
          <a:p>
            <a:r>
              <a:rPr lang="en-US" dirty="0"/>
              <a:t>Providing support for both </a:t>
            </a:r>
            <a:r>
              <a:rPr lang="en-US" i="1" dirty="0"/>
              <a:t>structured</a:t>
            </a:r>
            <a:r>
              <a:rPr lang="en-US" dirty="0"/>
              <a:t> and </a:t>
            </a:r>
            <a:r>
              <a:rPr lang="en-US" i="1" dirty="0"/>
              <a:t>unstructured</a:t>
            </a:r>
            <a:r>
              <a:rPr lang="en-US" dirty="0"/>
              <a:t> data</a:t>
            </a:r>
          </a:p>
          <a:p>
            <a:pPr lvl="1"/>
            <a:r>
              <a:rPr lang="en-US" i="1" dirty="0"/>
              <a:t>structured </a:t>
            </a:r>
            <a:r>
              <a:rPr lang="en-US" dirty="0"/>
              <a:t>=&gt; JSON, </a:t>
            </a:r>
            <a:r>
              <a:rPr lang="en-US" i="1" dirty="0"/>
              <a:t>unstructured </a:t>
            </a:r>
            <a:r>
              <a:rPr lang="en-US" dirty="0"/>
              <a:t>=&gt; media file</a:t>
            </a:r>
          </a:p>
          <a:p>
            <a:r>
              <a:rPr lang="en-US" dirty="0"/>
              <a:t>Providing the ability to define dataflow of functions</a:t>
            </a:r>
          </a:p>
          <a:p>
            <a:pPr lvl="1"/>
            <a:r>
              <a:rPr lang="en-US" dirty="0"/>
              <a:t>allow developers to define </a:t>
            </a:r>
            <a:r>
              <a:rPr lang="en-US" i="1" dirty="0"/>
              <a:t>macro functions</a:t>
            </a:r>
            <a:r>
              <a:rPr lang="en-US" dirty="0"/>
              <a:t> without dealing with the concurrency and synchronization complexities</a:t>
            </a:r>
          </a:p>
        </p:txBody>
      </p:sp>
      <p:sp>
        <p:nvSpPr>
          <p:cNvPr id="4" name="Slide Number Placeholder 3"/>
          <p:cNvSpPr>
            <a:spLocks noGrp="1"/>
          </p:cNvSpPr>
          <p:nvPr>
            <p:ph type="sldNum" sz="quarter" idx="12"/>
          </p:nvPr>
        </p:nvSpPr>
        <p:spPr/>
        <p:txBody>
          <a:bodyPr/>
          <a:lstStyle/>
          <a:p>
            <a:fld id="{7D2751F7-D677-4CE9-B35A-C3CCA0CC8D94}" type="slidenum">
              <a:rPr lang="en-US" smtClean="0">
                <a:solidFill>
                  <a:prstClr val="black">
                    <a:tint val="75000"/>
                  </a:prstClr>
                </a:solidFill>
                <a:latin typeface="Calibri"/>
              </a:rPr>
              <a:pPr/>
              <a:t>9</a:t>
            </a:fld>
            <a:endParaRPr lang="en-US">
              <a:solidFill>
                <a:prstClr val="black">
                  <a:tint val="75000"/>
                </a:prstClr>
              </a:solidFill>
              <a:latin typeface="Calibri"/>
            </a:endParaRPr>
          </a:p>
        </p:txBody>
      </p:sp>
    </p:spTree>
    <p:extLst>
      <p:ext uri="{BB962C8B-B14F-4D97-AF65-F5344CB8AC3E}">
        <p14:creationId xmlns:p14="http://schemas.microsoft.com/office/powerpoint/2010/main" val="2395604850"/>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28863</TotalTime>
  <Words>2183</Words>
  <Application>Microsoft Office PowerPoint</Application>
  <PresentationFormat>On-screen Show (4:3)</PresentationFormat>
  <Paragraphs>348</Paragraphs>
  <Slides>43</Slides>
  <Notes>10</Notes>
  <HiddenSlides>15</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43</vt:i4>
      </vt:variant>
    </vt:vector>
  </HeadingPairs>
  <TitlesOfParts>
    <vt:vector size="49" baseType="lpstr">
      <vt:lpstr>Arial</vt:lpstr>
      <vt:lpstr>Calibri</vt:lpstr>
      <vt:lpstr>Courier New</vt:lpstr>
      <vt:lpstr>Times New Roman</vt:lpstr>
      <vt:lpstr>Wingdings</vt:lpstr>
      <vt:lpstr>1_Office Theme</vt:lpstr>
      <vt:lpstr>Object as a Service (OaaS): Enabling Object Abstraction in Serverless Clouds</vt:lpstr>
      <vt:lpstr>PowerPoint Presentation</vt:lpstr>
      <vt:lpstr>FaaS Shortages</vt:lpstr>
      <vt:lpstr>PowerPoint Presentation</vt:lpstr>
      <vt:lpstr>Existing Approaches for  Stateful FaaS</vt:lpstr>
      <vt:lpstr>Stateful Serverless  Comparison Cont.</vt:lpstr>
      <vt:lpstr>OaaS Challenges</vt:lpstr>
      <vt:lpstr>Contributions</vt:lpstr>
      <vt:lpstr>Design Goals of the OaaS Paradigm</vt:lpstr>
      <vt:lpstr>OaaS Architecture</vt:lpstr>
      <vt:lpstr>OaaS: Object Control Module</vt:lpstr>
      <vt:lpstr>OaaS: Function Execution Module</vt:lpstr>
      <vt:lpstr>OaaS: Data Management Module</vt:lpstr>
      <vt:lpstr>Data Modeling in OaaS</vt:lpstr>
      <vt:lpstr>Class Definition in OaaS</vt:lpstr>
      <vt:lpstr>Case Study: Face Detection on a Given Video</vt:lpstr>
      <vt:lpstr>Case Study: OaaS for Face Detection on a Given Video</vt:lpstr>
      <vt:lpstr>Case Study:  FaaS vs OaaS</vt:lpstr>
      <vt:lpstr>Experiments: Baselines</vt:lpstr>
      <vt:lpstr>Experiments: Baselines</vt:lpstr>
      <vt:lpstr>Experiments: Metrics and Scenarios</vt:lpstr>
      <vt:lpstr>Experiments: Scenarios</vt:lpstr>
      <vt:lpstr>Experiments:  JSON Update Explanation</vt:lpstr>
      <vt:lpstr>Experiments:  Statefun Workaround</vt:lpstr>
      <vt:lpstr>Evaluation Result:  Latency / data size (JSON)</vt:lpstr>
      <vt:lpstr>Evaluation Result:  Latency / data size (Text)</vt:lpstr>
      <vt:lpstr>Evaluation Result:  Latency / data size (Video)</vt:lpstr>
      <vt:lpstr>Evaluation Result:  Latency / data size</vt:lpstr>
      <vt:lpstr>Evaluation Result:  Latency / concurrency (JSON)</vt:lpstr>
      <vt:lpstr>Evaluation Result:  Latency / concurrency (Text)</vt:lpstr>
      <vt:lpstr>Evaluation Result:  Latency / concurrency (Video)</vt:lpstr>
      <vt:lpstr>Evaluation Result:  Latency / concurrency</vt:lpstr>
      <vt:lpstr>Evaluation Result:  scalability (JSON)</vt:lpstr>
      <vt:lpstr>Evaluation Conclusion</vt:lpstr>
      <vt:lpstr>Conclusion</vt:lpstr>
      <vt:lpstr>Future Works</vt:lpstr>
      <vt:lpstr>PowerPoint Presentation</vt:lpstr>
      <vt:lpstr>Backup Slides</vt:lpstr>
      <vt:lpstr>Interactions Between Components: Deploying a function</vt:lpstr>
      <vt:lpstr>Interactions Between Components: invoking a function</vt:lpstr>
      <vt:lpstr>Class Inheritance</vt:lpstr>
      <vt:lpstr>Invocation: Task Conversion</vt:lpstr>
      <vt:lpstr>Improved Architecture</vt:lpstr>
    </vt:vector>
  </TitlesOfParts>
  <Company>4n6</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RESeED</dc:title>
  <dc:creator>4n6 4n6</dc:creator>
  <cp:lastModifiedBy>Pawissanutt Lertpongrujikorn</cp:lastModifiedBy>
  <cp:revision>728</cp:revision>
  <dcterms:created xsi:type="dcterms:W3CDTF">2014-07-23T09:35:07Z</dcterms:created>
  <dcterms:modified xsi:type="dcterms:W3CDTF">2023-06-13T11:50:11Z</dcterms:modified>
</cp:coreProperties>
</file>