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305" r:id="rId4"/>
    <p:sldId id="308" r:id="rId5"/>
    <p:sldId id="260" r:id="rId6"/>
    <p:sldId id="265" r:id="rId7"/>
    <p:sldId id="262" r:id="rId8"/>
    <p:sldId id="267" r:id="rId9"/>
    <p:sldId id="268" r:id="rId10"/>
    <p:sldId id="282" r:id="rId11"/>
    <p:sldId id="270" r:id="rId12"/>
    <p:sldId id="294" r:id="rId13"/>
    <p:sldId id="303" r:id="rId14"/>
    <p:sldId id="301" r:id="rId15"/>
    <p:sldId id="276" r:id="rId16"/>
    <p:sldId id="296" r:id="rId17"/>
    <p:sldId id="278" r:id="rId18"/>
    <p:sldId id="290" r:id="rId19"/>
    <p:sldId id="304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2" autoAdjust="0"/>
    <p:restoredTop sz="81956" autoAdjust="0"/>
  </p:normalViewPr>
  <p:slideViewPr>
    <p:cSldViewPr snapToGrid="0" snapToObjects="1">
      <p:cViewPr>
        <p:scale>
          <a:sx n="112" d="100"/>
          <a:sy n="112" d="100"/>
        </p:scale>
        <p:origin x="112" y="112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7923EAE-2F92-4D64-9FC7-7C962C9A060C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variety of execution platforms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Introduce Hardware, Host OS,</a:t>
            </a:r>
            <a:r>
              <a:rPr lang="en-US" baseline="0" dirty="0" smtClean="0"/>
              <a:t> VMM, Libraries, Kernel and then Guest OS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Talk about the numbers that demonstrate the abstraction layers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Start from BM to VMCN and describe the abstraction layer in way of an App to access hardware resources.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7923EAE-2F92-4D64-9FC7-7C962C9A060C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3471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Introduce the experiment</a:t>
            </a:r>
            <a:r>
              <a:rPr lang="en-US" baseline="0" dirty="0" smtClean="0"/>
              <a:t> and the </a:t>
            </a:r>
            <a:r>
              <a:rPr lang="en-US" dirty="0" smtClean="0"/>
              <a:t>X</a:t>
            </a:r>
            <a:r>
              <a:rPr lang="en-US" baseline="0" dirty="0" smtClean="0"/>
              <a:t> and Y axis in the figures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Different exec platforms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Scale-up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Inference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execution time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Explain the second experiment with the granularity of different DL processing stages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Show that how scale up impact average executing of each stage (helps with CPU only, but hurts CPU-GPU)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Explain why scale-up for CPU-GPU is counter-intuitive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Explain Why CPU-GPU platform is not remarkably beneficial:</a:t>
            </a:r>
          </a:p>
          <a:p>
            <a:pPr marL="628650" lvl="1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complexity and overhead of data transfer between the main memory and the GPU memory increases upon scale-up</a:t>
            </a:r>
          </a:p>
          <a:p>
            <a:pPr marL="628650" lvl="1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 of cache-misses is increased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upon scale up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7923EAE-2F92-4D64-9FC7-7C962C9A060C}" type="slidenum">
              <a:rPr lang="en-US" sz="1400" b="0" strike="noStrike" spc="-1" smtClean="0">
                <a:latin typeface="Times New Roman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1212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explain why in the figure BM performance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sometime worse than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platforms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“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 idle core” and ”With idle cores”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7923EAE-2F92-4D64-9FC7-7C962C9A060C}" type="slidenum">
              <a:rPr lang="en-US" sz="1400" b="0" strike="noStrike" spc="-1" smtClean="0">
                <a:latin typeface="Times New Roman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6874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Image classification using DLBS  on ResNet50 model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Illustrate</a:t>
            </a:r>
            <a:r>
              <a:rPr lang="en-US" baseline="0" dirty="0" smtClean="0"/>
              <a:t> both X axis (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inference time and Speedup) and Y axis.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Explain DL inference stages and why GPU is boosting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7923EAE-2F92-4D64-9FC7-7C962C9A060C}" type="slidenum">
              <a:rPr lang="en-US" sz="1400" b="0" strike="noStrike" spc="-1" smtClean="0">
                <a:latin typeface="Times New Roman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3517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Point</a:t>
            </a:r>
            <a:r>
              <a:rPr lang="en-US" baseline="0" dirty="0" smtClean="0"/>
              <a:t> out </a:t>
            </a:r>
            <a:r>
              <a:rPr lang="en-US" dirty="0" smtClean="0">
                <a:latin typeface="Arial" charset="0"/>
              </a:rPr>
              <a:t>VM/64/PIN/CPU and</a:t>
            </a:r>
            <a:r>
              <a:rPr lang="en-US" dirty="0" smtClean="0"/>
              <a:t> </a:t>
            </a:r>
            <a:r>
              <a:rPr lang="en-US" dirty="0" smtClean="0">
                <a:latin typeface="Arial" charset="0"/>
              </a:rPr>
              <a:t>VMCN/64/PIN/CPU, and why the E2E inference time has skyrocketed </a:t>
            </a:r>
            <a:r>
              <a:rPr lang="en-US" dirty="0" smtClean="0">
                <a:latin typeface="Arial" charset="0"/>
                <a:sym typeface="Wingdings"/>
              </a:rPr>
              <a:t> our server</a:t>
            </a:r>
            <a:r>
              <a:rPr lang="en-US" baseline="0" dirty="0" smtClean="0">
                <a:latin typeface="Arial" charset="0"/>
                <a:sym typeface="Wingdings"/>
              </a:rPr>
              <a:t> has 2 </a:t>
            </a:r>
            <a:r>
              <a:rPr lang="en-US" dirty="0" smtClean="0">
                <a:latin typeface="Arial" charset="0"/>
                <a:sym typeface="Wingdings"/>
              </a:rPr>
              <a:t>NUMA</a:t>
            </a:r>
            <a:r>
              <a:rPr lang="en-US" baseline="0" dirty="0" smtClean="0">
                <a:latin typeface="Arial" charset="0"/>
                <a:sym typeface="Wingdings"/>
              </a:rPr>
              <a:t> with 32 CPU cores on each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E2E inference time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reduced upon scale-up to 8 CPU core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observed in other applications as well  multi-thread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deployment in the code</a:t>
            </a:r>
            <a:endParaRPr lang="en-US" baseline="0" dirty="0" smtClean="0">
              <a:latin typeface="Arial" charset="0"/>
              <a:sym typeface="Wingding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7923EAE-2F92-4D64-9FC7-7C962C9A060C}" type="slidenum">
              <a:rPr lang="en-US" sz="1400" b="0" strike="noStrike" spc="-1" smtClean="0">
                <a:latin typeface="Times New Roman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436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 causes more than 3× speedup in the E2E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execution time. This is because, the inference time on GPU dominates the times of pre-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post-processing on CPU.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For</a:t>
            </a:r>
            <a:r>
              <a:rPr lang="en-US" baseline="0" dirty="0" smtClean="0"/>
              <a:t> the same reason Scale-up level and pinning are not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7923EAE-2F92-4D64-9FC7-7C962C9A060C}" type="slidenum">
              <a:rPr lang="en-US" sz="1400" b="0" strike="noStrike" spc="-1" smtClean="0">
                <a:latin typeface="Times New Roman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343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 one: inference operation (that utilizes GPU) constitutes only 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 of the E2E inference time, whereas, the pre- and post-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processing phases (that utilize CPU) dominate the E2E inference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7923EAE-2F92-4D64-9FC7-7C962C9A060C}" type="slidenum">
              <a:rPr lang="en-US" sz="1400" b="0" strike="noStrike" spc="-1" smtClean="0">
                <a:latin typeface="Times New Roman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8361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E2E inference times of applications are normalized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MVM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lacks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Qemu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para-virtualization modules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lower performance than VM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the IO latency that causes MVM either does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offer performance superiority over vanilla VM</a:t>
            </a:r>
          </a:p>
          <a:p>
            <a:pPr marL="628650" lvl="1" indent="-171450">
              <a:buFontTx/>
              <a:buChar char="-"/>
            </a:pPr>
            <a:r>
              <a:rPr lang="en-US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conducted</a:t>
            </a:r>
            <a:r>
              <a:rPr lang="en-US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another experiment using Cassandra as the application (IO intensive) </a:t>
            </a:r>
            <a:r>
              <a:rPr lang="en-US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 remarkably outperforms MVM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7923EAE-2F92-4D64-9FC7-7C962C9A060C}" type="slidenum">
              <a:rPr lang="en-US" sz="1400" b="0" strike="noStrike" spc="-1" smtClean="0">
                <a:latin typeface="Times New Roman"/>
              </a:rPr>
              <a:t>17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6786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7923EAE-2F92-4D64-9FC7-7C962C9A060C}" type="slidenum">
              <a:rPr lang="en-US" sz="1400" b="0" strike="noStrike" spc="-1" smtClean="0">
                <a:latin typeface="Times New Roman"/>
              </a:rPr>
              <a:t>18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171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Top image: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Introduce Deep Learning and its impact in people life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Talk about Increasing usage of DL in modern applications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Introduce different DL operations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Demonstrate computational requirements of DL applications (Compute units)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Various possibilities for execution platforms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Button</a:t>
            </a:r>
            <a:r>
              <a:rPr lang="en-US" baseline="0" dirty="0" smtClean="0"/>
              <a:t> image: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Introduce different execution stages of a DL application when perception an image in an image classification application and their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7923EAE-2F92-4D64-9FC7-7C962C9A060C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934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</a:t>
            </a:r>
            <a:r>
              <a:rPr lang="en-US" baseline="0" dirty="0" smtClean="0"/>
              <a:t> the questions that a cloud architect needs to find an answer for, when planning the DL application 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7923EAE-2F92-4D64-9FC7-7C962C9A060C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0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Introduce</a:t>
            </a:r>
            <a:r>
              <a:rPr lang="en-US" baseline="0" dirty="0" smtClean="0"/>
              <a:t> two DL benchmarking platforms and compare their specifications.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Stress 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GitHub contributors and stars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Supported applications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Approach</a:t>
            </a:r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7923EAE-2F92-4D64-9FC7-7C962C9A060C}" type="slidenum">
              <a:rPr lang="en-US" sz="1400" b="0" strike="noStrike" spc="-1" smtClean="0">
                <a:latin typeface="Times New Roman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647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Quickly talk about the 7 applications</a:t>
            </a:r>
            <a:r>
              <a:rPr lang="en-US" baseline="0" dirty="0" smtClean="0"/>
              <a:t> supported by MLPerf. Don’t talk about details, they will be presented in 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7923EAE-2F92-4D64-9FC7-7C962C9A060C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028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Talk</a:t>
            </a:r>
            <a:r>
              <a:rPr lang="en-US" baseline="0" dirty="0" smtClean="0"/>
              <a:t> about what parameter are important for us to choose the applications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Introduce the 4 applications and their DNN models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On X86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On 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7923EAE-2F92-4D64-9FC7-7C962C9A060C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70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Demonstrate the Hardware</a:t>
            </a:r>
            <a:r>
              <a:rPr lang="en-US" baseline="0" dirty="0" smtClean="0"/>
              <a:t> specs of server and Raspberry Pi.</a:t>
            </a:r>
          </a:p>
          <a:p>
            <a:r>
              <a:rPr lang="en-US" dirty="0" smtClean="0"/>
              <a:t>- Quickly go over the table,</a:t>
            </a:r>
            <a:r>
              <a:rPr lang="en-US" baseline="0" dirty="0" smtClean="0"/>
              <a:t> don’t need to read the whole. Just columns.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7923EAE-2F92-4D64-9FC7-7C962C9A060C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7672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342900" indent="-342900" algn="l" defTabSz="914400" rtl="0" eaLnBrk="1" latinLnBrk="0" hangingPunct="1">
              <a:buFontTx/>
              <a:buChar char="-"/>
            </a:pPr>
            <a:r>
              <a:rPr lang="en-US" sz="2000" b="0" strike="noStrike" spc="-1" dirty="0" smtClean="0">
                <a:latin typeface="Arial"/>
              </a:rPr>
              <a:t>Introduce each column</a:t>
            </a:r>
          </a:p>
          <a:p>
            <a:pPr marL="342900" indent="-342900" algn="l" defTabSz="914400" rtl="0" eaLnBrk="1" latinLnBrk="0" hangingPunct="1">
              <a:buFontTx/>
              <a:buChar char="-"/>
            </a:pPr>
            <a:r>
              <a:rPr lang="en-US" sz="2000" b="0" strike="noStrike" spc="-1" dirty="0" smtClean="0">
                <a:latin typeface="Arial"/>
              </a:rPr>
              <a:t>As an example, talk about the </a:t>
            </a:r>
            <a:r>
              <a:rPr lang="en-US" sz="2000" b="1" strike="noStrike" spc="-1" dirty="0" smtClean="0">
                <a:latin typeface="Arial"/>
              </a:rPr>
              <a:t>bold</a:t>
            </a:r>
            <a:r>
              <a:rPr lang="en-US" sz="2000" b="1" strike="noStrike" spc="-1" baseline="0" dirty="0" smtClean="0">
                <a:latin typeface="Arial"/>
              </a:rPr>
              <a:t> black </a:t>
            </a:r>
            <a:r>
              <a:rPr lang="en-US" sz="2000" b="0" strike="noStrike" spc="-1" baseline="0" dirty="0" smtClean="0">
                <a:latin typeface="Arial"/>
              </a:rPr>
              <a:t>path experiment</a:t>
            </a:r>
          </a:p>
          <a:p>
            <a:pPr marL="342900" indent="-342900" algn="l" defTabSz="914400" rtl="0" eaLnBrk="1" latinLnBrk="0" hangingPunct="1">
              <a:buFontTx/>
              <a:buChar char="-"/>
            </a:pPr>
            <a:r>
              <a:rPr lang="en-US" sz="2000" b="0" strike="noStrike" spc="-1" baseline="0" dirty="0" smtClean="0">
                <a:latin typeface="Arial"/>
              </a:rPr>
              <a:t>Also demonstrate the </a:t>
            </a:r>
            <a:r>
              <a:rPr lang="en-US" sz="2000" b="1" strike="noStrike" spc="-1" baseline="0" dirty="0" smtClean="0">
                <a:solidFill>
                  <a:srgbClr val="FF0000"/>
                </a:solidFill>
                <a:latin typeface="Arial"/>
              </a:rPr>
              <a:t>red</a:t>
            </a:r>
            <a:r>
              <a:rPr lang="en-US" sz="2000" b="0" strike="noStrike" spc="-1" baseline="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b="0" strike="noStrike" spc="-1" baseline="0" dirty="0" smtClean="0">
                <a:latin typeface="Arial"/>
              </a:rPr>
              <a:t>path for MVM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65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1EDF4EB-A9F9-4E93-8A02-1160EA76C310}" type="slidenum">
              <a:rPr lang="en-US" sz="1200" b="0" strike="noStrike" spc="-1">
                <a:latin typeface="Times New Roman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0977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Quickly</a:t>
            </a:r>
            <a:r>
              <a:rPr lang="en-US" baseline="0" dirty="0" smtClean="0"/>
              <a:t> go over the ”DL </a:t>
            </a:r>
            <a:r>
              <a:rPr lang="en-US" baseline="0" dirty="0" err="1" smtClean="0"/>
              <a:t>Appication</a:t>
            </a:r>
            <a:r>
              <a:rPr lang="en-US" baseline="0" dirty="0" smtClean="0"/>
              <a:t>” column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Talk about the workload (the batch size)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Explain the “Evaluation Context” for all apps.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7923EAE-2F92-4D64-9FC7-7C962C9A060C}" type="slidenum">
              <a:rPr lang="en-US" sz="1400" b="0" strike="noStrike" spc="-1" smtClean="0">
                <a:latin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40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0" y="0"/>
            <a:ext cx="9143640" cy="1447560"/>
          </a:xfrm>
          <a:prstGeom prst="rect">
            <a:avLst/>
          </a:prstGeom>
          <a:solidFill>
            <a:srgbClr val="004080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0" y="5369400"/>
            <a:ext cx="1658160" cy="14641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pic>
        <p:nvPicPr>
          <p:cNvPr id="3" name="Picture 6"/>
          <p:cNvPicPr/>
          <p:nvPr/>
        </p:nvPicPr>
        <p:blipFill>
          <a:blip r:embed="rId14"/>
          <a:stretch/>
        </p:blipFill>
        <p:spPr>
          <a:xfrm>
            <a:off x="6807960" y="5177880"/>
            <a:ext cx="2297880" cy="1464120"/>
          </a:xfrm>
          <a:prstGeom prst="rect">
            <a:avLst/>
          </a:prstGeom>
          <a:ln>
            <a:noFill/>
          </a:ln>
        </p:spPr>
      </p:pic>
      <p:pic>
        <p:nvPicPr>
          <p:cNvPr id="4" name="Picture 2"/>
          <p:cNvPicPr/>
          <p:nvPr/>
        </p:nvPicPr>
        <p:blipFill>
          <a:blip r:embed="rId15"/>
          <a:stretch/>
        </p:blipFill>
        <p:spPr>
          <a:xfrm>
            <a:off x="0" y="4920120"/>
            <a:ext cx="1913400" cy="19134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9143640" cy="1447560"/>
          </a:xfrm>
          <a:prstGeom prst="rect">
            <a:avLst/>
          </a:prstGeom>
          <a:solidFill>
            <a:srgbClr val="004080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34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8000"/>
              </a:buClr>
              <a:buFont typeface="Wingdings" charset="2"/>
              <a:buChar char="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8000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8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8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641968D-0305-4C77-BAF2-90E837333525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t>5/17/22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349812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BAA9C4C-BBD5-4C41-B538-85A6B0FD055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6" name="Picture 6"/>
          <p:cNvPicPr/>
          <p:nvPr/>
        </p:nvPicPr>
        <p:blipFill>
          <a:blip r:embed="rId14"/>
          <a:stretch/>
        </p:blipFill>
        <p:spPr>
          <a:xfrm>
            <a:off x="7602480" y="5882400"/>
            <a:ext cx="1530000" cy="9748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72800" y="1805040"/>
            <a:ext cx="8798040" cy="1752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US" sz="4400" spc="-1" dirty="0">
                <a:solidFill>
                  <a:srgbClr val="000000"/>
                </a:solidFill>
              </a:rPr>
              <a:t>Exploring the Impact of Virtualization on the Usability of Deep Learning Applications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1041400" y="3790440"/>
            <a:ext cx="6730640" cy="2254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2500" lnSpcReduction="20000"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en-US" sz="3600" b="1" strike="noStrike" spc="-1" dirty="0">
                <a:solidFill>
                  <a:srgbClr val="000000"/>
                </a:solidFill>
                <a:latin typeface="Calibri"/>
              </a:rPr>
              <a:t>Davood </a:t>
            </a:r>
            <a:r>
              <a:rPr lang="en-US" sz="3600" b="1" strike="noStrike" spc="-1" dirty="0" err="1" smtClean="0">
                <a:solidFill>
                  <a:srgbClr val="000000"/>
                </a:solidFill>
                <a:latin typeface="Calibri"/>
              </a:rPr>
              <a:t>G.Samani</a:t>
            </a:r>
            <a:r>
              <a:rPr lang="en-US" sz="3600" b="1" strike="noStrike" spc="-1" dirty="0" smtClean="0">
                <a:solidFill>
                  <a:srgbClr val="000000"/>
                </a:solidFill>
                <a:latin typeface="Calibri"/>
              </a:rPr>
              <a:t>, Mohsen Amini </a:t>
            </a:r>
            <a:r>
              <a:rPr lang="en-US" sz="3600" b="1" strike="noStrike" spc="-1" dirty="0" err="1" smtClean="0">
                <a:solidFill>
                  <a:srgbClr val="000000"/>
                </a:solidFill>
                <a:latin typeface="Calibri"/>
              </a:rPr>
              <a:t>Salehi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en-US" sz="3600" b="1" strike="noStrike" spc="-1" dirty="0">
                <a:solidFill>
                  <a:srgbClr val="000000"/>
                </a:solidFill>
                <a:latin typeface="Calibri"/>
              </a:rPr>
              <a:t>High Performance Cloud Computing Lab (HPCC)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en-US" sz="3600" b="0" strike="noStrike" spc="-1" dirty="0">
                <a:solidFill>
                  <a:srgbClr val="000000"/>
                </a:solidFill>
                <a:latin typeface="Calibri"/>
              </a:rPr>
              <a:t>School of Computing and Informatics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en-US" sz="3600" b="0" strike="noStrike" spc="-1" dirty="0">
                <a:solidFill>
                  <a:srgbClr val="000000"/>
                </a:solidFill>
                <a:latin typeface="Calibri"/>
              </a:rPr>
              <a:t>University of Louisiana 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Calibri"/>
              </a:rPr>
              <a:t>Lafayette</a:t>
            </a: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en-US" sz="3700" spc="-1" dirty="0" err="1">
                <a:solidFill>
                  <a:srgbClr val="000000"/>
                </a:solidFill>
                <a:latin typeface="Calibri"/>
              </a:rPr>
              <a:t>CCGRid</a:t>
            </a:r>
            <a:r>
              <a:rPr lang="en-US" sz="3700" spc="-1" dirty="0">
                <a:solidFill>
                  <a:srgbClr val="000000"/>
                </a:solidFill>
                <a:latin typeface="Calibri"/>
              </a:rPr>
              <a:t> 2022</a:t>
            </a: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91" name="TextShape 3"/>
          <p:cNvSpPr txBox="1"/>
          <p:nvPr/>
        </p:nvSpPr>
        <p:spPr>
          <a:xfrm>
            <a:off x="3285360" y="6309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968BAC6-AA38-465C-A514-5DB27A04A3B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TextShape 1"/>
          <p:cNvSpPr txBox="1"/>
          <p:nvPr/>
        </p:nvSpPr>
        <p:spPr>
          <a:xfrm>
            <a:off x="457200" y="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FFFFFF"/>
                </a:solidFill>
                <a:latin typeface="Arial"/>
              </a:rPr>
              <a:t>Experiment Setup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4" name="TextShape 2"/>
          <p:cNvSpPr txBox="1"/>
          <p:nvPr/>
        </p:nvSpPr>
        <p:spPr>
          <a:xfrm>
            <a:off x="349812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AF038F7-4A72-42A8-AAB5-172F82210D24}" type="slidenum"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10</a:t>
            </a:fld>
            <a:endParaRPr lang="en-US" sz="1200" b="0" strike="noStrike" spc="-1" dirty="0"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" y="1579471"/>
            <a:ext cx="6654800" cy="2184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03" y="3887781"/>
            <a:ext cx="4543477" cy="2184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0" y="3847995"/>
            <a:ext cx="2059140" cy="221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B8794-B5E8-40B0-9C42-72737294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Image Classification experiment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631234"/>
            <a:ext cx="8229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Scale-up </a:t>
            </a:r>
            <a:r>
              <a:rPr lang="en-US" dirty="0"/>
              <a:t>improves the E2E inference time up to a certain </a:t>
            </a:r>
            <a:r>
              <a:rPr lang="en-US" dirty="0" smtClean="0"/>
              <a:t>number of cores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Counter-intuitive behavior of vanilla CN</a:t>
            </a:r>
          </a:p>
          <a:p>
            <a:pPr marL="285750" indent="-285750">
              <a:buFontTx/>
              <a:buChar char="-"/>
            </a:pPr>
            <a:r>
              <a:rPr lang="en-US" dirty="0"/>
              <a:t>CPU-GPU platforms is </a:t>
            </a:r>
            <a:r>
              <a:rPr lang="en-US" dirty="0" smtClean="0"/>
              <a:t>not remarkably beneficial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" y="2446074"/>
            <a:ext cx="9144000" cy="300241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547360" y="3459480"/>
            <a:ext cx="2842260" cy="1036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8" idx="2"/>
          </p:cNvCxnSpPr>
          <p:nvPr/>
        </p:nvCxnSpPr>
        <p:spPr>
          <a:xfrm flipH="1" flipV="1">
            <a:off x="6972300" y="2245923"/>
            <a:ext cx="266700" cy="11984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26285" y="1599592"/>
            <a:ext cx="4092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Scrutinize </a:t>
            </a:r>
            <a:r>
              <a:rPr lang="en-US" dirty="0"/>
              <a:t>resource utilization patterns of the </a:t>
            </a:r>
            <a:r>
              <a:rPr lang="en-US" dirty="0" smtClean="0"/>
              <a:t>app </a:t>
            </a:r>
            <a:r>
              <a:rPr lang="en-US" smtClean="0"/>
              <a:t>before deployment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90600" y="3459480"/>
            <a:ext cx="594360" cy="1098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87780" y="1939371"/>
            <a:ext cx="297180" cy="15329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253218" y="1570039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/>
            <a:r>
              <a:rPr lang="en-US"/>
              <a:t>Investigate the impact of scale-up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265170" y="3657600"/>
            <a:ext cx="906780" cy="12687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237220" y="3397076"/>
            <a:ext cx="906780" cy="15292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882818" y="2618757"/>
            <a:ext cx="567819" cy="10388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349490" y="2369526"/>
            <a:ext cx="1119195" cy="10333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00050" y="1475989"/>
            <a:ext cx="7989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lphaUcPeriod"/>
            </a:pPr>
            <a:r>
              <a:rPr lang="en-US" dirty="0"/>
              <a:t>Different level of computing demands for pre-processing, inference, and post-processing phases decide for scale-up and </a:t>
            </a:r>
            <a:r>
              <a:rPr lang="en-US" dirty="0" smtClean="0"/>
              <a:t>deployment</a:t>
            </a:r>
            <a:endParaRPr lang="en-US" dirty="0"/>
          </a:p>
          <a:p>
            <a:pPr marL="457200" indent="-457200" algn="just">
              <a:buFont typeface="+mj-lt"/>
              <a:buAutoNum type="alphaUcPeriod"/>
            </a:pPr>
            <a:r>
              <a:rPr lang="en-US" dirty="0"/>
              <a:t>The parallelization techniques used in pre-processing and post-processing phases define efficacy of scale-out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5448484"/>
            <a:ext cx="8686440" cy="2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/>
      <p:bldP spid="8" grpId="1"/>
      <p:bldP spid="10" grpId="0" animBg="1"/>
      <p:bldP spid="10" grpId="1" animBg="1"/>
      <p:bldP spid="14" grpId="0"/>
      <p:bldP spid="14" grpId="1"/>
      <p:bldP spid="16" grpId="0" animBg="1"/>
      <p:bldP spid="17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3831AA-ABCB-4011-8A73-79C4CF0D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Odd BM behavior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60" y="1706880"/>
            <a:ext cx="5851120" cy="3624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" y="5448354"/>
            <a:ext cx="822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Idle cores in the hypervisor considerably help with the performance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1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xmlns="" id="{FB3831AA-ABCB-4011-8A73-79C4CF0D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63" y="413127"/>
            <a:ext cx="8915400" cy="114264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impact of Pre- and Post-Processing Phases on the Speedup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500" y="5906560"/>
            <a:ext cx="707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CPU-GPU speedup is much evident when only considering “inference” execution phase (4× to 9</a:t>
            </a:r>
            <a:r>
              <a:rPr lang="en-US" dirty="0"/>
              <a:t>× </a:t>
            </a:r>
            <a:r>
              <a:rPr lang="en-US" dirty="0" smtClean="0"/>
              <a:t>speedup)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35" y="2382553"/>
            <a:ext cx="6233290" cy="3524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63" y="1645994"/>
            <a:ext cx="8531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Measure the performance of all three execution phase of DL application (E2E), </a:t>
            </a:r>
            <a:r>
              <a:rPr lang="en-US" b="1" dirty="0"/>
              <a:t>not only inference </a:t>
            </a:r>
            <a:r>
              <a:rPr lang="en-US" b="1" dirty="0" smtClean="0"/>
              <a:t>part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79880" y="1645993"/>
            <a:ext cx="8531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If </a:t>
            </a:r>
            <a:r>
              <a:rPr lang="en-US" dirty="0"/>
              <a:t>pre- and post- processing phase dominate the execution time, </a:t>
            </a:r>
            <a:r>
              <a:rPr lang="en-US" b="1" dirty="0"/>
              <a:t>GPU won’t be helpful</a:t>
            </a:r>
          </a:p>
        </p:txBody>
      </p:sp>
    </p:spTree>
    <p:extLst>
      <p:ext uri="{BB962C8B-B14F-4D97-AF65-F5344CB8AC3E}">
        <p14:creationId xmlns:p14="http://schemas.microsoft.com/office/powerpoint/2010/main" val="189767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extShape 1"/>
          <p:cNvSpPr txBox="1"/>
          <p:nvPr/>
        </p:nvSpPr>
        <p:spPr>
          <a:xfrm>
            <a:off x="457200" y="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FFFFFF"/>
                </a:solidFill>
                <a:latin typeface="Arial"/>
              </a:rPr>
              <a:t>Voice recognition experiment results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5" name="TextShape 2"/>
          <p:cNvSpPr txBox="1"/>
          <p:nvPr/>
        </p:nvSpPr>
        <p:spPr>
          <a:xfrm>
            <a:off x="349812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E821D2D-536C-4FB5-9C2C-166F158CA41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04" y="1577452"/>
            <a:ext cx="6175112" cy="35186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" y="5308467"/>
            <a:ext cx="8503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Arial" charset="0"/>
              </a:rPr>
              <a:t>E2E </a:t>
            </a:r>
            <a:r>
              <a:rPr lang="en-US" dirty="0">
                <a:latin typeface="Arial" charset="0"/>
              </a:rPr>
              <a:t>inference time has skyrocketed </a:t>
            </a:r>
            <a:r>
              <a:rPr lang="en-US" dirty="0" smtClean="0">
                <a:latin typeface="Arial" charset="0"/>
              </a:rPr>
              <a:t>on VM/64/PIN/CPU </a:t>
            </a:r>
            <a:r>
              <a:rPr lang="en-US" dirty="0">
                <a:latin typeface="Arial" charset="0"/>
              </a:rPr>
              <a:t>and</a:t>
            </a:r>
            <a:r>
              <a:rPr lang="en-US" dirty="0"/>
              <a:t> </a:t>
            </a:r>
            <a:r>
              <a:rPr lang="en-US" dirty="0" smtClean="0">
                <a:latin typeface="Arial" charset="0"/>
              </a:rPr>
              <a:t>VMCN/64/PIN/CPU</a:t>
            </a:r>
          </a:p>
          <a:p>
            <a:pPr marL="285750" indent="-285750">
              <a:buFontTx/>
              <a:buChar char="-"/>
            </a:pPr>
            <a:r>
              <a:rPr lang="en-US" dirty="0"/>
              <a:t>E2E inference time is reduced upon scale-up to 8 CPU core </a:t>
            </a:r>
            <a:endParaRPr lang="en-US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640330" y="3589020"/>
            <a:ext cx="182880" cy="75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37560" y="3017520"/>
            <a:ext cx="274320" cy="1325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43650" y="2937510"/>
            <a:ext cx="274320" cy="1325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20050" y="3760470"/>
            <a:ext cx="209250" cy="582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32320" y="3760470"/>
            <a:ext cx="198658" cy="582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84360" y="1577452"/>
            <a:ext cx="470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Arial" charset="0"/>
                <a:sym typeface="Wingdings"/>
              </a:rPr>
              <a:t>Our </a:t>
            </a:r>
            <a:r>
              <a:rPr lang="en-US" dirty="0">
                <a:latin typeface="Arial" charset="0"/>
                <a:sym typeface="Wingdings"/>
              </a:rPr>
              <a:t>server </a:t>
            </a:r>
            <a:r>
              <a:rPr lang="en-US" dirty="0" smtClean="0">
                <a:latin typeface="Arial" charset="0"/>
                <a:sym typeface="Wingdings"/>
              </a:rPr>
              <a:t>in the experiment has </a:t>
            </a:r>
            <a:r>
              <a:rPr lang="en-US" dirty="0">
                <a:latin typeface="Arial" charset="0"/>
                <a:sym typeface="Wingdings"/>
              </a:rPr>
              <a:t>2 NUMA with 32 CPU cores on each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1770" y="1580606"/>
            <a:ext cx="640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Lower values of the container cores to the host cores (CHR) remarkably increase the imposed overhead of vanilla CN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21484" y="2230090"/>
            <a:ext cx="695545" cy="21340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3" grpId="0"/>
      <p:bldP spid="3" grpId="1"/>
      <p:bldP spid="5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0F6690-31A9-40C9-924F-FF7E61AD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pc="-1" dirty="0" smtClean="0">
                <a:solidFill>
                  <a:srgbClr val="FFFFFF"/>
                </a:solidFill>
              </a:rPr>
              <a:t>NLP experiment </a:t>
            </a:r>
            <a:r>
              <a:rPr lang="en-US" spc="-1" dirty="0">
                <a:solidFill>
                  <a:srgbClr val="FFFFFF"/>
                </a:solidFill>
              </a:rPr>
              <a:t>results</a:t>
            </a:r>
            <a:endParaRPr lang="en-US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9544"/>
            <a:ext cx="9144000" cy="35730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3032" y="5794249"/>
            <a:ext cx="8207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charset="0"/>
              </a:rPr>
              <a:t>CPU-GPU </a:t>
            </a:r>
            <a:r>
              <a:rPr lang="en-US" dirty="0" smtClean="0">
                <a:latin typeface="Arial" charset="0"/>
              </a:rPr>
              <a:t>configuration: </a:t>
            </a:r>
            <a:r>
              <a:rPr lang="en-US" dirty="0"/>
              <a:t>more than 3× speedup in the </a:t>
            </a:r>
            <a:r>
              <a:rPr lang="en-US" dirty="0" smtClean="0"/>
              <a:t>E2E execution </a:t>
            </a:r>
            <a:r>
              <a:rPr lang="en-US" dirty="0" smtClean="0"/>
              <a:t>time</a:t>
            </a:r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5006340" y="3211830"/>
            <a:ext cx="514350" cy="37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5872" y="4036074"/>
            <a:ext cx="514350" cy="37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84762" y="1792940"/>
            <a:ext cx="5795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Scale-up </a:t>
            </a:r>
            <a:r>
              <a:rPr lang="en-US" dirty="0"/>
              <a:t>level </a:t>
            </a:r>
            <a:r>
              <a:rPr lang="en-US" dirty="0" smtClean="0"/>
              <a:t>is </a:t>
            </a:r>
            <a:r>
              <a:rPr lang="en-US" dirty="0"/>
              <a:t>not a decisive </a:t>
            </a:r>
            <a:r>
              <a:rPr lang="en-US" dirty="0" smtClean="0"/>
              <a:t>factor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343400" y="3589020"/>
            <a:ext cx="868681" cy="22052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4"/>
          </p:cNvCxnSpPr>
          <p:nvPr/>
        </p:nvCxnSpPr>
        <p:spPr>
          <a:xfrm>
            <a:off x="493047" y="4413264"/>
            <a:ext cx="257175" cy="13809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34390" y="4094508"/>
            <a:ext cx="716281" cy="37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84669" y="3767469"/>
            <a:ext cx="716281" cy="37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flipV="1">
            <a:off x="2592531" y="2117880"/>
            <a:ext cx="756459" cy="1976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6206490" y="2117880"/>
            <a:ext cx="1036320" cy="16495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21634" y="1552930"/>
            <a:ext cx="8450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input data type of DL applications amplify the overhead </a:t>
            </a:r>
            <a:r>
              <a:rPr lang="en-US" dirty="0" smtClean="0"/>
              <a:t>of virtualization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8351" y="1800212"/>
            <a:ext cx="8973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Use high performance storage for DL applications with many small-size input file</a:t>
            </a:r>
          </a:p>
        </p:txBody>
      </p:sp>
    </p:spTree>
    <p:extLst>
      <p:ext uri="{BB962C8B-B14F-4D97-AF65-F5344CB8AC3E}">
        <p14:creationId xmlns:p14="http://schemas.microsoft.com/office/powerpoint/2010/main" val="19802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 animBg="1"/>
      <p:bldP spid="5" grpId="1" animBg="1"/>
      <p:bldP spid="6" grpId="0" animBg="1"/>
      <p:bldP spid="6" grpId="1" animBg="1"/>
      <p:bldP spid="7" grpId="0"/>
      <p:bldP spid="7" grpId="1"/>
      <p:bldP spid="14" grpId="0" animBg="1"/>
      <p:bldP spid="14" grpId="1" animBg="1"/>
      <p:bldP spid="15" grpId="0" animBg="1"/>
      <p:bldP spid="15" grpId="1" animBg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extShape 1"/>
          <p:cNvSpPr txBox="1"/>
          <p:nvPr/>
        </p:nvSpPr>
        <p:spPr>
          <a:xfrm>
            <a:off x="457200" y="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FFFFFF"/>
                </a:solidFill>
                <a:latin typeface="Arial"/>
              </a:rPr>
              <a:t>Recommendation System experiment results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2" name="TextShape 2"/>
          <p:cNvSpPr txBox="1"/>
          <p:nvPr/>
        </p:nvSpPr>
        <p:spPr>
          <a:xfrm>
            <a:off x="349812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B881527-F300-4B41-9534-7A84D9525A8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" y="2237704"/>
            <a:ext cx="9144000" cy="33894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0648" y="5807167"/>
            <a:ext cx="6173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GPU </a:t>
            </a:r>
            <a:r>
              <a:rPr lang="en-US" dirty="0"/>
              <a:t>does </a:t>
            </a:r>
            <a:r>
              <a:rPr lang="en-US" dirty="0" smtClean="0"/>
              <a:t>not significantly </a:t>
            </a:r>
            <a:r>
              <a:rPr lang="en-US" dirty="0"/>
              <a:t>improve the E2E inference time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1708" y="1688351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positive impact of </a:t>
            </a:r>
            <a:r>
              <a:rPr lang="en-US">
                <a:latin typeface="Arial" charset="0"/>
              </a:rPr>
              <a:t>CPU </a:t>
            </a:r>
            <a:r>
              <a:rPr lang="en-US" smtClean="0">
                <a:latin typeface="Arial" charset="0"/>
              </a:rPr>
              <a:t>pinning</a:t>
            </a:r>
            <a:endParaRPr lang="en-US" dirty="0" smtClean="0"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31480" y="3247404"/>
            <a:ext cx="514350" cy="37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26330" y="3622059"/>
            <a:ext cx="962325" cy="21851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23987" y="3456954"/>
            <a:ext cx="514350" cy="37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4"/>
          </p:cNvCxnSpPr>
          <p:nvPr/>
        </p:nvCxnSpPr>
        <p:spPr>
          <a:xfrm>
            <a:off x="481162" y="3834144"/>
            <a:ext cx="2217377" cy="19730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698538" y="3230496"/>
            <a:ext cx="1084791" cy="6036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316187" y="2191657"/>
            <a:ext cx="567819" cy="10388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25AEAE-72B8-4C3C-8616-4DEF19CF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MicroVM vs other execution </a:t>
            </a:r>
            <a:r>
              <a:rPr lang="en-US" dirty="0" smtClean="0">
                <a:solidFill>
                  <a:schemeClr val="bg1"/>
                </a:solidFill>
              </a:rPr>
              <a:t>platforms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9" y="2418733"/>
            <a:ext cx="6035040" cy="35809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987" y="5999691"/>
            <a:ext cx="745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MVM </a:t>
            </a:r>
            <a:r>
              <a:rPr lang="en-US" dirty="0">
                <a:latin typeface="Arial" charset="0"/>
              </a:rPr>
              <a:t>boots remarkably faster than </a:t>
            </a:r>
            <a:r>
              <a:rPr lang="en-US" dirty="0" smtClean="0">
                <a:latin typeface="Arial" charset="0"/>
              </a:rPr>
              <a:t>vanilla</a:t>
            </a:r>
            <a:r>
              <a:rPr lang="en-US" dirty="0" smtClean="0"/>
              <a:t> </a:t>
            </a:r>
            <a:r>
              <a:rPr lang="en-US" dirty="0" smtClean="0">
                <a:latin typeface="Arial" charset="0"/>
              </a:rPr>
              <a:t>VM</a:t>
            </a:r>
            <a:endParaRPr lang="en-US" dirty="0" smtClean="0"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35119" y="2126375"/>
            <a:ext cx="1142471" cy="1645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32847" y="1768473"/>
            <a:ext cx="3707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latin typeface="Arial" charset="0"/>
              </a:rPr>
              <a:t>Almost </a:t>
            </a:r>
            <a:r>
              <a:rPr lang="en-US" b="1" dirty="0" smtClean="0">
                <a:latin typeface="Arial" charset="0"/>
              </a:rPr>
              <a:t>the same performance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95568" y="3783330"/>
            <a:ext cx="1279102" cy="754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35118" y="3854314"/>
            <a:ext cx="1302491" cy="21453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96673" y="2149234"/>
            <a:ext cx="644855" cy="16936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02328" y="1564245"/>
            <a:ext cx="7878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Pinning CPU cores mitigates the imposed overhead of execution platforms, particularly, when the DL application is deployed on vanilla CN</a:t>
            </a:r>
            <a:endParaRPr lang="en-US" dirty="0">
              <a:solidFill>
                <a:srgbClr val="000000"/>
              </a:solidFill>
              <a:latin typeface="lato" panose="020F05020202040302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32858" y="3854313"/>
            <a:ext cx="1302491" cy="21453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571820" y="2126375"/>
            <a:ext cx="595202" cy="17165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46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11" grpId="1" animBg="1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EFD3D-0620-45B9-B0A3-72FB2481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Edge device experiment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64" y="2184265"/>
            <a:ext cx="4780992" cy="3353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620" y="561869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/>
              <a:t>- </a:t>
            </a:r>
            <a:r>
              <a:rPr lang="en-US" b="1" dirty="0" smtClean="0"/>
              <a:t>CN </a:t>
            </a:r>
            <a:r>
              <a:rPr lang="en-US" b="1" dirty="0"/>
              <a:t>is suggested as the suitable </a:t>
            </a:r>
            <a:r>
              <a:rPr lang="en-US" b="1" dirty="0" smtClean="0"/>
              <a:t>virtualization platform </a:t>
            </a:r>
            <a:r>
              <a:rPr lang="en-US" b="1" dirty="0"/>
              <a:t>for DL deployments on the Edge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1546" y="1571320"/>
            <a:ext cx="4248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low</a:t>
            </a:r>
            <a:r>
              <a:rPr lang="en-US" dirty="0" smtClean="0"/>
              <a:t> </a:t>
            </a:r>
            <a:r>
              <a:rPr lang="en-US" dirty="0" smtClean="0">
                <a:latin typeface="Arial" charset="0"/>
              </a:rPr>
              <a:t>overhead </a:t>
            </a:r>
            <a:r>
              <a:rPr lang="en-US" dirty="0">
                <a:latin typeface="Arial" charset="0"/>
              </a:rPr>
              <a:t>of </a:t>
            </a:r>
            <a:r>
              <a:rPr lang="en-US" dirty="0" smtClean="0">
                <a:latin typeface="Arial" charset="0"/>
              </a:rPr>
              <a:t>CN: CHR </a:t>
            </a:r>
            <a:r>
              <a:rPr lang="en-US" smtClean="0">
                <a:latin typeface="Arial" charset="0"/>
              </a:rPr>
              <a:t>of </a:t>
            </a:r>
            <a:r>
              <a:rPr lang="en-US" smtClean="0">
                <a:latin typeface="Arial" charset="0"/>
              </a:rPr>
              <a:t>1-1</a:t>
            </a:r>
            <a:endParaRPr lang="en-US" dirty="0" smtClean="0"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40430" y="2921437"/>
            <a:ext cx="857249" cy="19815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H="1" flipV="1">
            <a:off x="3781136" y="1882603"/>
            <a:ext cx="87919" cy="10388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49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1893D-F94D-480B-B4C3-DE4EDF36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0" name="Picture 6" descr="an thinking sign Stock Vector Image by ©steinar14 #692089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90320"/>
            <a:ext cx="3211830" cy="32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9F1893D-F94D-480B-B4C3-DE4EDF36FA35}"/>
              </a:ext>
            </a:extLst>
          </p:cNvPr>
          <p:cNvSpPr txBox="1">
            <a:spLocks/>
          </p:cNvSpPr>
          <p:nvPr/>
        </p:nvSpPr>
        <p:spPr>
          <a:xfrm>
            <a:off x="1525905" y="3539370"/>
            <a:ext cx="5189220" cy="114264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9F1893D-F94D-480B-B4C3-DE4EDF36FA35}"/>
              </a:ext>
            </a:extLst>
          </p:cNvPr>
          <p:cNvSpPr txBox="1">
            <a:spLocks/>
          </p:cNvSpPr>
          <p:nvPr/>
        </p:nvSpPr>
        <p:spPr>
          <a:xfrm>
            <a:off x="318135" y="1699935"/>
            <a:ext cx="8368305" cy="114264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Many thanks to my advisor, Dr. Amini, for going along with students days and nights!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pc="-1" dirty="0" smtClean="0">
                <a:solidFill>
                  <a:srgbClr val="FFFFFF"/>
                </a:solidFill>
              </a:rPr>
              <a:t>Introduction</a:t>
            </a:r>
            <a:endParaRPr lang="en-US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283108" y="5590975"/>
            <a:ext cx="8577424" cy="7372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Available Execution Platforms as Underlying Compute Infrastructure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5" name="CustomShape 32"/>
          <p:cNvSpPr/>
          <p:nvPr/>
        </p:nvSpPr>
        <p:spPr>
          <a:xfrm>
            <a:off x="1833877" y="3347145"/>
            <a:ext cx="4944600" cy="16776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Hardware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" name="CustomShape 33"/>
          <p:cNvSpPr/>
          <p:nvPr/>
        </p:nvSpPr>
        <p:spPr>
          <a:xfrm>
            <a:off x="1833877" y="2835945"/>
            <a:ext cx="2192040" cy="4784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</p:sp>
      <p:sp>
        <p:nvSpPr>
          <p:cNvPr id="7" name="CustomShape 34"/>
          <p:cNvSpPr/>
          <p:nvPr/>
        </p:nvSpPr>
        <p:spPr>
          <a:xfrm>
            <a:off x="2710477" y="2600865"/>
            <a:ext cx="548280" cy="1088640"/>
          </a:xfrm>
          <a:prstGeom prst="rect">
            <a:avLst/>
          </a:prstGeom>
          <a:solidFill>
            <a:schemeClr val="bg1">
              <a:alpha val="38511"/>
            </a:schemeClr>
          </a:solidFill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35"/>
          <p:cNvSpPr/>
          <p:nvPr/>
        </p:nvSpPr>
        <p:spPr>
          <a:xfrm>
            <a:off x="2758357" y="2635425"/>
            <a:ext cx="463680" cy="162360"/>
          </a:xfrm>
          <a:prstGeom prst="rect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9" name="CustomShape 36"/>
          <p:cNvSpPr/>
          <p:nvPr/>
        </p:nvSpPr>
        <p:spPr>
          <a:xfrm>
            <a:off x="2801197" y="2596185"/>
            <a:ext cx="42192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App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0" name="CustomShape 37"/>
          <p:cNvSpPr/>
          <p:nvPr/>
        </p:nvSpPr>
        <p:spPr>
          <a:xfrm>
            <a:off x="3383677" y="2506905"/>
            <a:ext cx="585360" cy="1182600"/>
          </a:xfrm>
          <a:prstGeom prst="rect">
            <a:avLst/>
          </a:prstGeom>
          <a:solidFill>
            <a:schemeClr val="bg1">
              <a:alpha val="38511"/>
            </a:schemeClr>
          </a:solidFill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CustomShape 38"/>
          <p:cNvSpPr/>
          <p:nvPr/>
        </p:nvSpPr>
        <p:spPr>
          <a:xfrm>
            <a:off x="3439837" y="2541105"/>
            <a:ext cx="463680" cy="162360"/>
          </a:xfrm>
          <a:prstGeom prst="rect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12" name="CustomShape 39"/>
          <p:cNvSpPr/>
          <p:nvPr/>
        </p:nvSpPr>
        <p:spPr>
          <a:xfrm>
            <a:off x="3482677" y="2506905"/>
            <a:ext cx="42192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App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3" name="CustomShape 40"/>
          <p:cNvSpPr/>
          <p:nvPr/>
        </p:nvSpPr>
        <p:spPr>
          <a:xfrm>
            <a:off x="4728637" y="2312865"/>
            <a:ext cx="2052720" cy="48528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14" name="CustomShape 41"/>
          <p:cNvSpPr/>
          <p:nvPr/>
        </p:nvSpPr>
        <p:spPr>
          <a:xfrm>
            <a:off x="3967957" y="3316185"/>
            <a:ext cx="2805120" cy="2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" name="CustomShape 42"/>
          <p:cNvSpPr/>
          <p:nvPr/>
        </p:nvSpPr>
        <p:spPr>
          <a:xfrm>
            <a:off x="4095037" y="2666745"/>
            <a:ext cx="689040" cy="13608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16" name="CustomShape 43"/>
          <p:cNvSpPr/>
          <p:nvPr/>
        </p:nvSpPr>
        <p:spPr>
          <a:xfrm flipV="1">
            <a:off x="4103677" y="2804265"/>
            <a:ext cx="6879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7" name="CustomShape 44"/>
          <p:cNvSpPr/>
          <p:nvPr/>
        </p:nvSpPr>
        <p:spPr>
          <a:xfrm>
            <a:off x="2792557" y="3486825"/>
            <a:ext cx="42192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BM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8" name="CustomShape 45"/>
          <p:cNvSpPr/>
          <p:nvPr/>
        </p:nvSpPr>
        <p:spPr>
          <a:xfrm>
            <a:off x="3494557" y="3480345"/>
            <a:ext cx="42192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CN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9" name="CustomShape 46"/>
          <p:cNvSpPr/>
          <p:nvPr/>
        </p:nvSpPr>
        <p:spPr>
          <a:xfrm>
            <a:off x="4096837" y="3753225"/>
            <a:ext cx="64692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00000"/>
                </a:solidFill>
                <a:latin typeface="Calibri"/>
              </a:rPr>
              <a:t>UniKernel</a:t>
            </a:r>
            <a:endParaRPr lang="en-US" sz="900" b="0" strike="noStrike" spc="-1" dirty="0">
              <a:latin typeface="Arial"/>
            </a:endParaRPr>
          </a:p>
        </p:txBody>
      </p:sp>
      <p:sp>
        <p:nvSpPr>
          <p:cNvPr id="20" name="CustomShape 47"/>
          <p:cNvSpPr/>
          <p:nvPr/>
        </p:nvSpPr>
        <p:spPr>
          <a:xfrm>
            <a:off x="2539477" y="3770145"/>
            <a:ext cx="101520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Bare-Metal 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21" name="CustomShape 48"/>
          <p:cNvSpPr/>
          <p:nvPr/>
        </p:nvSpPr>
        <p:spPr>
          <a:xfrm>
            <a:off x="3167677" y="3685185"/>
            <a:ext cx="1015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Container on Bare-Metal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22" name="CustomShape 49"/>
          <p:cNvSpPr/>
          <p:nvPr/>
        </p:nvSpPr>
        <p:spPr>
          <a:xfrm>
            <a:off x="4606597" y="3756465"/>
            <a:ext cx="101520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Micro VM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23" name="CustomShape 50"/>
          <p:cNvSpPr/>
          <p:nvPr/>
        </p:nvSpPr>
        <p:spPr>
          <a:xfrm>
            <a:off x="5438197" y="2851425"/>
            <a:ext cx="1332720" cy="462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</p:sp>
      <p:sp>
        <p:nvSpPr>
          <p:cNvPr id="24" name="CustomShape 51"/>
          <p:cNvSpPr/>
          <p:nvPr/>
        </p:nvSpPr>
        <p:spPr>
          <a:xfrm flipV="1">
            <a:off x="5437477" y="2844225"/>
            <a:ext cx="1334880" cy="2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" name="CustomShape 52"/>
          <p:cNvSpPr/>
          <p:nvPr/>
        </p:nvSpPr>
        <p:spPr>
          <a:xfrm flipV="1">
            <a:off x="4094677" y="2652705"/>
            <a:ext cx="2687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custDash>
              <a:ds d="500000" sp="400000"/>
            </a:custDash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6" name="CustomShape 53"/>
          <p:cNvSpPr/>
          <p:nvPr/>
        </p:nvSpPr>
        <p:spPr>
          <a:xfrm>
            <a:off x="5499397" y="2087145"/>
            <a:ext cx="574200" cy="1611000"/>
          </a:xfrm>
          <a:prstGeom prst="rect">
            <a:avLst/>
          </a:prstGeom>
          <a:solidFill>
            <a:schemeClr val="bg1">
              <a:alpha val="38511"/>
            </a:schemeClr>
          </a:solidFill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" name="CustomShape 54"/>
          <p:cNvSpPr/>
          <p:nvPr/>
        </p:nvSpPr>
        <p:spPr>
          <a:xfrm>
            <a:off x="3972277" y="3165705"/>
            <a:ext cx="1512000" cy="1479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</p:sp>
      <p:sp>
        <p:nvSpPr>
          <p:cNvPr id="28" name="CustomShape 55"/>
          <p:cNvSpPr/>
          <p:nvPr/>
        </p:nvSpPr>
        <p:spPr>
          <a:xfrm>
            <a:off x="2252917" y="3167865"/>
            <a:ext cx="4533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custDash>
              <a:ds d="500000" sp="400000"/>
            </a:custDash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9" name="CustomShape 56"/>
          <p:cNvSpPr/>
          <p:nvPr/>
        </p:nvSpPr>
        <p:spPr>
          <a:xfrm>
            <a:off x="5560957" y="2117745"/>
            <a:ext cx="463680" cy="162360"/>
          </a:xfrm>
          <a:prstGeom prst="rect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0" name="CustomShape 57"/>
          <p:cNvSpPr/>
          <p:nvPr/>
        </p:nvSpPr>
        <p:spPr>
          <a:xfrm>
            <a:off x="5594437" y="2083905"/>
            <a:ext cx="42192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App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1" name="CustomShape 58"/>
          <p:cNvSpPr/>
          <p:nvPr/>
        </p:nvSpPr>
        <p:spPr>
          <a:xfrm>
            <a:off x="6193837" y="1987065"/>
            <a:ext cx="586440" cy="1715760"/>
          </a:xfrm>
          <a:prstGeom prst="rect">
            <a:avLst/>
          </a:prstGeom>
          <a:solidFill>
            <a:schemeClr val="bg1">
              <a:alpha val="38511"/>
            </a:schemeClr>
          </a:solidFill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2" name="CustomShape 59"/>
          <p:cNvSpPr/>
          <p:nvPr/>
        </p:nvSpPr>
        <p:spPr>
          <a:xfrm>
            <a:off x="6249997" y="2026305"/>
            <a:ext cx="463680" cy="162360"/>
          </a:xfrm>
          <a:prstGeom prst="rect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3" name="CustomShape 60"/>
          <p:cNvSpPr/>
          <p:nvPr/>
        </p:nvSpPr>
        <p:spPr>
          <a:xfrm>
            <a:off x="6282037" y="1987065"/>
            <a:ext cx="42192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App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4" name="CustomShape 61"/>
          <p:cNvSpPr/>
          <p:nvPr/>
        </p:nvSpPr>
        <p:spPr>
          <a:xfrm>
            <a:off x="6226237" y="2233665"/>
            <a:ext cx="508680" cy="272160"/>
          </a:xfrm>
          <a:prstGeom prst="rect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35" name="CustomShape 62"/>
          <p:cNvSpPr/>
          <p:nvPr/>
        </p:nvSpPr>
        <p:spPr>
          <a:xfrm>
            <a:off x="6157117" y="2216745"/>
            <a:ext cx="74340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Container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6" name="CustomShape 63"/>
          <p:cNvSpPr/>
          <p:nvPr/>
        </p:nvSpPr>
        <p:spPr>
          <a:xfrm>
            <a:off x="5609557" y="3492225"/>
            <a:ext cx="42192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VM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7" name="CustomShape 64"/>
          <p:cNvSpPr/>
          <p:nvPr/>
        </p:nvSpPr>
        <p:spPr>
          <a:xfrm>
            <a:off x="6245677" y="3483585"/>
            <a:ext cx="50868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VMCN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8" name="CustomShape 65"/>
          <p:cNvSpPr/>
          <p:nvPr/>
        </p:nvSpPr>
        <p:spPr>
          <a:xfrm>
            <a:off x="5482837" y="3693105"/>
            <a:ext cx="618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Virtual </a:t>
            </a:r>
            <a:endParaRPr lang="en-US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Machine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9" name="CustomShape 66"/>
          <p:cNvSpPr/>
          <p:nvPr/>
        </p:nvSpPr>
        <p:spPr>
          <a:xfrm>
            <a:off x="5985757" y="3689865"/>
            <a:ext cx="1015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Container on Virtual Machine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0" name="CustomShape 67"/>
          <p:cNvSpPr/>
          <p:nvPr/>
        </p:nvSpPr>
        <p:spPr>
          <a:xfrm flipV="1">
            <a:off x="4106197" y="2655225"/>
            <a:ext cx="360" cy="154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1" name="CustomShape 68"/>
          <p:cNvSpPr/>
          <p:nvPr/>
        </p:nvSpPr>
        <p:spPr>
          <a:xfrm>
            <a:off x="4105117" y="2302065"/>
            <a:ext cx="575640" cy="1387080"/>
          </a:xfrm>
          <a:prstGeom prst="rect">
            <a:avLst/>
          </a:prstGeom>
          <a:solidFill>
            <a:schemeClr val="bg1">
              <a:alpha val="38511"/>
            </a:schemeClr>
          </a:solidFill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" name="CustomShape 69"/>
          <p:cNvSpPr/>
          <p:nvPr/>
        </p:nvSpPr>
        <p:spPr>
          <a:xfrm>
            <a:off x="4170277" y="2354625"/>
            <a:ext cx="463680" cy="246240"/>
          </a:xfrm>
          <a:prstGeom prst="rect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43" name="CustomShape 70"/>
          <p:cNvSpPr/>
          <p:nvPr/>
        </p:nvSpPr>
        <p:spPr>
          <a:xfrm>
            <a:off x="4174957" y="2288025"/>
            <a:ext cx="42192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App  Lib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4" name="CustomShape 71"/>
          <p:cNvSpPr/>
          <p:nvPr/>
        </p:nvSpPr>
        <p:spPr>
          <a:xfrm>
            <a:off x="3874717" y="3492945"/>
            <a:ext cx="101520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UK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5" name="CustomShape 72"/>
          <p:cNvSpPr/>
          <p:nvPr/>
        </p:nvSpPr>
        <p:spPr>
          <a:xfrm>
            <a:off x="4793437" y="2078505"/>
            <a:ext cx="575640" cy="1611000"/>
          </a:xfrm>
          <a:prstGeom prst="rect">
            <a:avLst/>
          </a:prstGeom>
          <a:solidFill>
            <a:schemeClr val="bg1">
              <a:alpha val="38511"/>
            </a:schemeClr>
          </a:solidFill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73"/>
          <p:cNvSpPr/>
          <p:nvPr/>
        </p:nvSpPr>
        <p:spPr>
          <a:xfrm>
            <a:off x="4834117" y="2107665"/>
            <a:ext cx="463680" cy="162360"/>
          </a:xfrm>
          <a:prstGeom prst="rect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47" name="CustomShape 74"/>
          <p:cNvSpPr/>
          <p:nvPr/>
        </p:nvSpPr>
        <p:spPr>
          <a:xfrm>
            <a:off x="4867597" y="2073465"/>
            <a:ext cx="42192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App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8" name="CustomShape 75"/>
          <p:cNvSpPr/>
          <p:nvPr/>
        </p:nvSpPr>
        <p:spPr>
          <a:xfrm>
            <a:off x="4850677" y="3493305"/>
            <a:ext cx="50868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MVM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9" name="CustomShape 76"/>
          <p:cNvSpPr/>
          <p:nvPr/>
        </p:nvSpPr>
        <p:spPr>
          <a:xfrm>
            <a:off x="3421477" y="2732985"/>
            <a:ext cx="497880" cy="277200"/>
          </a:xfrm>
          <a:prstGeom prst="rect">
            <a:avLst/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50" name="CustomShape 77"/>
          <p:cNvSpPr/>
          <p:nvPr/>
        </p:nvSpPr>
        <p:spPr>
          <a:xfrm>
            <a:off x="3351637" y="2711025"/>
            <a:ext cx="65340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Container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1" name="CustomShape 78"/>
          <p:cNvSpPr/>
          <p:nvPr/>
        </p:nvSpPr>
        <p:spPr>
          <a:xfrm>
            <a:off x="1832077" y="2302065"/>
            <a:ext cx="846000" cy="49968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52" name="CustomShape 79"/>
          <p:cNvSpPr/>
          <p:nvPr/>
        </p:nvSpPr>
        <p:spPr>
          <a:xfrm>
            <a:off x="4159117" y="2367585"/>
            <a:ext cx="13572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+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3" name="CustomShape 80"/>
          <p:cNvSpPr/>
          <p:nvPr/>
        </p:nvSpPr>
        <p:spPr>
          <a:xfrm flipV="1">
            <a:off x="2227717" y="2671425"/>
            <a:ext cx="422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custDash>
              <a:ds d="500000" sp="400000"/>
            </a:custDash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4" name="CustomShape 81"/>
          <p:cNvSpPr/>
          <p:nvPr/>
        </p:nvSpPr>
        <p:spPr>
          <a:xfrm>
            <a:off x="1786357" y="2394585"/>
            <a:ext cx="49320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Guest OS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5" name="CustomShape 82"/>
          <p:cNvSpPr/>
          <p:nvPr/>
        </p:nvSpPr>
        <p:spPr>
          <a:xfrm>
            <a:off x="1794997" y="2810385"/>
            <a:ext cx="49320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Host OS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6" name="CustomShape 83"/>
          <p:cNvSpPr/>
          <p:nvPr/>
        </p:nvSpPr>
        <p:spPr>
          <a:xfrm>
            <a:off x="2245357" y="2917305"/>
            <a:ext cx="44568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Libs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7" name="CustomShape 84"/>
          <p:cNvSpPr/>
          <p:nvPr/>
        </p:nvSpPr>
        <p:spPr>
          <a:xfrm>
            <a:off x="2207557" y="3144465"/>
            <a:ext cx="84024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Kernel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8" name="CustomShape 85"/>
          <p:cNvSpPr/>
          <p:nvPr/>
        </p:nvSpPr>
        <p:spPr>
          <a:xfrm>
            <a:off x="2213317" y="2624625"/>
            <a:ext cx="84024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Kernel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9" name="CustomShape 86"/>
          <p:cNvSpPr/>
          <p:nvPr/>
        </p:nvSpPr>
        <p:spPr>
          <a:xfrm>
            <a:off x="2262997" y="2394945"/>
            <a:ext cx="42012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</a:rPr>
              <a:t>Libs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0" name="CustomShape 87"/>
          <p:cNvSpPr/>
          <p:nvPr/>
        </p:nvSpPr>
        <p:spPr>
          <a:xfrm>
            <a:off x="1738837" y="3103785"/>
            <a:ext cx="599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700" b="1" strike="noStrike" spc="-1">
                <a:solidFill>
                  <a:srgbClr val="C00000"/>
                </a:solidFill>
                <a:latin typeface="Calibri"/>
              </a:rPr>
              <a:t>(VMM)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61" name="CustomShape 88"/>
          <p:cNvSpPr/>
          <p:nvPr/>
        </p:nvSpPr>
        <p:spPr>
          <a:xfrm>
            <a:off x="2766997" y="318406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89"/>
          <p:cNvSpPr/>
          <p:nvPr/>
        </p:nvSpPr>
        <p:spPr>
          <a:xfrm>
            <a:off x="2710837" y="314230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1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63" name="CustomShape 90"/>
          <p:cNvSpPr/>
          <p:nvPr/>
        </p:nvSpPr>
        <p:spPr>
          <a:xfrm>
            <a:off x="2766997" y="295582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91"/>
          <p:cNvSpPr/>
          <p:nvPr/>
        </p:nvSpPr>
        <p:spPr>
          <a:xfrm>
            <a:off x="2710837" y="291442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2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65" name="CustomShape 92"/>
          <p:cNvSpPr/>
          <p:nvPr/>
        </p:nvSpPr>
        <p:spPr>
          <a:xfrm>
            <a:off x="3430117" y="318910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93"/>
          <p:cNvSpPr/>
          <p:nvPr/>
        </p:nvSpPr>
        <p:spPr>
          <a:xfrm>
            <a:off x="3373957" y="314770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1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67" name="CustomShape 94"/>
          <p:cNvSpPr/>
          <p:nvPr/>
        </p:nvSpPr>
        <p:spPr>
          <a:xfrm>
            <a:off x="3430117" y="304078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CustomShape 95"/>
          <p:cNvSpPr/>
          <p:nvPr/>
        </p:nvSpPr>
        <p:spPr>
          <a:xfrm>
            <a:off x="3373957" y="299938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2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69" name="CustomShape 96"/>
          <p:cNvSpPr/>
          <p:nvPr/>
        </p:nvSpPr>
        <p:spPr>
          <a:xfrm>
            <a:off x="3435157" y="289210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97"/>
          <p:cNvSpPr/>
          <p:nvPr/>
        </p:nvSpPr>
        <p:spPr>
          <a:xfrm>
            <a:off x="3379357" y="285070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3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71" name="CustomShape 98"/>
          <p:cNvSpPr/>
          <p:nvPr/>
        </p:nvSpPr>
        <p:spPr>
          <a:xfrm>
            <a:off x="4159117" y="268006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99"/>
          <p:cNvSpPr/>
          <p:nvPr/>
        </p:nvSpPr>
        <p:spPr>
          <a:xfrm>
            <a:off x="4102957" y="263866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2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73" name="CustomShape 100"/>
          <p:cNvSpPr/>
          <p:nvPr/>
        </p:nvSpPr>
        <p:spPr>
          <a:xfrm>
            <a:off x="4840957" y="267466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CustomShape 101"/>
          <p:cNvSpPr/>
          <p:nvPr/>
        </p:nvSpPr>
        <p:spPr>
          <a:xfrm>
            <a:off x="4792717" y="263326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2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75" name="CustomShape 102"/>
          <p:cNvSpPr/>
          <p:nvPr/>
        </p:nvSpPr>
        <p:spPr>
          <a:xfrm>
            <a:off x="4835557" y="245218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103"/>
          <p:cNvSpPr/>
          <p:nvPr/>
        </p:nvSpPr>
        <p:spPr>
          <a:xfrm>
            <a:off x="4779397" y="241042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3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77" name="CustomShape 104"/>
          <p:cNvSpPr/>
          <p:nvPr/>
        </p:nvSpPr>
        <p:spPr>
          <a:xfrm>
            <a:off x="5562037" y="296662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105"/>
          <p:cNvSpPr/>
          <p:nvPr/>
        </p:nvSpPr>
        <p:spPr>
          <a:xfrm>
            <a:off x="5513797" y="292486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2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79" name="CustomShape 106"/>
          <p:cNvSpPr/>
          <p:nvPr/>
        </p:nvSpPr>
        <p:spPr>
          <a:xfrm>
            <a:off x="5556997" y="266962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107"/>
          <p:cNvSpPr/>
          <p:nvPr/>
        </p:nvSpPr>
        <p:spPr>
          <a:xfrm>
            <a:off x="5500837" y="262786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3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81" name="CustomShape 108"/>
          <p:cNvSpPr/>
          <p:nvPr/>
        </p:nvSpPr>
        <p:spPr>
          <a:xfrm>
            <a:off x="5562037" y="244678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109"/>
          <p:cNvSpPr/>
          <p:nvPr/>
        </p:nvSpPr>
        <p:spPr>
          <a:xfrm>
            <a:off x="5506237" y="240538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4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83" name="CustomShape 110"/>
          <p:cNvSpPr/>
          <p:nvPr/>
        </p:nvSpPr>
        <p:spPr>
          <a:xfrm>
            <a:off x="6240997" y="297166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111"/>
          <p:cNvSpPr/>
          <p:nvPr/>
        </p:nvSpPr>
        <p:spPr>
          <a:xfrm>
            <a:off x="6184837" y="293026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2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85" name="CustomShape 112"/>
          <p:cNvSpPr/>
          <p:nvPr/>
        </p:nvSpPr>
        <p:spPr>
          <a:xfrm>
            <a:off x="6240997" y="266962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113"/>
          <p:cNvSpPr/>
          <p:nvPr/>
        </p:nvSpPr>
        <p:spPr>
          <a:xfrm>
            <a:off x="6184837" y="262786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3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87" name="CustomShape 114"/>
          <p:cNvSpPr/>
          <p:nvPr/>
        </p:nvSpPr>
        <p:spPr>
          <a:xfrm>
            <a:off x="6235597" y="252094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115"/>
          <p:cNvSpPr/>
          <p:nvPr/>
        </p:nvSpPr>
        <p:spPr>
          <a:xfrm>
            <a:off x="6179797" y="247954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4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89" name="CustomShape 116"/>
          <p:cNvSpPr/>
          <p:nvPr/>
        </p:nvSpPr>
        <p:spPr>
          <a:xfrm>
            <a:off x="6240997" y="237766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117"/>
          <p:cNvSpPr/>
          <p:nvPr/>
        </p:nvSpPr>
        <p:spPr>
          <a:xfrm>
            <a:off x="6184837" y="233626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5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91" name="CustomShape 118"/>
          <p:cNvSpPr/>
          <p:nvPr/>
        </p:nvSpPr>
        <p:spPr>
          <a:xfrm flipV="1">
            <a:off x="5437477" y="2839905"/>
            <a:ext cx="1440" cy="315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2" name="CustomShape 119"/>
          <p:cNvSpPr/>
          <p:nvPr/>
        </p:nvSpPr>
        <p:spPr>
          <a:xfrm flipV="1">
            <a:off x="4124557" y="3188745"/>
            <a:ext cx="2670480" cy="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C00000"/>
            </a:solidFill>
            <a:custDash>
              <a:ds d="400000" sp="300000"/>
            </a:custDash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93" name="CustomShape 120"/>
          <p:cNvSpPr/>
          <p:nvPr/>
        </p:nvSpPr>
        <p:spPr>
          <a:xfrm>
            <a:off x="6235597" y="318910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121"/>
          <p:cNvSpPr/>
          <p:nvPr/>
        </p:nvSpPr>
        <p:spPr>
          <a:xfrm>
            <a:off x="6187717" y="314770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1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95" name="CustomShape 122"/>
          <p:cNvSpPr/>
          <p:nvPr/>
        </p:nvSpPr>
        <p:spPr>
          <a:xfrm>
            <a:off x="4164517" y="319450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123"/>
          <p:cNvSpPr/>
          <p:nvPr/>
        </p:nvSpPr>
        <p:spPr>
          <a:xfrm>
            <a:off x="4840957" y="319450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124"/>
          <p:cNvSpPr/>
          <p:nvPr/>
        </p:nvSpPr>
        <p:spPr>
          <a:xfrm>
            <a:off x="4784797" y="315310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1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98" name="CustomShape 125"/>
          <p:cNvSpPr/>
          <p:nvPr/>
        </p:nvSpPr>
        <p:spPr>
          <a:xfrm>
            <a:off x="5556997" y="3194505"/>
            <a:ext cx="110880" cy="110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126"/>
          <p:cNvSpPr/>
          <p:nvPr/>
        </p:nvSpPr>
        <p:spPr>
          <a:xfrm>
            <a:off x="5508757" y="314518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1</a:t>
            </a:r>
            <a:endParaRPr lang="en-US" sz="700" b="0" strike="noStrike" spc="-1">
              <a:latin typeface="Arial"/>
            </a:endParaRPr>
          </a:p>
        </p:txBody>
      </p:sp>
      <p:sp>
        <p:nvSpPr>
          <p:cNvPr id="100" name="CustomShape 127"/>
          <p:cNvSpPr/>
          <p:nvPr/>
        </p:nvSpPr>
        <p:spPr>
          <a:xfrm>
            <a:off x="4116277" y="3153105"/>
            <a:ext cx="167400" cy="1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700" b="1" strike="noStrike" spc="-1">
                <a:solidFill>
                  <a:srgbClr val="FFFFFF"/>
                </a:solidFill>
                <a:latin typeface="Calibri"/>
              </a:rPr>
              <a:t>1</a:t>
            </a:r>
            <a:endParaRPr lang="en-US" sz="700" b="0" strike="noStrike" spc="-1">
              <a:latin typeface="Arial"/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" y="1704987"/>
            <a:ext cx="9144000" cy="38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3"/>
          <p:cNvSpPr txBox="1"/>
          <p:nvPr/>
        </p:nvSpPr>
        <p:spPr>
          <a:xfrm>
            <a:off x="457200" y="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FFFFFF"/>
                </a:solidFill>
                <a:latin typeface="Arial"/>
              </a:rPr>
              <a:t>Introduction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3" name="Picture 19"/>
          <p:cNvPicPr/>
          <p:nvPr/>
        </p:nvPicPr>
        <p:blipFill>
          <a:blip r:embed="rId3"/>
          <a:stretch/>
        </p:blipFill>
        <p:spPr>
          <a:xfrm>
            <a:off x="3655635" y="2503104"/>
            <a:ext cx="746640" cy="585720"/>
          </a:xfrm>
          <a:prstGeom prst="rect">
            <a:avLst/>
          </a:prstGeom>
          <a:ln>
            <a:noFill/>
          </a:ln>
        </p:spPr>
      </p:pic>
      <p:pic>
        <p:nvPicPr>
          <p:cNvPr id="344" name="Picture 7"/>
          <p:cNvPicPr/>
          <p:nvPr/>
        </p:nvPicPr>
        <p:blipFill>
          <a:blip r:embed="rId4"/>
          <a:stretch/>
        </p:blipFill>
        <p:spPr>
          <a:xfrm>
            <a:off x="588847" y="2468544"/>
            <a:ext cx="1320840" cy="1139040"/>
          </a:xfrm>
          <a:prstGeom prst="rect">
            <a:avLst/>
          </a:prstGeom>
          <a:ln>
            <a:noFill/>
          </a:ln>
        </p:spPr>
      </p:pic>
      <p:sp>
        <p:nvSpPr>
          <p:cNvPr id="345" name="CustomShape 6"/>
          <p:cNvSpPr/>
          <p:nvPr/>
        </p:nvSpPr>
        <p:spPr>
          <a:xfrm>
            <a:off x="2126407" y="2499504"/>
            <a:ext cx="108180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Inference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46" name="CustomShape 7"/>
          <p:cNvSpPr/>
          <p:nvPr/>
        </p:nvSpPr>
        <p:spPr>
          <a:xfrm>
            <a:off x="2099767" y="3411024"/>
            <a:ext cx="108180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Training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47" name="CustomShape 8"/>
          <p:cNvSpPr/>
          <p:nvPr/>
        </p:nvSpPr>
        <p:spPr>
          <a:xfrm flipV="1">
            <a:off x="1822207" y="2661504"/>
            <a:ext cx="330480" cy="436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8" name="CustomShape 9"/>
          <p:cNvSpPr/>
          <p:nvPr/>
        </p:nvSpPr>
        <p:spPr>
          <a:xfrm>
            <a:off x="1822207" y="3098544"/>
            <a:ext cx="330480" cy="415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CustomShape 10"/>
          <p:cNvSpPr/>
          <p:nvPr/>
        </p:nvSpPr>
        <p:spPr>
          <a:xfrm>
            <a:off x="2988967" y="2642424"/>
            <a:ext cx="154080" cy="9288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1" name="Picture 3"/>
          <p:cNvPicPr/>
          <p:nvPr/>
        </p:nvPicPr>
        <p:blipFill>
          <a:blip r:embed="rId5"/>
          <a:stretch/>
        </p:blipFill>
        <p:spPr>
          <a:xfrm>
            <a:off x="3687675" y="3134544"/>
            <a:ext cx="763200" cy="779040"/>
          </a:xfrm>
          <a:prstGeom prst="rect">
            <a:avLst/>
          </a:prstGeom>
          <a:ln>
            <a:noFill/>
          </a:ln>
        </p:spPr>
      </p:pic>
      <p:sp>
        <p:nvSpPr>
          <p:cNvPr id="362" name="CustomShape 20"/>
          <p:cNvSpPr/>
          <p:nvPr/>
        </p:nvSpPr>
        <p:spPr>
          <a:xfrm>
            <a:off x="3359715" y="3141024"/>
            <a:ext cx="301320" cy="23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" name="CustomShape 21"/>
          <p:cNvSpPr/>
          <p:nvPr/>
        </p:nvSpPr>
        <p:spPr>
          <a:xfrm flipV="1">
            <a:off x="3361515" y="2853744"/>
            <a:ext cx="293400" cy="27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CustomShape 22"/>
          <p:cNvSpPr/>
          <p:nvPr/>
        </p:nvSpPr>
        <p:spPr>
          <a:xfrm>
            <a:off x="4892086" y="3558984"/>
            <a:ext cx="301320" cy="23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" name="CustomShape 23"/>
          <p:cNvSpPr/>
          <p:nvPr/>
        </p:nvSpPr>
        <p:spPr>
          <a:xfrm flipV="1">
            <a:off x="4893886" y="3271704"/>
            <a:ext cx="293400" cy="27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24"/>
          <p:cNvSpPr/>
          <p:nvPr/>
        </p:nvSpPr>
        <p:spPr>
          <a:xfrm>
            <a:off x="4845646" y="3148468"/>
            <a:ext cx="121464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X86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367" name="CustomShape 25"/>
          <p:cNvSpPr/>
          <p:nvPr/>
        </p:nvSpPr>
        <p:spPr>
          <a:xfrm>
            <a:off x="4865550" y="3640344"/>
            <a:ext cx="121464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ARM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38" name="CustomShape 10"/>
          <p:cNvSpPr/>
          <p:nvPr/>
        </p:nvSpPr>
        <p:spPr>
          <a:xfrm>
            <a:off x="5864964" y="2642424"/>
            <a:ext cx="198449" cy="112806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24"/>
          <p:cNvSpPr/>
          <p:nvPr/>
        </p:nvSpPr>
        <p:spPr>
          <a:xfrm>
            <a:off x="4415698" y="3409305"/>
            <a:ext cx="494814" cy="2434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85000" lnSpcReduction="20000"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CPU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41" name="CustomShape 24"/>
          <p:cNvSpPr/>
          <p:nvPr/>
        </p:nvSpPr>
        <p:spPr>
          <a:xfrm>
            <a:off x="4415698" y="2660063"/>
            <a:ext cx="494814" cy="2434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85000" lnSpcReduction="20000"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GPU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42" name="CustomShape 24"/>
          <p:cNvSpPr/>
          <p:nvPr/>
        </p:nvSpPr>
        <p:spPr>
          <a:xfrm>
            <a:off x="6316709" y="2648839"/>
            <a:ext cx="803852" cy="11441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CN</a:t>
            </a:r>
          </a:p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spc="-1" dirty="0" smtClean="0">
                <a:solidFill>
                  <a:srgbClr val="000000"/>
                </a:solidFill>
                <a:latin typeface="Calibri"/>
              </a:rPr>
              <a:t>VM</a:t>
            </a:r>
          </a:p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spc="-1" dirty="0" smtClean="0">
                <a:solidFill>
                  <a:srgbClr val="000000"/>
                </a:solidFill>
                <a:latin typeface="Calibri"/>
              </a:rPr>
              <a:t>MVM</a:t>
            </a:r>
            <a:endParaRPr lang="en-US" sz="1400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VMCN</a:t>
            </a:r>
          </a:p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BM</a:t>
            </a:r>
          </a:p>
        </p:txBody>
      </p:sp>
      <p:sp>
        <p:nvSpPr>
          <p:cNvPr id="143" name="CustomShape 24"/>
          <p:cNvSpPr/>
          <p:nvPr/>
        </p:nvSpPr>
        <p:spPr>
          <a:xfrm>
            <a:off x="1879732" y="1987234"/>
            <a:ext cx="1263315" cy="3351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DL operation</a:t>
            </a:r>
            <a:endParaRPr lang="en-US" sz="1400" b="0" strike="noStrike" spc="-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CustomShape 24"/>
          <p:cNvSpPr/>
          <p:nvPr/>
        </p:nvSpPr>
        <p:spPr>
          <a:xfrm>
            <a:off x="3660197" y="1986688"/>
            <a:ext cx="1350703" cy="3351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Compute Unit</a:t>
            </a:r>
            <a:endParaRPr lang="en-US" sz="1400" b="0" strike="noStrike" spc="-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CustomShape 24"/>
          <p:cNvSpPr/>
          <p:nvPr/>
        </p:nvSpPr>
        <p:spPr>
          <a:xfrm>
            <a:off x="5851342" y="1986688"/>
            <a:ext cx="1734586" cy="3351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Execution Platform</a:t>
            </a:r>
            <a:endParaRPr lang="en-US" sz="1400" b="0" strike="noStrike" spc="-1" dirty="0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2" name="Picture 8" descr="anage virtualization in one platform: LXD and KVM containers - ISPsyst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14" y="2857779"/>
            <a:ext cx="890649" cy="8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rver PNG images, Server icon Free Download - Free Transparent PNG Log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66" y="3534675"/>
            <a:ext cx="738837" cy="7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66" y="2300798"/>
            <a:ext cx="778485" cy="6825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7" y="4428986"/>
            <a:ext cx="6798451" cy="22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678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extShape 1"/>
          <p:cNvSpPr txBox="1"/>
          <p:nvPr/>
        </p:nvSpPr>
        <p:spPr>
          <a:xfrm>
            <a:off x="457200" y="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FFFFFF"/>
                </a:solidFill>
                <a:latin typeface="Arial"/>
              </a:rPr>
              <a:t>Research Questions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2" name="TextShape 2"/>
          <p:cNvSpPr txBox="1"/>
          <p:nvPr/>
        </p:nvSpPr>
        <p:spPr>
          <a:xfrm>
            <a:off x="457200" y="1600200"/>
            <a:ext cx="556260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3400" b="0" strike="noStrike" spc="-1" dirty="0">
                <a:solidFill>
                  <a:srgbClr val="000000"/>
                </a:solidFill>
                <a:latin typeface="Calibri"/>
              </a:rPr>
              <a:t>As a Cloud Solution Architect: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8000"/>
              </a:buClr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Which execution platform to choose for DL apps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8000"/>
              </a:buClr>
              <a:buFont typeface="Courier New"/>
              <a:buChar char="o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Cloud infrastructure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8000"/>
              </a:buClr>
              <a:buFont typeface="Courier New"/>
              <a:buChar char="o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Edge infrastructure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8000"/>
              </a:buClr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To get shorter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</a:rPr>
              <a:t>E2E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inference results, does it worth to 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8000"/>
              </a:buClr>
              <a:buFont typeface="Courier New"/>
              <a:buChar char="o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Pin CPU cores?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8000"/>
              </a:buClr>
              <a:buFont typeface="Courier New"/>
              <a:buChar char="o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Use GPU for DL apps?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8000"/>
              </a:buClr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How the overhead of a given execution platform varies in the presence of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</a:rPr>
              <a:t>scale-up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8000"/>
              </a:buClr>
              <a:buFont typeface="Courier New"/>
              <a:buChar char="o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With CPU as processing unit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8000"/>
              </a:buClr>
              <a:buFont typeface="Courier New"/>
              <a:buChar char="o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With GPU as processing unit</a:t>
            </a:r>
          </a:p>
        </p:txBody>
      </p:sp>
      <p:sp>
        <p:nvSpPr>
          <p:cNvPr id="473" name="TextShape 3"/>
          <p:cNvSpPr txBox="1"/>
          <p:nvPr/>
        </p:nvSpPr>
        <p:spPr>
          <a:xfrm>
            <a:off x="349812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B264338-DAB6-4886-A855-362F2251939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" name="Picture 87"/>
          <p:cNvPicPr/>
          <p:nvPr/>
        </p:nvPicPr>
        <p:blipFill>
          <a:blip r:embed="rId3"/>
          <a:stretch/>
        </p:blipFill>
        <p:spPr>
          <a:xfrm>
            <a:off x="6845405" y="3944400"/>
            <a:ext cx="1747945" cy="169776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6951058" y="2116200"/>
            <a:ext cx="1457640" cy="1664335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7" name="CustomShape 5"/>
          <p:cNvSpPr/>
          <p:nvPr/>
        </p:nvSpPr>
        <p:spPr>
          <a:xfrm>
            <a:off x="6216819" y="1717320"/>
            <a:ext cx="2911133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Cloud Solution </a:t>
            </a:r>
            <a:r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Architect Challenges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8" name="CustomShape 12"/>
          <p:cNvSpPr/>
          <p:nvPr/>
        </p:nvSpPr>
        <p:spPr>
          <a:xfrm>
            <a:off x="6856378" y="2207280"/>
            <a:ext cx="163116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Which platform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9" name="CustomShape 13"/>
          <p:cNvSpPr/>
          <p:nvPr/>
        </p:nvSpPr>
        <p:spPr>
          <a:xfrm>
            <a:off x="6856378" y="2653385"/>
            <a:ext cx="1631160" cy="55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Which Compute Unit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0" name="CustomShape 14"/>
          <p:cNvSpPr/>
          <p:nvPr/>
        </p:nvSpPr>
        <p:spPr>
          <a:xfrm>
            <a:off x="6845405" y="3198000"/>
            <a:ext cx="163116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To what extent scale-up</a:t>
            </a:r>
            <a:endParaRPr lang="en-US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223020" y="152280"/>
            <a:ext cx="867528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FFFFFF"/>
                </a:solidFill>
                <a:latin typeface="Arial"/>
              </a:rPr>
              <a:t>DL benchmarking platform: MLPerf </a:t>
            </a:r>
            <a:r>
              <a:rPr lang="en-US" sz="4400" b="0" strike="noStrike" spc="-1" dirty="0">
                <a:solidFill>
                  <a:srgbClr val="FFFFFF"/>
                </a:solidFill>
                <a:latin typeface="Arial"/>
              </a:rPr>
              <a:t>vs DLBS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85" name="Table 2"/>
          <p:cNvGraphicFramePr/>
          <p:nvPr>
            <p:extLst>
              <p:ext uri="{D42A27DB-BD31-4B8C-83A1-F6EECF244321}">
                <p14:modId xmlns:p14="http://schemas.microsoft.com/office/powerpoint/2010/main" val="1327859841"/>
              </p:ext>
            </p:extLst>
          </p:nvPr>
        </p:nvGraphicFramePr>
        <p:xfrm>
          <a:off x="11160" y="1685120"/>
          <a:ext cx="9099000" cy="5029200"/>
        </p:xfrm>
        <a:graphic>
          <a:graphicData uri="http://schemas.openxmlformats.org/drawingml/2006/table">
            <a:tbl>
              <a:tblPr/>
              <a:tblGrid>
                <a:gridCol w="2720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Properties\Benchmarking applications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MLPerf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DLBS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GitHub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1400 Stars, 97 contributors, Last update hours ago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113 Stars, 4 contributors, Last update 6 months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Contributors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Alibaba, Facebook AI, Google, Intel, NVIDIA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HPE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Phases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Training, Inference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Training, Inference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Benchmarking results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Updated periodically by community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Not available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Supported Applications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Vision: detection and classification/ Language processing/ Recommendation systems/ Vision: Medical Imaging/ Speech recognition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Object detection/ Image classification/ Speech recognition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Supported Models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 Models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21 Models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Supported Frameworks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TensorFlow (TensorRT), PyTorch, ONNX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TensorFlow (TensorRT),  Caffe, Caffe2, MXNet, PyTorch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Approach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Application based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Model Based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7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Same model, different Framework deployment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7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Datasets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ImageNet, COCO, SQuAD, Criteo Terabyte, BraTS, OpenSLR LibriSpeech Corpus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ImageNet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7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Special Inference Features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Introducing “Scenarios” and some other QoS controls like latency, accuracy and etc.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Datacenter/Edge/Mobile deployment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86" name="TextShape 3"/>
          <p:cNvSpPr txBox="1"/>
          <p:nvPr/>
        </p:nvSpPr>
        <p:spPr>
          <a:xfrm>
            <a:off x="349812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B51C658-4CED-4A12-8BC8-AE9A6AE85A3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227160" y="152280"/>
            <a:ext cx="85615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FFFFFF"/>
                </a:solidFill>
                <a:latin typeface="Arial"/>
              </a:rPr>
              <a:t>DL applications supported by MLPerf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77" name="Content Placeholder 5"/>
          <p:cNvPicPr/>
          <p:nvPr/>
        </p:nvPicPr>
        <p:blipFill>
          <a:blip r:embed="rId3"/>
          <a:stretch/>
        </p:blipFill>
        <p:spPr>
          <a:xfrm>
            <a:off x="528840" y="1562760"/>
            <a:ext cx="8085600" cy="4525560"/>
          </a:xfrm>
          <a:prstGeom prst="rect">
            <a:avLst/>
          </a:prstGeom>
          <a:ln>
            <a:noFill/>
          </a:ln>
        </p:spPr>
      </p:pic>
      <p:sp>
        <p:nvSpPr>
          <p:cNvPr id="478" name="TextShape 2"/>
          <p:cNvSpPr txBox="1"/>
          <p:nvPr/>
        </p:nvSpPr>
        <p:spPr>
          <a:xfrm>
            <a:off x="349812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A1F71DA-1029-484A-A267-B6F4D2D3567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457200" y="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FFFFFF"/>
                </a:solidFill>
                <a:latin typeface="Arial"/>
              </a:rPr>
              <a:t>Selected DL Apps and models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285840" indent="-285480">
              <a:spcBef>
                <a:spcPts val="561"/>
              </a:spcBef>
              <a:buClr>
                <a:srgbClr val="008000"/>
              </a:buClr>
              <a:buFont typeface="Courier New"/>
              <a:buChar char="o"/>
            </a:pPr>
            <a:r>
              <a:rPr lang="en-US" sz="36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Which applications to choose</a:t>
            </a: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spcBef>
                <a:spcPts val="479"/>
              </a:spcBef>
              <a:buClr>
                <a:srgbClr val="008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Commonly used in production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spcBef>
                <a:spcPts val="479"/>
              </a:spcBef>
              <a:buClr>
                <a:srgbClr val="008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Related to end user experience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spcBef>
                <a:spcPts val="479"/>
              </a:spcBef>
              <a:buClr>
                <a:srgbClr val="008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Different input data type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34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Deep </a:t>
            </a:r>
            <a:r>
              <a:rPr lang="en-US" sz="3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Learning applications and their NN Models</a:t>
            </a:r>
            <a:endParaRPr lang="en-US" sz="34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8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Vision --&gt; ResNet50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8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Speech Recognition --&gt; RNNT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8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Language Processing --&gt; BERT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8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Recommendation system --&gt; DLRM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3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ARM:</a:t>
            </a:r>
            <a:endParaRPr lang="en-US" sz="34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8000"/>
              </a:buClr>
              <a:buFont typeface="Courier New"/>
              <a:buChar char="o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Custom Python script --&gt; ResNet50 (same data set)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extShape 1"/>
          <p:cNvSpPr txBox="1"/>
          <p:nvPr/>
        </p:nvSpPr>
        <p:spPr>
          <a:xfrm>
            <a:off x="457200" y="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FFFFFF"/>
                </a:solidFill>
                <a:latin typeface="Arial"/>
              </a:rPr>
              <a:t>Experiment </a:t>
            </a:r>
            <a:r>
              <a:rPr lang="en-US" sz="4400" b="0" strike="noStrike" spc="-1" dirty="0" smtClean="0">
                <a:solidFill>
                  <a:srgbClr val="FFFFFF"/>
                </a:solidFill>
                <a:latin typeface="Arial"/>
              </a:rPr>
              <a:t>Setup: Infrastructure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" name="TextShape 2"/>
          <p:cNvSpPr txBox="1"/>
          <p:nvPr/>
        </p:nvSpPr>
        <p:spPr>
          <a:xfrm>
            <a:off x="457200" y="1600200"/>
            <a:ext cx="7823200" cy="19431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2500" lnSpcReduction="20000"/>
          </a:bodyPr>
          <a:lstStyle/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8000"/>
              </a:buClr>
              <a:buFont typeface="Wingdings" charset="2"/>
              <a:buChar char="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X86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8000"/>
              </a:buClr>
              <a:buFont typeface="Courier New"/>
              <a:buChar char="o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80 x Intel(R) Xeon(R) Gold 6138 CPU @ 2.00GHz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8000"/>
              </a:buClr>
              <a:buFont typeface="Courier New"/>
              <a:buChar char="o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512GB DDR3 @ 2666 MT/s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8000"/>
              </a:buClr>
              <a:buFont typeface="Courier New"/>
              <a:buChar char="o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GPU: Tesla k40c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8000"/>
              </a:buClr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ARM: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8000"/>
              </a:buClr>
              <a:buFont typeface="Courier New"/>
              <a:buChar char="o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Quad core Cortex-A72 (ARM v8) 64-bit SoC @ 1.5GHz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8000"/>
              </a:buClr>
              <a:buFont typeface="Courier New"/>
              <a:buChar char="o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8GB LPDDR4-3200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SDRAM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39" y="3765452"/>
            <a:ext cx="6575961" cy="2136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98">
            <a:extLst>
              <a:ext uri="{FF2B5EF4-FFF2-40B4-BE49-F238E27FC236}">
                <a16:creationId xmlns:a16="http://schemas.microsoft.com/office/drawing/2014/main" xmlns="" id="{720FEE95-EFCC-554A-B93D-6B1A5EA365AD}"/>
              </a:ext>
            </a:extLst>
          </p:cNvPr>
          <p:cNvSpPr/>
          <p:nvPr/>
        </p:nvSpPr>
        <p:spPr>
          <a:xfrm rot="5573013" flipV="1">
            <a:off x="739448" y="4532799"/>
            <a:ext cx="2097574" cy="80710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494" name="CustomShape 1"/>
          <p:cNvSpPr/>
          <p:nvPr/>
        </p:nvSpPr>
        <p:spPr>
          <a:xfrm>
            <a:off x="3727915" y="2651790"/>
            <a:ext cx="954000" cy="3137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495" name="TextShape 2"/>
          <p:cNvSpPr txBox="1"/>
          <p:nvPr/>
        </p:nvSpPr>
        <p:spPr>
          <a:xfrm>
            <a:off x="457200" y="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 smtClean="0">
                <a:solidFill>
                  <a:srgbClr val="FFFFFF"/>
                </a:solidFill>
                <a:latin typeface="Arial"/>
              </a:rPr>
              <a:t>Experiment setup:</a:t>
            </a:r>
            <a:r>
              <a:rPr lang="en-US" sz="4800" b="0" strike="noStrike" spc="-1" dirty="0">
                <a:solidFill>
                  <a:srgbClr val="FFFFFF"/>
                </a:solidFill>
                <a:latin typeface="Arial"/>
              </a:rPr>
              <a:t> </a:t>
            </a:r>
            <a:r>
              <a:rPr lang="en-US" sz="4800" b="0" strike="noStrike" spc="-1" dirty="0" smtClean="0">
                <a:solidFill>
                  <a:srgbClr val="FFFFFF"/>
                </a:solidFill>
                <a:latin typeface="Arial"/>
              </a:rPr>
              <a:t>Scenarios</a:t>
            </a:r>
            <a:endParaRPr lang="en-US" sz="4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CustomShape 3"/>
          <p:cNvSpPr/>
          <p:nvPr/>
        </p:nvSpPr>
        <p:spPr>
          <a:xfrm>
            <a:off x="5393995" y="2895510"/>
            <a:ext cx="1089416" cy="387360"/>
          </a:xfrm>
          <a:prstGeom prst="roundRect">
            <a:avLst>
              <a:gd name="adj" fmla="val 16667"/>
            </a:avLst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lang="en-US" sz="1400" strike="noStrike" spc="-1" dirty="0">
              <a:latin typeface="Arial"/>
            </a:endParaRPr>
          </a:p>
        </p:txBody>
      </p:sp>
      <p:sp>
        <p:nvSpPr>
          <p:cNvPr id="497" name="CustomShape 4"/>
          <p:cNvSpPr/>
          <p:nvPr/>
        </p:nvSpPr>
        <p:spPr>
          <a:xfrm>
            <a:off x="5381637" y="4140633"/>
            <a:ext cx="1101773" cy="607086"/>
          </a:xfrm>
          <a:prstGeom prst="roundRect">
            <a:avLst>
              <a:gd name="adj" fmla="val 16667"/>
            </a:avLst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1440" tIns="45720" rIns="91440" bIns="45720" anchor="ctr"/>
          <a:lstStyle/>
          <a:p>
            <a:pPr algn="ctr"/>
            <a:endParaRPr lang="en-US" sz="1400" strike="noStrike" spc="-1" dirty="0">
              <a:latin typeface="Arial"/>
            </a:endParaRPr>
          </a:p>
        </p:txBody>
      </p:sp>
      <p:sp>
        <p:nvSpPr>
          <p:cNvPr id="498" name="CustomShape 5"/>
          <p:cNvSpPr/>
          <p:nvPr/>
        </p:nvSpPr>
        <p:spPr>
          <a:xfrm>
            <a:off x="5396515" y="3572310"/>
            <a:ext cx="1098364" cy="387360"/>
          </a:xfrm>
          <a:prstGeom prst="roundRect">
            <a:avLst>
              <a:gd name="adj" fmla="val 16667"/>
            </a:avLst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lang="en-US" sz="1400" strike="noStrike" spc="-1" dirty="0">
              <a:latin typeface="Arial"/>
            </a:endParaRPr>
          </a:p>
        </p:txBody>
      </p:sp>
      <p:sp>
        <p:nvSpPr>
          <p:cNvPr id="499" name="CustomShape 6"/>
          <p:cNvSpPr/>
          <p:nvPr/>
        </p:nvSpPr>
        <p:spPr>
          <a:xfrm>
            <a:off x="3836995" y="2705070"/>
            <a:ext cx="719640" cy="704880"/>
          </a:xfrm>
          <a:prstGeom prst="ellipse">
            <a:avLst/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00" name="CustomShape 7"/>
          <p:cNvSpPr/>
          <p:nvPr/>
        </p:nvSpPr>
        <p:spPr>
          <a:xfrm>
            <a:off x="3830515" y="3472950"/>
            <a:ext cx="749160" cy="704880"/>
          </a:xfrm>
          <a:prstGeom prst="ellipse">
            <a:avLst/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01" name="CustomShape 8"/>
          <p:cNvSpPr/>
          <p:nvPr/>
        </p:nvSpPr>
        <p:spPr>
          <a:xfrm>
            <a:off x="3845995" y="4250550"/>
            <a:ext cx="719640" cy="704880"/>
          </a:xfrm>
          <a:prstGeom prst="ellipse">
            <a:avLst/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02" name="CustomShape 9"/>
          <p:cNvSpPr/>
          <p:nvPr/>
        </p:nvSpPr>
        <p:spPr>
          <a:xfrm>
            <a:off x="3852835" y="5028510"/>
            <a:ext cx="719640" cy="704880"/>
          </a:xfrm>
          <a:prstGeom prst="ellipse">
            <a:avLst/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03" name="CustomShape 10"/>
          <p:cNvSpPr/>
          <p:nvPr/>
        </p:nvSpPr>
        <p:spPr>
          <a:xfrm>
            <a:off x="3869340" y="2787642"/>
            <a:ext cx="805680" cy="732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Image</a:t>
            </a:r>
          </a:p>
          <a:p>
            <a:pPr>
              <a:lnSpc>
                <a:spcPct val="100000"/>
              </a:lnSpc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Classfy.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504" name="CustomShape 11"/>
          <p:cNvSpPr/>
          <p:nvPr/>
        </p:nvSpPr>
        <p:spPr>
          <a:xfrm>
            <a:off x="3737995" y="3588150"/>
            <a:ext cx="93168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Speech Recog.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505" name="CustomShape 12"/>
          <p:cNvSpPr/>
          <p:nvPr/>
        </p:nvSpPr>
        <p:spPr>
          <a:xfrm>
            <a:off x="3743211" y="4465896"/>
            <a:ext cx="93168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NLP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506" name="CustomShape 13"/>
          <p:cNvSpPr/>
          <p:nvPr/>
        </p:nvSpPr>
        <p:spPr>
          <a:xfrm>
            <a:off x="3737995" y="5151270"/>
            <a:ext cx="93168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Recom.</a:t>
            </a:r>
            <a:endParaRPr lang="en-US" sz="14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System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507" name="CustomShape 14"/>
          <p:cNvSpPr/>
          <p:nvPr/>
        </p:nvSpPr>
        <p:spPr>
          <a:xfrm>
            <a:off x="3469795" y="1731420"/>
            <a:ext cx="1553696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/>
          <a:lstStyle/>
          <a:p>
            <a:pPr algn="ctr"/>
            <a:r>
              <a:rPr lang="en-US" sz="1600" spc="-1" dirty="0">
                <a:latin typeface="Calibri"/>
              </a:rPr>
              <a:t>Benchmark Suit</a:t>
            </a:r>
            <a:endParaRPr lang="en-US" sz="16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strike="noStrike" spc="-1" dirty="0">
                <a:latin typeface="Calibri"/>
              </a:rPr>
              <a:t>(</a:t>
            </a:r>
            <a:r>
              <a:rPr lang="en-US" sz="1600" spc="-1" dirty="0">
                <a:latin typeface="Calibri"/>
              </a:rPr>
              <a:t>MLPerf</a:t>
            </a:r>
            <a:r>
              <a:rPr lang="en-US" sz="1600" strike="noStrike" spc="-1" dirty="0">
                <a:latin typeface="Calibri"/>
              </a:rPr>
              <a:t>)</a:t>
            </a:r>
            <a:endParaRPr lang="en-US" sz="1600" strike="noStrike" spc="-1" dirty="0">
              <a:latin typeface="Arial"/>
            </a:endParaRPr>
          </a:p>
        </p:txBody>
      </p:sp>
      <p:sp>
        <p:nvSpPr>
          <p:cNvPr id="508" name="CustomShape 15"/>
          <p:cNvSpPr/>
          <p:nvPr/>
        </p:nvSpPr>
        <p:spPr>
          <a:xfrm>
            <a:off x="2138515" y="1730340"/>
            <a:ext cx="10353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600" strike="noStrike" spc="-1" dirty="0">
                <a:latin typeface="Calibri"/>
              </a:rPr>
              <a:t>Execution </a:t>
            </a:r>
            <a:endParaRPr lang="en-US" sz="16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trike="noStrike" spc="-1" dirty="0">
                <a:latin typeface="Calibri"/>
              </a:rPr>
              <a:t>Platforms</a:t>
            </a:r>
            <a:endParaRPr lang="en-US" sz="1600" strike="noStrike" spc="-1" dirty="0">
              <a:latin typeface="Arial"/>
            </a:endParaRPr>
          </a:p>
        </p:txBody>
      </p:sp>
      <p:sp>
        <p:nvSpPr>
          <p:cNvPr id="509" name="CustomShape 16"/>
          <p:cNvSpPr/>
          <p:nvPr/>
        </p:nvSpPr>
        <p:spPr>
          <a:xfrm>
            <a:off x="2119795" y="4993027"/>
            <a:ext cx="719640" cy="704880"/>
          </a:xfrm>
          <a:prstGeom prst="ellipse">
            <a:avLst/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10" name="CustomShape 17"/>
          <p:cNvSpPr/>
          <p:nvPr/>
        </p:nvSpPr>
        <p:spPr>
          <a:xfrm>
            <a:off x="2121955" y="4209667"/>
            <a:ext cx="719640" cy="704880"/>
          </a:xfrm>
          <a:prstGeom prst="ellipse">
            <a:avLst/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11" name="CustomShape 18"/>
          <p:cNvSpPr/>
          <p:nvPr/>
        </p:nvSpPr>
        <p:spPr>
          <a:xfrm>
            <a:off x="2115475" y="2665110"/>
            <a:ext cx="719640" cy="704880"/>
          </a:xfrm>
          <a:prstGeom prst="ellipse">
            <a:avLst/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12" name="CustomShape 19"/>
          <p:cNvSpPr/>
          <p:nvPr/>
        </p:nvSpPr>
        <p:spPr>
          <a:xfrm>
            <a:off x="2123395" y="5761627"/>
            <a:ext cx="719640" cy="704880"/>
          </a:xfrm>
          <a:prstGeom prst="ellipse">
            <a:avLst/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13" name="CustomShape 20"/>
          <p:cNvSpPr/>
          <p:nvPr/>
        </p:nvSpPr>
        <p:spPr>
          <a:xfrm>
            <a:off x="2201875" y="5973667"/>
            <a:ext cx="5680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BM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514" name="CustomShape 21"/>
          <p:cNvSpPr/>
          <p:nvPr/>
        </p:nvSpPr>
        <p:spPr>
          <a:xfrm>
            <a:off x="2193595" y="2876790"/>
            <a:ext cx="5680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CN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515" name="CustomShape 22"/>
          <p:cNvSpPr/>
          <p:nvPr/>
        </p:nvSpPr>
        <p:spPr>
          <a:xfrm>
            <a:off x="2207635" y="4421347"/>
            <a:ext cx="5680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VM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516" name="CustomShape 23"/>
          <p:cNvSpPr/>
          <p:nvPr/>
        </p:nvSpPr>
        <p:spPr>
          <a:xfrm>
            <a:off x="2183515" y="5204707"/>
            <a:ext cx="64836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VMCN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517" name="CustomShape 24"/>
          <p:cNvSpPr/>
          <p:nvPr/>
        </p:nvSpPr>
        <p:spPr>
          <a:xfrm>
            <a:off x="5393636" y="4907072"/>
            <a:ext cx="1101244" cy="684837"/>
          </a:xfrm>
          <a:prstGeom prst="roundRect">
            <a:avLst>
              <a:gd name="adj" fmla="val 16667"/>
            </a:avLst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1440" tIns="45720" rIns="91440" bIns="45720" anchor="ctr"/>
          <a:lstStyle/>
          <a:p>
            <a:pPr algn="ctr"/>
            <a:endParaRPr lang="en-US" sz="1400" strike="noStrike" spc="-1" dirty="0">
              <a:latin typeface="Arial"/>
            </a:endParaRPr>
          </a:p>
        </p:txBody>
      </p:sp>
      <p:sp>
        <p:nvSpPr>
          <p:cNvPr id="518" name="CustomShape 25"/>
          <p:cNvSpPr/>
          <p:nvPr/>
        </p:nvSpPr>
        <p:spPr>
          <a:xfrm>
            <a:off x="7242655" y="2332830"/>
            <a:ext cx="718560" cy="637560"/>
          </a:xfrm>
          <a:prstGeom prst="diamond">
            <a:avLst/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19" name="CustomShape 26"/>
          <p:cNvSpPr/>
          <p:nvPr/>
        </p:nvSpPr>
        <p:spPr>
          <a:xfrm>
            <a:off x="7461175" y="2531910"/>
            <a:ext cx="3484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4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520" name="CustomShape 27"/>
          <p:cNvSpPr/>
          <p:nvPr/>
        </p:nvSpPr>
        <p:spPr>
          <a:xfrm>
            <a:off x="7248415" y="3169830"/>
            <a:ext cx="718560" cy="637560"/>
          </a:xfrm>
          <a:prstGeom prst="diamond">
            <a:avLst/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21" name="CustomShape 28"/>
          <p:cNvSpPr/>
          <p:nvPr/>
        </p:nvSpPr>
        <p:spPr>
          <a:xfrm>
            <a:off x="7466575" y="3368910"/>
            <a:ext cx="3484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8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522" name="CustomShape 29"/>
          <p:cNvSpPr/>
          <p:nvPr/>
        </p:nvSpPr>
        <p:spPr>
          <a:xfrm>
            <a:off x="7246975" y="3987750"/>
            <a:ext cx="718560" cy="637560"/>
          </a:xfrm>
          <a:prstGeom prst="diamond">
            <a:avLst/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23" name="CustomShape 30"/>
          <p:cNvSpPr/>
          <p:nvPr/>
        </p:nvSpPr>
        <p:spPr>
          <a:xfrm>
            <a:off x="7426795" y="4172790"/>
            <a:ext cx="49572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16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524" name="CustomShape 31"/>
          <p:cNvSpPr/>
          <p:nvPr/>
        </p:nvSpPr>
        <p:spPr>
          <a:xfrm>
            <a:off x="7242655" y="4812510"/>
            <a:ext cx="718560" cy="637560"/>
          </a:xfrm>
          <a:prstGeom prst="diamond">
            <a:avLst/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25" name="CustomShape 32"/>
          <p:cNvSpPr/>
          <p:nvPr/>
        </p:nvSpPr>
        <p:spPr>
          <a:xfrm>
            <a:off x="7426795" y="4982350"/>
            <a:ext cx="46134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32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526" name="CustomShape 33"/>
          <p:cNvSpPr/>
          <p:nvPr/>
        </p:nvSpPr>
        <p:spPr>
          <a:xfrm>
            <a:off x="7242655" y="5591910"/>
            <a:ext cx="718560" cy="637560"/>
          </a:xfrm>
          <a:prstGeom prst="diamond">
            <a:avLst/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27" name="CustomShape 34"/>
          <p:cNvSpPr/>
          <p:nvPr/>
        </p:nvSpPr>
        <p:spPr>
          <a:xfrm>
            <a:off x="7422475" y="5780174"/>
            <a:ext cx="50004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64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528" name="CustomShape 35"/>
          <p:cNvSpPr/>
          <p:nvPr/>
        </p:nvSpPr>
        <p:spPr>
          <a:xfrm>
            <a:off x="2893333" y="2987312"/>
            <a:ext cx="932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29" name="CustomShape 36"/>
          <p:cNvSpPr/>
          <p:nvPr/>
        </p:nvSpPr>
        <p:spPr>
          <a:xfrm>
            <a:off x="2861987" y="2993070"/>
            <a:ext cx="990488" cy="73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30" name="CustomShape 37"/>
          <p:cNvSpPr/>
          <p:nvPr/>
        </p:nvSpPr>
        <p:spPr>
          <a:xfrm>
            <a:off x="2847231" y="2970390"/>
            <a:ext cx="998404" cy="152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31" name="CustomShape 38"/>
          <p:cNvSpPr/>
          <p:nvPr/>
        </p:nvSpPr>
        <p:spPr>
          <a:xfrm>
            <a:off x="2842433" y="2976426"/>
            <a:ext cx="1010042" cy="22310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32" name="CustomShape 39"/>
          <p:cNvSpPr/>
          <p:nvPr/>
        </p:nvSpPr>
        <p:spPr>
          <a:xfrm flipV="1">
            <a:off x="4563475" y="2990272"/>
            <a:ext cx="790200" cy="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33" name="CustomShape 40"/>
          <p:cNvSpPr/>
          <p:nvPr/>
        </p:nvSpPr>
        <p:spPr>
          <a:xfrm>
            <a:off x="4556995" y="3062190"/>
            <a:ext cx="839160" cy="70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34" name="CustomShape 41"/>
          <p:cNvSpPr/>
          <p:nvPr/>
        </p:nvSpPr>
        <p:spPr>
          <a:xfrm>
            <a:off x="4569595" y="3055350"/>
            <a:ext cx="824040" cy="1383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35" name="CustomShape 42"/>
          <p:cNvSpPr/>
          <p:nvPr/>
        </p:nvSpPr>
        <p:spPr>
          <a:xfrm>
            <a:off x="4569595" y="3062190"/>
            <a:ext cx="824040" cy="205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36" name="CustomShape 43"/>
          <p:cNvSpPr/>
          <p:nvPr/>
        </p:nvSpPr>
        <p:spPr>
          <a:xfrm flipV="1">
            <a:off x="6487735" y="2659047"/>
            <a:ext cx="705960" cy="37488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37" name="CustomShape 44"/>
          <p:cNvSpPr/>
          <p:nvPr/>
        </p:nvSpPr>
        <p:spPr>
          <a:xfrm>
            <a:off x="6487735" y="3046764"/>
            <a:ext cx="755640" cy="4397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38" name="CustomShape 45"/>
          <p:cNvSpPr/>
          <p:nvPr/>
        </p:nvSpPr>
        <p:spPr>
          <a:xfrm>
            <a:off x="6498535" y="3053488"/>
            <a:ext cx="770158" cy="203852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39" name="CustomShape 46"/>
          <p:cNvSpPr/>
          <p:nvPr/>
        </p:nvSpPr>
        <p:spPr>
          <a:xfrm>
            <a:off x="6491821" y="3053488"/>
            <a:ext cx="754432" cy="285988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40" name="CustomShape 47"/>
          <p:cNvSpPr/>
          <p:nvPr/>
        </p:nvSpPr>
        <p:spPr>
          <a:xfrm>
            <a:off x="6496735" y="3053488"/>
            <a:ext cx="767160" cy="12170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41" name="Line 48"/>
          <p:cNvSpPr/>
          <p:nvPr/>
        </p:nvSpPr>
        <p:spPr>
          <a:xfrm>
            <a:off x="3367555" y="1835170"/>
            <a:ext cx="360" cy="4562280"/>
          </a:xfrm>
          <a:prstGeom prst="line">
            <a:avLst/>
          </a:prstGeom>
          <a:ln w="28575" cap="flat" cmpd="sng" algn="ctr">
            <a:solidFill>
              <a:schemeClr val="bg2">
                <a:lumMod val="75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sp>
      <p:sp>
        <p:nvSpPr>
          <p:cNvPr id="542" name="Line 49"/>
          <p:cNvSpPr/>
          <p:nvPr/>
        </p:nvSpPr>
        <p:spPr>
          <a:xfrm>
            <a:off x="5040835" y="1850000"/>
            <a:ext cx="360" cy="4562280"/>
          </a:xfrm>
          <a:prstGeom prst="line">
            <a:avLst/>
          </a:prstGeom>
          <a:ln w="28575" cap="flat" cmpd="sng" algn="ctr">
            <a:solidFill>
              <a:schemeClr val="bg2">
                <a:lumMod val="75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sp>
      <p:sp>
        <p:nvSpPr>
          <p:cNvPr id="543" name="Line 50"/>
          <p:cNvSpPr/>
          <p:nvPr/>
        </p:nvSpPr>
        <p:spPr>
          <a:xfrm>
            <a:off x="6713399" y="1818250"/>
            <a:ext cx="360" cy="4562280"/>
          </a:xfrm>
          <a:prstGeom prst="line">
            <a:avLst/>
          </a:prstGeom>
          <a:ln w="28575" cap="flat" cmpd="sng" algn="ctr">
            <a:solidFill>
              <a:schemeClr val="bg2">
                <a:lumMod val="75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sp>
      <p:sp>
        <p:nvSpPr>
          <p:cNvPr id="544" name="Line 51"/>
          <p:cNvSpPr/>
          <p:nvPr/>
        </p:nvSpPr>
        <p:spPr>
          <a:xfrm>
            <a:off x="1761048" y="1860570"/>
            <a:ext cx="360" cy="4562280"/>
          </a:xfrm>
          <a:prstGeom prst="line">
            <a:avLst/>
          </a:prstGeom>
          <a:ln w="28575" cap="flat" cmpd="sng" algn="ctr">
            <a:solidFill>
              <a:schemeClr val="bg2">
                <a:lumMod val="75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sp>
      <p:sp>
        <p:nvSpPr>
          <p:cNvPr id="546" name="CustomShape 53"/>
          <p:cNvSpPr/>
          <p:nvPr/>
        </p:nvSpPr>
        <p:spPr>
          <a:xfrm>
            <a:off x="5148475" y="1730340"/>
            <a:ext cx="13728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/>
          <a:lstStyle/>
          <a:p>
            <a:pPr algn="ctr"/>
            <a:r>
              <a:rPr lang="en-US" sz="1600" spc="-1" dirty="0">
                <a:latin typeface="Calibri"/>
              </a:rPr>
              <a:t>Processor </a:t>
            </a:r>
          </a:p>
          <a:p>
            <a:pPr algn="ctr"/>
            <a:r>
              <a:rPr lang="en-US" sz="1600" strike="noStrike" spc="-1" dirty="0">
                <a:latin typeface="Calibri"/>
              </a:rPr>
              <a:t>config</a:t>
            </a:r>
            <a:endParaRPr lang="en-US" sz="1600" strike="noStrike" spc="-1" dirty="0">
              <a:latin typeface="Arial"/>
            </a:endParaRPr>
          </a:p>
        </p:txBody>
      </p:sp>
      <p:sp>
        <p:nvSpPr>
          <p:cNvPr id="547" name="CustomShape 54"/>
          <p:cNvSpPr/>
          <p:nvPr/>
        </p:nvSpPr>
        <p:spPr>
          <a:xfrm>
            <a:off x="6920811" y="1717640"/>
            <a:ext cx="1465152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/>
          <a:lstStyle/>
          <a:p>
            <a:pPr algn="ctr">
              <a:lnSpc>
                <a:spcPct val="100000"/>
              </a:lnSpc>
            </a:pPr>
            <a:r>
              <a:rPr lang="en-US" sz="1600" strike="noStrike" spc="-1" dirty="0">
                <a:latin typeface="Calibri"/>
              </a:rPr>
              <a:t>CPU Cores</a:t>
            </a:r>
          </a:p>
          <a:p>
            <a:pPr algn="ctr">
              <a:lnSpc>
                <a:spcPct val="100000"/>
              </a:lnSpc>
            </a:pPr>
            <a:r>
              <a:rPr lang="en-US" sz="1600" strike="noStrike" spc="-1" dirty="0">
                <a:latin typeface="Calibri"/>
              </a:rPr>
              <a:t>(Scale-up level)</a:t>
            </a:r>
            <a:endParaRPr lang="en-US" sz="1600" strike="noStrike" spc="-1" dirty="0">
              <a:latin typeface="Arial"/>
            </a:endParaRPr>
          </a:p>
        </p:txBody>
      </p:sp>
      <p:sp>
        <p:nvSpPr>
          <p:cNvPr id="548" name="CustomShape 55"/>
          <p:cNvSpPr/>
          <p:nvPr/>
        </p:nvSpPr>
        <p:spPr>
          <a:xfrm>
            <a:off x="2868964" y="3799128"/>
            <a:ext cx="965520" cy="686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49" name="CustomShape 56"/>
          <p:cNvSpPr/>
          <p:nvPr/>
        </p:nvSpPr>
        <p:spPr>
          <a:xfrm>
            <a:off x="2845923" y="3798759"/>
            <a:ext cx="999551" cy="146413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52" name="CustomShape 59"/>
          <p:cNvSpPr/>
          <p:nvPr/>
        </p:nvSpPr>
        <p:spPr>
          <a:xfrm>
            <a:off x="6490255" y="3796590"/>
            <a:ext cx="745560" cy="50235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53" name="CustomShape 60"/>
          <p:cNvSpPr/>
          <p:nvPr/>
        </p:nvSpPr>
        <p:spPr>
          <a:xfrm>
            <a:off x="6490255" y="3827190"/>
            <a:ext cx="737644" cy="210094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54" name="CustomShape 61"/>
          <p:cNvSpPr/>
          <p:nvPr/>
        </p:nvSpPr>
        <p:spPr>
          <a:xfrm>
            <a:off x="6493855" y="3811350"/>
            <a:ext cx="748800" cy="129512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55" name="CustomShape 62"/>
          <p:cNvSpPr/>
          <p:nvPr/>
        </p:nvSpPr>
        <p:spPr>
          <a:xfrm>
            <a:off x="2849514" y="4596527"/>
            <a:ext cx="979443" cy="69695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56" name="CustomShape 63"/>
          <p:cNvSpPr/>
          <p:nvPr/>
        </p:nvSpPr>
        <p:spPr>
          <a:xfrm>
            <a:off x="4567115" y="4626310"/>
            <a:ext cx="826560" cy="615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57" name="CustomShape 64"/>
          <p:cNvSpPr/>
          <p:nvPr/>
        </p:nvSpPr>
        <p:spPr>
          <a:xfrm>
            <a:off x="6484133" y="4537524"/>
            <a:ext cx="735726" cy="59017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58" name="CustomShape 65"/>
          <p:cNvSpPr/>
          <p:nvPr/>
        </p:nvSpPr>
        <p:spPr>
          <a:xfrm>
            <a:off x="6484855" y="4551870"/>
            <a:ext cx="725042" cy="136546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59" name="CustomShape 66"/>
          <p:cNvSpPr/>
          <p:nvPr/>
        </p:nvSpPr>
        <p:spPr>
          <a:xfrm>
            <a:off x="2840659" y="5369419"/>
            <a:ext cx="995386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60" name="CustomShape 67"/>
          <p:cNvSpPr/>
          <p:nvPr/>
        </p:nvSpPr>
        <p:spPr>
          <a:xfrm flipV="1">
            <a:off x="4579315" y="5299230"/>
            <a:ext cx="774360" cy="116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61" name="CustomShape 68"/>
          <p:cNvSpPr/>
          <p:nvPr/>
        </p:nvSpPr>
        <p:spPr>
          <a:xfrm>
            <a:off x="6490975" y="5155432"/>
            <a:ext cx="716040" cy="78704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62" name="CustomShape 69"/>
          <p:cNvSpPr/>
          <p:nvPr/>
        </p:nvSpPr>
        <p:spPr>
          <a:xfrm flipV="1">
            <a:off x="6503213" y="5114130"/>
            <a:ext cx="705242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63" name="CustomShape 70"/>
          <p:cNvSpPr/>
          <p:nvPr/>
        </p:nvSpPr>
        <p:spPr>
          <a:xfrm flipV="1">
            <a:off x="6493855" y="4336387"/>
            <a:ext cx="757080" cy="8455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/>
          <a:lstStyle/>
          <a:p>
            <a:endParaRPr lang="en-US" sz="2000" dirty="0"/>
          </a:p>
        </p:txBody>
      </p:sp>
      <p:sp>
        <p:nvSpPr>
          <p:cNvPr id="564" name="CustomShape 71"/>
          <p:cNvSpPr/>
          <p:nvPr/>
        </p:nvSpPr>
        <p:spPr>
          <a:xfrm flipV="1">
            <a:off x="6508614" y="3530334"/>
            <a:ext cx="769437" cy="161033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65" name="CustomShape 72"/>
          <p:cNvSpPr/>
          <p:nvPr/>
        </p:nvSpPr>
        <p:spPr>
          <a:xfrm flipV="1">
            <a:off x="6499615" y="2705070"/>
            <a:ext cx="769437" cy="242084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66" name="CustomShape 73"/>
          <p:cNvSpPr/>
          <p:nvPr/>
        </p:nvSpPr>
        <p:spPr>
          <a:xfrm flipV="1">
            <a:off x="4567794" y="4598736"/>
            <a:ext cx="811323" cy="81533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67" name="CustomShape 74"/>
          <p:cNvSpPr/>
          <p:nvPr/>
        </p:nvSpPr>
        <p:spPr>
          <a:xfrm flipV="1">
            <a:off x="4598755" y="3765630"/>
            <a:ext cx="797400" cy="1609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68" name="CustomShape 75"/>
          <p:cNvSpPr/>
          <p:nvPr/>
        </p:nvSpPr>
        <p:spPr>
          <a:xfrm flipV="1">
            <a:off x="4588918" y="3061428"/>
            <a:ext cx="789595" cy="23218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69" name="CustomShape 76"/>
          <p:cNvSpPr/>
          <p:nvPr/>
        </p:nvSpPr>
        <p:spPr>
          <a:xfrm flipV="1">
            <a:off x="2854191" y="4633589"/>
            <a:ext cx="973084" cy="73797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70" name="CustomShape 77"/>
          <p:cNvSpPr/>
          <p:nvPr/>
        </p:nvSpPr>
        <p:spPr>
          <a:xfrm flipV="1">
            <a:off x="2860657" y="3963954"/>
            <a:ext cx="966267" cy="140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71" name="CustomShape 78"/>
          <p:cNvSpPr/>
          <p:nvPr/>
        </p:nvSpPr>
        <p:spPr>
          <a:xfrm flipV="1">
            <a:off x="2841802" y="3227402"/>
            <a:ext cx="994482" cy="214019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72" name="CustomShape 79"/>
          <p:cNvSpPr/>
          <p:nvPr/>
        </p:nvSpPr>
        <p:spPr>
          <a:xfrm>
            <a:off x="2843646" y="4564830"/>
            <a:ext cx="1014509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73" name="CustomShape 80"/>
          <p:cNvSpPr/>
          <p:nvPr/>
        </p:nvSpPr>
        <p:spPr>
          <a:xfrm flipV="1">
            <a:off x="2837195" y="3879741"/>
            <a:ext cx="1007640" cy="67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74" name="CustomShape 81"/>
          <p:cNvSpPr/>
          <p:nvPr/>
        </p:nvSpPr>
        <p:spPr>
          <a:xfrm flipV="1">
            <a:off x="2847355" y="3118350"/>
            <a:ext cx="964800" cy="140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75" name="CustomShape 82"/>
          <p:cNvSpPr/>
          <p:nvPr/>
        </p:nvSpPr>
        <p:spPr>
          <a:xfrm flipV="1">
            <a:off x="4558435" y="4561950"/>
            <a:ext cx="830736" cy="7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76" name="CustomShape 83"/>
          <p:cNvSpPr/>
          <p:nvPr/>
        </p:nvSpPr>
        <p:spPr>
          <a:xfrm flipV="1">
            <a:off x="4575275" y="3766350"/>
            <a:ext cx="820520" cy="84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77" name="CustomShape 84"/>
          <p:cNvSpPr/>
          <p:nvPr/>
        </p:nvSpPr>
        <p:spPr>
          <a:xfrm flipV="1">
            <a:off x="4581114" y="3073308"/>
            <a:ext cx="794764" cy="151060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78" name="CustomShape 85"/>
          <p:cNvSpPr/>
          <p:nvPr/>
        </p:nvSpPr>
        <p:spPr>
          <a:xfrm flipV="1">
            <a:off x="6458575" y="4320174"/>
            <a:ext cx="784080" cy="21225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79" name="CustomShape 86"/>
          <p:cNvSpPr/>
          <p:nvPr/>
        </p:nvSpPr>
        <p:spPr>
          <a:xfrm flipV="1">
            <a:off x="6473218" y="3501228"/>
            <a:ext cx="769437" cy="100060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80" name="CustomShape 87"/>
          <p:cNvSpPr/>
          <p:nvPr/>
        </p:nvSpPr>
        <p:spPr>
          <a:xfrm flipV="1">
            <a:off x="6480895" y="2698590"/>
            <a:ext cx="761760" cy="182417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81" name="CustomShape 88"/>
          <p:cNvSpPr/>
          <p:nvPr/>
        </p:nvSpPr>
        <p:spPr>
          <a:xfrm>
            <a:off x="2841955" y="3783629"/>
            <a:ext cx="980640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/>
          <a:lstStyle/>
          <a:p>
            <a:endParaRPr lang="en-US" sz="2000" dirty="0"/>
          </a:p>
        </p:txBody>
      </p:sp>
      <p:sp>
        <p:nvSpPr>
          <p:cNvPr id="582" name="CustomShape 89"/>
          <p:cNvSpPr/>
          <p:nvPr/>
        </p:nvSpPr>
        <p:spPr>
          <a:xfrm flipV="1">
            <a:off x="2866803" y="3045195"/>
            <a:ext cx="966593" cy="7207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83" name="CustomShape 90"/>
          <p:cNvSpPr/>
          <p:nvPr/>
        </p:nvSpPr>
        <p:spPr>
          <a:xfrm>
            <a:off x="4562755" y="3763110"/>
            <a:ext cx="833400" cy="2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84" name="CustomShape 91"/>
          <p:cNvSpPr/>
          <p:nvPr/>
        </p:nvSpPr>
        <p:spPr>
          <a:xfrm flipV="1">
            <a:off x="4571754" y="3071508"/>
            <a:ext cx="809883" cy="66064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85" name="CustomShape 92"/>
          <p:cNvSpPr/>
          <p:nvPr/>
        </p:nvSpPr>
        <p:spPr>
          <a:xfrm flipV="1">
            <a:off x="6491335" y="3486468"/>
            <a:ext cx="745560" cy="27880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86" name="CustomShape 93"/>
          <p:cNvSpPr/>
          <p:nvPr/>
        </p:nvSpPr>
        <p:spPr>
          <a:xfrm flipV="1">
            <a:off x="6489175" y="2659048"/>
            <a:ext cx="747720" cy="112962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87" name="CustomShape 94"/>
          <p:cNvSpPr/>
          <p:nvPr/>
        </p:nvSpPr>
        <p:spPr>
          <a:xfrm>
            <a:off x="709315" y="3431190"/>
            <a:ext cx="719640" cy="704880"/>
          </a:xfrm>
          <a:prstGeom prst="ellipse">
            <a:avLst/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89" name="CustomShape 96"/>
          <p:cNvSpPr/>
          <p:nvPr/>
        </p:nvSpPr>
        <p:spPr>
          <a:xfrm>
            <a:off x="710430" y="3552030"/>
            <a:ext cx="685366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Cloud</a:t>
            </a:r>
          </a:p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Server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591" name="CustomShape 98"/>
          <p:cNvSpPr/>
          <p:nvPr/>
        </p:nvSpPr>
        <p:spPr>
          <a:xfrm flipV="1">
            <a:off x="1424275" y="3017550"/>
            <a:ext cx="690840" cy="72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92" name="CustomShape 99"/>
          <p:cNvSpPr/>
          <p:nvPr/>
        </p:nvSpPr>
        <p:spPr>
          <a:xfrm>
            <a:off x="1424995" y="3771030"/>
            <a:ext cx="696600" cy="12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93" name="CustomShape 100"/>
          <p:cNvSpPr/>
          <p:nvPr/>
        </p:nvSpPr>
        <p:spPr>
          <a:xfrm>
            <a:off x="1441915" y="3788670"/>
            <a:ext cx="672840" cy="674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94" name="CustomShape 101"/>
          <p:cNvSpPr/>
          <p:nvPr/>
        </p:nvSpPr>
        <p:spPr>
          <a:xfrm>
            <a:off x="1429315" y="3783630"/>
            <a:ext cx="694080" cy="1551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602" name="CustomShape 109"/>
          <p:cNvSpPr/>
          <p:nvPr/>
        </p:nvSpPr>
        <p:spPr>
          <a:xfrm>
            <a:off x="457200" y="1730340"/>
            <a:ext cx="12261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/>
          <a:lstStyle/>
          <a:p>
            <a:pPr algn="ctr">
              <a:lnSpc>
                <a:spcPct val="100000"/>
              </a:lnSpc>
            </a:pPr>
            <a:r>
              <a:rPr lang="en-US" sz="1600" spc="-1" dirty="0">
                <a:latin typeface="Calibri"/>
              </a:rPr>
              <a:t>Computing Platform</a:t>
            </a:r>
            <a:endParaRPr lang="en-US" sz="1600" strike="noStrike" spc="-1" dirty="0">
              <a:latin typeface="Calibri"/>
            </a:endParaRPr>
          </a:p>
        </p:txBody>
      </p:sp>
      <p:sp>
        <p:nvSpPr>
          <p:cNvPr id="113" name="CustomShape 19">
            <a:extLst>
              <a:ext uri="{FF2B5EF4-FFF2-40B4-BE49-F238E27FC236}">
                <a16:creationId xmlns:a16="http://schemas.microsoft.com/office/drawing/2014/main" xmlns="" id="{94463A5D-0DE6-3644-8E07-B7994A9B633C}"/>
              </a:ext>
            </a:extLst>
          </p:cNvPr>
          <p:cNvSpPr/>
          <p:nvPr/>
        </p:nvSpPr>
        <p:spPr>
          <a:xfrm>
            <a:off x="2127238" y="3446139"/>
            <a:ext cx="719640" cy="704880"/>
          </a:xfrm>
          <a:prstGeom prst="ellipse">
            <a:avLst/>
          </a:prstGeom>
          <a:noFill/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14" name="CustomShape 20">
            <a:extLst>
              <a:ext uri="{FF2B5EF4-FFF2-40B4-BE49-F238E27FC236}">
                <a16:creationId xmlns:a16="http://schemas.microsoft.com/office/drawing/2014/main" xmlns="" id="{5547A2BE-5C7A-E54F-B6E8-A9364FC52187}"/>
              </a:ext>
            </a:extLst>
          </p:cNvPr>
          <p:cNvSpPr/>
          <p:nvPr/>
        </p:nvSpPr>
        <p:spPr>
          <a:xfrm>
            <a:off x="2193527" y="3670779"/>
            <a:ext cx="59119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MVM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116" name="CustomShape 98">
            <a:extLst>
              <a:ext uri="{FF2B5EF4-FFF2-40B4-BE49-F238E27FC236}">
                <a16:creationId xmlns:a16="http://schemas.microsoft.com/office/drawing/2014/main" xmlns="" id="{FE09148F-F6D7-AB47-AC40-6344D6825BB3}"/>
              </a:ext>
            </a:extLst>
          </p:cNvPr>
          <p:cNvSpPr/>
          <p:nvPr/>
        </p:nvSpPr>
        <p:spPr>
          <a:xfrm flipV="1">
            <a:off x="2837155" y="3282870"/>
            <a:ext cx="1000920" cy="286953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17" name="CustomShape 98">
            <a:extLst>
              <a:ext uri="{FF2B5EF4-FFF2-40B4-BE49-F238E27FC236}">
                <a16:creationId xmlns:a16="http://schemas.microsoft.com/office/drawing/2014/main" xmlns="" id="{94B42592-1CBE-A443-A5DB-384CEC729593}"/>
              </a:ext>
            </a:extLst>
          </p:cNvPr>
          <p:cNvSpPr/>
          <p:nvPr/>
        </p:nvSpPr>
        <p:spPr>
          <a:xfrm flipV="1">
            <a:off x="2831875" y="4012150"/>
            <a:ext cx="1006686" cy="217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18" name="CustomShape 98">
            <a:extLst>
              <a:ext uri="{FF2B5EF4-FFF2-40B4-BE49-F238E27FC236}">
                <a16:creationId xmlns:a16="http://schemas.microsoft.com/office/drawing/2014/main" xmlns="" id="{B5E36DCD-D9C9-C644-9C73-3B4FE31D1F4A}"/>
              </a:ext>
            </a:extLst>
          </p:cNvPr>
          <p:cNvSpPr/>
          <p:nvPr/>
        </p:nvSpPr>
        <p:spPr>
          <a:xfrm flipV="1">
            <a:off x="2830193" y="4709188"/>
            <a:ext cx="1021202" cy="146268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19" name="CustomShape 98">
            <a:extLst>
              <a:ext uri="{FF2B5EF4-FFF2-40B4-BE49-F238E27FC236}">
                <a16:creationId xmlns:a16="http://schemas.microsoft.com/office/drawing/2014/main" xmlns="" id="{688479B1-0C0E-854C-BCA0-38A59C5D47D5}"/>
              </a:ext>
            </a:extLst>
          </p:cNvPr>
          <p:cNvSpPr/>
          <p:nvPr/>
        </p:nvSpPr>
        <p:spPr>
          <a:xfrm flipV="1">
            <a:off x="2836411" y="5465297"/>
            <a:ext cx="990144" cy="71195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dk1">
                <a:alpha val="50000"/>
              </a:schemeClr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21" name="CustomShape 107">
            <a:extLst>
              <a:ext uri="{FF2B5EF4-FFF2-40B4-BE49-F238E27FC236}">
                <a16:creationId xmlns:a16="http://schemas.microsoft.com/office/drawing/2014/main" xmlns="" id="{46026E9E-77B7-3D43-AFC5-F1227AE44CF1}"/>
              </a:ext>
            </a:extLst>
          </p:cNvPr>
          <p:cNvSpPr/>
          <p:nvPr/>
        </p:nvSpPr>
        <p:spPr>
          <a:xfrm>
            <a:off x="4571755" y="3046242"/>
            <a:ext cx="791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09" name="CustomShape 13">
            <a:extLst>
              <a:ext uri="{FF2B5EF4-FFF2-40B4-BE49-F238E27FC236}">
                <a16:creationId xmlns:a16="http://schemas.microsoft.com/office/drawing/2014/main" xmlns="" id="{B2690F56-7DF4-4DD6-B301-CDD731F9A247}"/>
              </a:ext>
            </a:extLst>
          </p:cNvPr>
          <p:cNvSpPr/>
          <p:nvPr/>
        </p:nvSpPr>
        <p:spPr>
          <a:xfrm>
            <a:off x="5408672" y="5011742"/>
            <a:ext cx="1101244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GPU+ </a:t>
            </a:r>
          </a:p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Pinned CPU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110" name="CustomShape 13">
            <a:extLst>
              <a:ext uri="{FF2B5EF4-FFF2-40B4-BE49-F238E27FC236}">
                <a16:creationId xmlns:a16="http://schemas.microsoft.com/office/drawing/2014/main" xmlns="" id="{BAB899A1-1508-41E5-B2A6-2DC6A7342AC2}"/>
              </a:ext>
            </a:extLst>
          </p:cNvPr>
          <p:cNvSpPr/>
          <p:nvPr/>
        </p:nvSpPr>
        <p:spPr>
          <a:xfrm>
            <a:off x="5382889" y="4200217"/>
            <a:ext cx="1101244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GPU+ </a:t>
            </a:r>
          </a:p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Vanilla CPU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111" name="CustomShape 13">
            <a:extLst>
              <a:ext uri="{FF2B5EF4-FFF2-40B4-BE49-F238E27FC236}">
                <a16:creationId xmlns:a16="http://schemas.microsoft.com/office/drawing/2014/main" xmlns="" id="{3ADDFA53-57C4-4A0E-A597-06FFD7CCFB62}"/>
              </a:ext>
            </a:extLst>
          </p:cNvPr>
          <p:cNvSpPr/>
          <p:nvPr/>
        </p:nvSpPr>
        <p:spPr>
          <a:xfrm>
            <a:off x="5402867" y="3630976"/>
            <a:ext cx="1101244" cy="2977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Pinned CPU</a:t>
            </a:r>
            <a:endParaRPr lang="en-US" sz="1400" strike="noStrike" spc="-1" dirty="0">
              <a:latin typeface="Arial"/>
            </a:endParaRPr>
          </a:p>
        </p:txBody>
      </p:sp>
      <p:sp>
        <p:nvSpPr>
          <p:cNvPr id="112" name="CustomShape 13">
            <a:extLst>
              <a:ext uri="{FF2B5EF4-FFF2-40B4-BE49-F238E27FC236}">
                <a16:creationId xmlns:a16="http://schemas.microsoft.com/office/drawing/2014/main" xmlns="" id="{9127ACD7-7972-4DF2-A3FD-3136740C51F3}"/>
              </a:ext>
            </a:extLst>
          </p:cNvPr>
          <p:cNvSpPr/>
          <p:nvPr/>
        </p:nvSpPr>
        <p:spPr>
          <a:xfrm>
            <a:off x="5389011" y="2941410"/>
            <a:ext cx="1101244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 spc="-1" dirty="0">
                <a:solidFill>
                  <a:srgbClr val="000000"/>
                </a:solidFill>
                <a:latin typeface="Calibri"/>
              </a:rPr>
              <a:t>Vanilla CPU</a:t>
            </a:r>
            <a:endParaRPr lang="en-US" sz="140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78657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107906</TotalTime>
  <Words>1427</Words>
  <Application>Microsoft Macintosh PowerPoint</Application>
  <PresentationFormat>On-screen Show (4:3)</PresentationFormat>
  <Paragraphs>299</Paragraphs>
  <Slides>19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Courier New</vt:lpstr>
      <vt:lpstr>DejaVu Sans</vt:lpstr>
      <vt:lpstr>lato</vt:lpstr>
      <vt:lpstr>Symbol</vt:lpstr>
      <vt:lpstr>Times New Roman</vt:lpstr>
      <vt:lpstr>Wingdings</vt:lpstr>
      <vt:lpstr>Arial</vt:lpstr>
      <vt:lpstr>Office Theme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Classification experiment results</vt:lpstr>
      <vt:lpstr>Odd BM behavior</vt:lpstr>
      <vt:lpstr>The impact of Pre- and Post-Processing Phases on the Speedup </vt:lpstr>
      <vt:lpstr>PowerPoint Presentation</vt:lpstr>
      <vt:lpstr>NLP experiment results</vt:lpstr>
      <vt:lpstr>PowerPoint Presentation</vt:lpstr>
      <vt:lpstr>MicroVM vs other execution platforms</vt:lpstr>
      <vt:lpstr>Edge device experiment results</vt:lpstr>
      <vt:lpstr>Thank You!</vt:lpstr>
    </vt:vector>
  </TitlesOfParts>
  <Company>4n6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RESeED</dc:title>
  <dc:subject/>
  <dc:creator>4n6 4n6</dc:creator>
  <dc:description/>
  <cp:lastModifiedBy>davood ghatreh</cp:lastModifiedBy>
  <cp:revision>2906</cp:revision>
  <dcterms:created xsi:type="dcterms:W3CDTF">2014-07-23T09:35:07Z</dcterms:created>
  <dcterms:modified xsi:type="dcterms:W3CDTF">2022-05-19T07:20:59Z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4n6</vt:lpwstr>
  </property>
  <property fmtid="{D5CDD505-2E9C-101B-9397-08002B2CF9AE}" pid="4" name="HiddenSlides">
    <vt:i4>3</vt:i4>
  </property>
  <property fmtid="{D5CDD505-2E9C-101B-9397-08002B2CF9AE}" pid="5" name="HyperlinksChanged">
    <vt:bool>true</vt:bool>
  </property>
  <property fmtid="{D5CDD505-2E9C-101B-9397-08002B2CF9AE}" pid="6" name="LinksUpToDate">
    <vt:bool>true</vt:bool>
  </property>
  <property fmtid="{D5CDD505-2E9C-101B-9397-08002B2CF9AE}" pid="7" name="MMClips">
    <vt:i4>0</vt:i4>
  </property>
  <property fmtid="{D5CDD505-2E9C-101B-9397-08002B2CF9AE}" pid="8" name="Notes">
    <vt:i4>4</vt:i4>
  </property>
  <property fmtid="{D5CDD505-2E9C-101B-9397-08002B2CF9AE}" pid="9" name="PresentationFormat">
    <vt:lpwstr>On-screen Show (4:3)</vt:lpwstr>
  </property>
  <property fmtid="{D5CDD505-2E9C-101B-9397-08002B2CF9AE}" pid="10" name="ScaleCrop">
    <vt:bool>true</vt:bool>
  </property>
  <property fmtid="{D5CDD505-2E9C-101B-9397-08002B2CF9AE}" pid="11" name="ShareDoc">
    <vt:bool>true</vt:bool>
  </property>
  <property fmtid="{D5CDD505-2E9C-101B-9397-08002B2CF9AE}" pid="12" name="Slides">
    <vt:i4>26</vt:i4>
  </property>
</Properties>
</file>