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520" r:id="rId2"/>
    <p:sldId id="521" r:id="rId3"/>
    <p:sldId id="522" r:id="rId4"/>
    <p:sldId id="363" r:id="rId5"/>
    <p:sldId id="436" r:id="rId6"/>
    <p:sldId id="469" r:id="rId7"/>
    <p:sldId id="516" r:id="rId8"/>
    <p:sldId id="437" r:id="rId9"/>
    <p:sldId id="470" r:id="rId10"/>
    <p:sldId id="446" r:id="rId11"/>
    <p:sldId id="438" r:id="rId12"/>
    <p:sldId id="441" r:id="rId13"/>
    <p:sldId id="517" r:id="rId14"/>
    <p:sldId id="474" r:id="rId15"/>
    <p:sldId id="477" r:id="rId16"/>
    <p:sldId id="445" r:id="rId17"/>
    <p:sldId id="476" r:id="rId18"/>
    <p:sldId id="449" r:id="rId19"/>
    <p:sldId id="458" r:id="rId20"/>
    <p:sldId id="518" r:id="rId21"/>
    <p:sldId id="450" r:id="rId22"/>
    <p:sldId id="459" r:id="rId23"/>
    <p:sldId id="462" r:id="rId24"/>
    <p:sldId id="461" r:id="rId25"/>
    <p:sldId id="463" r:id="rId26"/>
    <p:sldId id="464" r:id="rId27"/>
    <p:sldId id="500" r:id="rId28"/>
    <p:sldId id="519" r:id="rId29"/>
    <p:sldId id="457" r:id="rId30"/>
    <p:sldId id="467" r:id="rId31"/>
    <p:sldId id="466" r:id="rId32"/>
    <p:sldId id="455" r:id="rId33"/>
    <p:sldId id="478" r:id="rId34"/>
    <p:sldId id="498" r:id="rId35"/>
    <p:sldId id="481" r:id="rId36"/>
    <p:sldId id="484" r:id="rId37"/>
    <p:sldId id="485" r:id="rId38"/>
    <p:sldId id="486" r:id="rId39"/>
    <p:sldId id="487" r:id="rId40"/>
    <p:sldId id="488" r:id="rId41"/>
    <p:sldId id="489" r:id="rId42"/>
    <p:sldId id="490" r:id="rId43"/>
    <p:sldId id="491" r:id="rId44"/>
    <p:sldId id="492" r:id="rId45"/>
    <p:sldId id="493" r:id="rId46"/>
    <p:sldId id="495" r:id="rId47"/>
    <p:sldId id="497" r:id="rId48"/>
    <p:sldId id="501" r:id="rId49"/>
    <p:sldId id="502" r:id="rId50"/>
    <p:sldId id="523" r:id="rId51"/>
    <p:sldId id="504" r:id="rId52"/>
    <p:sldId id="505" r:id="rId53"/>
    <p:sldId id="506" r:id="rId54"/>
    <p:sldId id="507" r:id="rId55"/>
    <p:sldId id="510" r:id="rId56"/>
    <p:sldId id="511" r:id="rId57"/>
    <p:sldId id="451" r:id="rId58"/>
    <p:sldId id="509"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Woodworth" initials="JW" lastIdx="1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F2D"/>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51" autoAdjust="0"/>
    <p:restoredTop sz="91235" autoAdjust="0"/>
  </p:normalViewPr>
  <p:slideViewPr>
    <p:cSldViewPr snapToGrid="0" snapToObjects="1">
      <p:cViewPr varScale="1">
        <p:scale>
          <a:sx n="80" d="100"/>
          <a:sy n="80" d="100"/>
        </p:scale>
        <p:origin x="-1363"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1T17:23:08.907" idx="8">
    <p:pos x="10" y="10"/>
    <p:text>Put this in appendix!</p:text>
    <p:extLst>
      <p:ext uri="{C676402C-5697-4E1C-873F-D02D1690AC5C}">
        <p15:threadingInfo xmlns:p15="http://schemas.microsoft.com/office/powerpoint/2012/main" timeZoneBias="300"/>
      </p:ext>
    </p:extLst>
  </p:cm>
  <p:cm authorId="1" dt="2017-05-01T23:00:25.445" idx="11">
    <p:pos x="106" y="106"/>
    <p:text>Put just in high level terms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7A0B8-09EA-6D49-9D36-F8B9F7BF2104}" type="datetimeFigureOut">
              <a:rPr lang="en-US" smtClean="0"/>
              <a:pPr/>
              <a:t>10/17/2017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B1F4E-4845-EB47-BD3C-717CFF736C52}" type="slidenum">
              <a:rPr lang="en-US" smtClean="0"/>
              <a:pPr/>
              <a:t>‹#›</a:t>
            </a:fld>
            <a:endParaRPr lang="en-US"/>
          </a:p>
        </p:txBody>
      </p:sp>
    </p:spTree>
    <p:extLst>
      <p:ext uri="{BB962C8B-B14F-4D97-AF65-F5344CB8AC3E}">
        <p14:creationId xmlns:p14="http://schemas.microsoft.com/office/powerpoint/2010/main" val="22258747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a:t>
            </a:r>
            <a:r>
              <a:rPr lang="en-US" baseline="0" dirty="0"/>
              <a:t> of security in clouds drives away businesses with sensitive data.</a:t>
            </a:r>
          </a:p>
          <a:p>
            <a:r>
              <a:rPr lang="en-US" baseline="0" dirty="0"/>
              <a:t>Solvable by encrypting locally and sending only encrypted data to the cloud.</a:t>
            </a:r>
          </a:p>
          <a:p>
            <a:r>
              <a:rPr lang="en-US" baseline="0" dirty="0"/>
              <a:t>Restricts search capability, can only see garbage data.</a:t>
            </a:r>
          </a:p>
          <a:p>
            <a:r>
              <a:rPr lang="en-US" baseline="0" dirty="0"/>
              <a:t>Search is important for big data, imagine looking through 1 TB of data.</a:t>
            </a:r>
          </a:p>
        </p:txBody>
      </p:sp>
      <p:sp>
        <p:nvSpPr>
          <p:cNvPr id="4" name="Slide Number Placeholder 3"/>
          <p:cNvSpPr>
            <a:spLocks noGrp="1"/>
          </p:cNvSpPr>
          <p:nvPr>
            <p:ph type="sldNum" sz="quarter" idx="10"/>
          </p:nvPr>
        </p:nvSpPr>
        <p:spPr/>
        <p:txBody>
          <a:bodyPr/>
          <a:lstStyle/>
          <a:p>
            <a:fld id="{AB8B1F4E-4845-EB47-BD3C-717CFF736C52}" type="slidenum">
              <a:rPr lang="en-US" smtClean="0"/>
              <a:pPr/>
              <a:t>8</a:t>
            </a:fld>
            <a:endParaRPr lang="en-US"/>
          </a:p>
        </p:txBody>
      </p:sp>
    </p:spTree>
    <p:extLst>
      <p:ext uri="{BB962C8B-B14F-4D97-AF65-F5344CB8AC3E}">
        <p14:creationId xmlns:p14="http://schemas.microsoft.com/office/powerpoint/2010/main" val="255522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a:t>
            </a:r>
            <a:r>
              <a:rPr lang="en-US" baseline="0" dirty="0"/>
              <a:t> terms do not represent the shard well.</a:t>
            </a:r>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45</a:t>
            </a:fld>
            <a:endParaRPr lang="en-US"/>
          </a:p>
        </p:txBody>
      </p:sp>
    </p:spTree>
    <p:extLst>
      <p:ext uri="{BB962C8B-B14F-4D97-AF65-F5344CB8AC3E}">
        <p14:creationId xmlns:p14="http://schemas.microsoft.com/office/powerpoint/2010/main" val="1231043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dist</a:t>
            </a:r>
            <a:r>
              <a:rPr lang="en-US" dirty="0"/>
              <a:t> = SUM</a:t>
            </a:r>
            <a:r>
              <a:rPr lang="en-US" baseline="0" dirty="0"/>
              <a:t>(contribution * co-occurrence)</a:t>
            </a:r>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58</a:t>
            </a:fld>
            <a:endParaRPr lang="en-US"/>
          </a:p>
        </p:txBody>
      </p:sp>
    </p:spTree>
    <p:extLst>
      <p:ext uri="{BB962C8B-B14F-4D97-AF65-F5344CB8AC3E}">
        <p14:creationId xmlns:p14="http://schemas.microsoft.com/office/powerpoint/2010/main" val="2505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company we are working with has a need to let cops search encrypted police reports.</a:t>
            </a:r>
          </a:p>
          <a:p>
            <a:r>
              <a:rPr lang="en-US" dirty="0"/>
              <a:t>Needs</a:t>
            </a:r>
            <a:r>
              <a:rPr lang="en-US" baseline="0" dirty="0"/>
              <a:t> related crimes to not have to search for every case</a:t>
            </a:r>
          </a:p>
          <a:p>
            <a:r>
              <a:rPr lang="en-US" baseline="0" dirty="0"/>
              <a:t>Needs ranking to get to the most relevant crimes quick</a:t>
            </a:r>
          </a:p>
          <a:p>
            <a:r>
              <a:rPr lang="en-US" baseline="0" dirty="0"/>
              <a:t>Needs to use limited overhead for extended life on small device.</a:t>
            </a:r>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10</a:t>
            </a:fld>
            <a:endParaRPr lang="en-US"/>
          </a:p>
        </p:txBody>
      </p:sp>
    </p:spTree>
    <p:extLst>
      <p:ext uri="{BB962C8B-B14F-4D97-AF65-F5344CB8AC3E}">
        <p14:creationId xmlns:p14="http://schemas.microsoft.com/office/powerpoint/2010/main" val="387964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your dataset gets infinitely large, it’s harder to remember exact keywords.</a:t>
            </a:r>
          </a:p>
          <a:p>
            <a:r>
              <a:rPr lang="en-US" baseline="0" dirty="0"/>
              <a:t>Users may want to see things related to the terms they search for.</a:t>
            </a:r>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11</a:t>
            </a:fld>
            <a:endParaRPr lang="en-US"/>
          </a:p>
        </p:txBody>
      </p:sp>
    </p:spTree>
    <p:extLst>
      <p:ext uri="{BB962C8B-B14F-4D97-AF65-F5344CB8AC3E}">
        <p14:creationId xmlns:p14="http://schemas.microsoft.com/office/powerpoint/2010/main" val="14097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Architecture uses standard 3 part cloud storage</a:t>
            </a:r>
            <a:r>
              <a:rPr lang="en-US" baseline="0" dirty="0"/>
              <a:t> model.</a:t>
            </a:r>
          </a:p>
          <a:p>
            <a:r>
              <a:rPr lang="en-US" baseline="0" dirty="0"/>
              <a:t>Client communicates with cloud server, which communicates with cloud storage</a:t>
            </a:r>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16</a:t>
            </a:fld>
            <a:endParaRPr lang="en-US"/>
          </a:p>
        </p:txBody>
      </p:sp>
    </p:spTree>
    <p:extLst>
      <p:ext uri="{BB962C8B-B14F-4D97-AF65-F5344CB8AC3E}">
        <p14:creationId xmlns:p14="http://schemas.microsoft.com/office/powerpoint/2010/main" val="213578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a:t>
            </a:r>
            <a:r>
              <a:rPr lang="en-US" baseline="0" dirty="0"/>
              <a:t> of data: Long vs short, full documents vs. short status updates or media tags</a:t>
            </a:r>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23</a:t>
            </a:fld>
            <a:endParaRPr lang="en-US"/>
          </a:p>
        </p:txBody>
      </p:sp>
    </p:spTree>
    <p:extLst>
      <p:ext uri="{BB962C8B-B14F-4D97-AF65-F5344CB8AC3E}">
        <p14:creationId xmlns:p14="http://schemas.microsoft.com/office/powerpoint/2010/main" val="202918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conclude that if the search is general, extractive methods (SKSS and KSWF) perform better. For the general queries, extracting semantic of files even help relevance.</a:t>
            </a:r>
          </a:p>
          <a:p>
            <a:r>
              <a:rPr lang="en-US" dirty="0"/>
              <a:t>However, this is not the case for queries with specific terms. In those queries, methods that extract all keywords perform better. In fact, we miss some documents by extracting keywords in this case.</a:t>
            </a:r>
          </a:p>
        </p:txBody>
      </p:sp>
      <p:sp>
        <p:nvSpPr>
          <p:cNvPr id="4" name="Slide Number Placeholder 3"/>
          <p:cNvSpPr>
            <a:spLocks noGrp="1"/>
          </p:cNvSpPr>
          <p:nvPr>
            <p:ph type="sldNum" sz="quarter" idx="10"/>
          </p:nvPr>
        </p:nvSpPr>
        <p:spPr/>
        <p:txBody>
          <a:bodyPr/>
          <a:lstStyle/>
          <a:p>
            <a:fld id="{AB8B1F4E-4845-EB47-BD3C-717CFF736C52}" type="slidenum">
              <a:rPr lang="en-US" smtClean="0"/>
              <a:pPr/>
              <a:t>29</a:t>
            </a:fld>
            <a:endParaRPr lang="en-US"/>
          </a:p>
        </p:txBody>
      </p:sp>
    </p:spTree>
    <p:extLst>
      <p:ext uri="{BB962C8B-B14F-4D97-AF65-F5344CB8AC3E}">
        <p14:creationId xmlns:p14="http://schemas.microsoft.com/office/powerpoint/2010/main" val="213065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the</a:t>
            </a:r>
            <a:r>
              <a:rPr lang="en-US" baseline="0" dirty="0"/>
              <a:t> terms in the index are our data points</a:t>
            </a:r>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40</a:t>
            </a:fld>
            <a:endParaRPr lang="en-US"/>
          </a:p>
        </p:txBody>
      </p:sp>
    </p:spTree>
    <p:extLst>
      <p:ext uri="{BB962C8B-B14F-4D97-AF65-F5344CB8AC3E}">
        <p14:creationId xmlns:p14="http://schemas.microsoft.com/office/powerpoint/2010/main" val="15379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dist</a:t>
            </a:r>
            <a:r>
              <a:rPr lang="en-US" dirty="0"/>
              <a:t> = SUM</a:t>
            </a:r>
            <a:r>
              <a:rPr lang="en-US" baseline="0" dirty="0"/>
              <a:t>(contribution * co-occurrence)</a:t>
            </a:r>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43</a:t>
            </a:fld>
            <a:endParaRPr lang="en-US"/>
          </a:p>
        </p:txBody>
      </p:sp>
    </p:spTree>
    <p:extLst>
      <p:ext uri="{BB962C8B-B14F-4D97-AF65-F5344CB8AC3E}">
        <p14:creationId xmlns:p14="http://schemas.microsoft.com/office/powerpoint/2010/main" val="151479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will determine</a:t>
            </a:r>
            <a:r>
              <a:rPr lang="en-US" baseline="0" dirty="0"/>
              <a:t> from these abstracts how to search</a:t>
            </a:r>
          </a:p>
          <a:p>
            <a:r>
              <a:rPr lang="en-US" baseline="0" dirty="0"/>
              <a:t>Once on the client, these abstracts can be decrypted.</a:t>
            </a:r>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44</a:t>
            </a:fld>
            <a:endParaRPr lang="en-US"/>
          </a:p>
        </p:txBody>
      </p:sp>
    </p:spTree>
    <p:extLst>
      <p:ext uri="{BB962C8B-B14F-4D97-AF65-F5344CB8AC3E}">
        <p14:creationId xmlns:p14="http://schemas.microsoft.com/office/powerpoint/2010/main" val="1079926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pcclab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Picture Placeholder 11"/>
          <p:cNvSpPr>
            <a:spLocks noGrp="1"/>
          </p:cNvSpPr>
          <p:nvPr>
            <p:ph type="pic" sz="quarter" idx="14"/>
          </p:nvPr>
        </p:nvSpPr>
        <p:spPr>
          <a:xfrm>
            <a:off x="-1" y="5369442"/>
            <a:ext cx="1658679" cy="1464548"/>
          </a:xfrm>
        </p:spPr>
        <p:txBody>
          <a:bodyPr/>
          <a:lstStyle/>
          <a:p>
            <a:endParaRPr lang="en-US"/>
          </a:p>
        </p:txBody>
      </p:sp>
      <p:pic>
        <p:nvPicPr>
          <p:cNvPr id="7" name="Picture 6" descr="title2.jpg"/>
          <p:cNvPicPr>
            <a:picLocks noChangeAspect="1"/>
          </p:cNvPicPr>
          <p:nvPr userDrawn="1"/>
        </p:nvPicPr>
        <p:blipFill>
          <a:blip r:embed="rId2"/>
          <a:stretch>
            <a:fillRect/>
          </a:stretch>
        </p:blipFill>
        <p:spPr>
          <a:xfrm>
            <a:off x="6791662" y="5178048"/>
            <a:ext cx="2331072" cy="1464548"/>
          </a:xfrm>
          <a:prstGeom prst="rect">
            <a:avLst/>
          </a:prstGeom>
        </p:spPr>
      </p:pic>
      <p:pic>
        <p:nvPicPr>
          <p:cNvPr id="15362" name="Picture 2" descr="https://pbs.twimg.com/profile_images/631520953759969280/j1ru4suY.jpg"/>
          <p:cNvPicPr>
            <a:picLocks noChangeAspect="1" noChangeArrowheads="1"/>
          </p:cNvPicPr>
          <p:nvPr userDrawn="1"/>
        </p:nvPicPr>
        <p:blipFill>
          <a:blip r:embed="rId3"/>
          <a:srcRect/>
          <a:stretch>
            <a:fillRect/>
          </a:stretch>
        </p:blipFill>
        <p:spPr bwMode="auto">
          <a:xfrm>
            <a:off x="0" y="4920130"/>
            <a:ext cx="1913860" cy="1913860"/>
          </a:xfrm>
          <a:prstGeom prst="rect">
            <a:avLst/>
          </a:prstGeom>
          <a:noFill/>
        </p:spPr>
      </p:pic>
    </p:spTree>
    <p:extLst>
      <p:ext uri="{BB962C8B-B14F-4D97-AF65-F5344CB8AC3E}">
        <p14:creationId xmlns:p14="http://schemas.microsoft.com/office/powerpoint/2010/main" val="368582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pcclab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0033F-C29E-D746-82BD-5E382C97A3A0}" type="datetime1">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3498112" y="6356350"/>
            <a:ext cx="2133600" cy="365125"/>
          </a:xfrm>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6" descr="title2.jpg"/>
          <p:cNvPicPr>
            <a:picLocks noChangeAspect="1"/>
          </p:cNvPicPr>
          <p:nvPr userDrawn="1"/>
        </p:nvPicPr>
        <p:blipFill>
          <a:blip r:embed="rId2"/>
          <a:stretch>
            <a:fillRect/>
          </a:stretch>
        </p:blipFill>
        <p:spPr>
          <a:xfrm>
            <a:off x="7591647" y="5882382"/>
            <a:ext cx="1552353" cy="975301"/>
          </a:xfrm>
          <a:prstGeom prst="rect">
            <a:avLst/>
          </a:prstGeom>
        </p:spPr>
      </p:pic>
    </p:spTree>
    <p:extLst>
      <p:ext uri="{BB962C8B-B14F-4D97-AF65-F5344CB8AC3E}">
        <p14:creationId xmlns:p14="http://schemas.microsoft.com/office/powerpoint/2010/main" val="358272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0033F-C29E-D746-82BD-5E382C97A3A0}" type="datetime1">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1855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rgbClr val="00408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a:solidFill>
                <a:prstClr val="black"/>
              </a:solidFill>
              <a:latin typeface="Calibri"/>
            </a:endParaRPr>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A74E592-A08E-3E4B-A689-D73D85531057}" type="datetime1">
              <a:rPr lang="en-US" smtClean="0">
                <a:solidFill>
                  <a:prstClr val="black">
                    <a:tint val="75000"/>
                  </a:prstClr>
                </a:solidFill>
                <a:latin typeface="Calibri"/>
              </a:rPr>
              <a:pPr defTabSz="914400"/>
              <a:t>10/17/2017</a:t>
            </a:fld>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92800" y="63093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2751F7-D677-4CE9-B35A-C3CCA0CC8D94}"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3380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b="0" i="0" kern="1200">
          <a:solidFill>
            <a:schemeClr val="bg1"/>
          </a:solidFill>
          <a:latin typeface="Arial"/>
          <a:ea typeface="+mj-ea"/>
          <a:cs typeface="+mj-cs"/>
        </a:defRPr>
      </a:lvl1pPr>
    </p:titleStyle>
    <p:body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6.png"/><Relationship Id="rId21" Type="http://schemas.openxmlformats.org/officeDocument/2006/relationships/image" Target="../media/image43.pn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emf"/><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c2-34-215-61-251.us-west-2.compute.amazonaws.com/S3C/S3Client/home.php"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mc.com/leadership/digital-universe/index.ht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3200" b="1" dirty="0"/>
              <a:t>Mohsen Amini Salehi</a:t>
            </a:r>
          </a:p>
          <a:p>
            <a:pPr lvl="1"/>
            <a:r>
              <a:rPr lang="en-US" dirty="0" err="1"/>
              <a:t>Ph.D</a:t>
            </a:r>
            <a:r>
              <a:rPr lang="en-US" dirty="0"/>
              <a:t> (Aug </a:t>
            </a:r>
            <a:r>
              <a:rPr lang="en-US" i="1" dirty="0"/>
              <a:t>’</a:t>
            </a:r>
            <a:r>
              <a:rPr lang="en-US" dirty="0"/>
              <a:t>12)</a:t>
            </a:r>
          </a:p>
          <a:p>
            <a:pPr lvl="2"/>
            <a:r>
              <a:rPr lang="en-US" i="1" dirty="0"/>
              <a:t>Melbourne University, Australia</a:t>
            </a:r>
          </a:p>
          <a:p>
            <a:pPr lvl="3"/>
            <a:r>
              <a:rPr lang="en-US" dirty="0"/>
              <a:t>Resource allocation in interconnected distributed systems </a:t>
            </a:r>
          </a:p>
          <a:p>
            <a:r>
              <a:rPr lang="en-US" dirty="0"/>
              <a:t>Academic Appointments</a:t>
            </a:r>
          </a:p>
          <a:p>
            <a:pPr lvl="1"/>
            <a:r>
              <a:rPr lang="en-US" i="1" dirty="0"/>
              <a:t>Assistant Professor at UL (Aug ’14 – present)</a:t>
            </a:r>
          </a:p>
          <a:p>
            <a:pPr lvl="1"/>
            <a:r>
              <a:rPr lang="en-US" i="1" dirty="0"/>
              <a:t>University of Miami (Aug ’13 – Aug ’14)</a:t>
            </a:r>
          </a:p>
          <a:p>
            <a:pPr lvl="1"/>
            <a:r>
              <a:rPr lang="en-US" i="1" dirty="0"/>
              <a:t>Colorado State University (Aug ’12 – Aug ’13)</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a:t>
            </a:fld>
            <a:endParaRPr lang="en-US">
              <a:solidFill>
                <a:prstClr val="black">
                  <a:tint val="75000"/>
                </a:prstClr>
              </a:solidFill>
              <a:latin typeface="Calibri"/>
            </a:endParaRPr>
          </a:p>
        </p:txBody>
      </p:sp>
    </p:spTree>
    <p:extLst>
      <p:ext uri="{BB962C8B-B14F-4D97-AF65-F5344CB8AC3E}">
        <p14:creationId xmlns:p14="http://schemas.microsoft.com/office/powerpoint/2010/main" val="24838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Scenario</a:t>
            </a:r>
          </a:p>
        </p:txBody>
      </p:sp>
      <p:sp>
        <p:nvSpPr>
          <p:cNvPr id="3" name="Content Placeholder 2"/>
          <p:cNvSpPr>
            <a:spLocks noGrp="1"/>
          </p:cNvSpPr>
          <p:nvPr>
            <p:ph idx="1"/>
          </p:nvPr>
        </p:nvSpPr>
        <p:spPr/>
        <p:txBody>
          <a:bodyPr/>
          <a:lstStyle/>
          <a:p>
            <a:r>
              <a:rPr lang="en-US" dirty="0"/>
              <a:t>Police searching encrypted criminal records.</a:t>
            </a:r>
          </a:p>
          <a:p>
            <a:pPr lvl="1"/>
            <a:r>
              <a:rPr lang="en-US" dirty="0"/>
              <a:t>Needs to look up related crimes.</a:t>
            </a:r>
          </a:p>
          <a:p>
            <a:pPr lvl="1"/>
            <a:r>
              <a:rPr lang="en-US" dirty="0"/>
              <a:t>Needs to use small device on the move.</a:t>
            </a:r>
          </a:p>
          <a:p>
            <a:pPr lvl="1"/>
            <a:r>
              <a:rPr lang="en-US" dirty="0"/>
              <a:t>Needs ranking on search results.</a:t>
            </a:r>
          </a:p>
          <a:p>
            <a:pPr lvl="1"/>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6" name="AutoShape 2" descr="Image result for cop badge clipart"/>
          <p:cNvSpPr>
            <a:spLocks noChangeAspect="1" noChangeArrowheads="1"/>
          </p:cNvSpPr>
          <p:nvPr/>
        </p:nvSpPr>
        <p:spPr bwMode="auto">
          <a:xfrm>
            <a:off x="3633788" y="33194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clipartix.com/wp-content/uploads/2016/09/Police-badge-clip-art-f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885" y="2350179"/>
            <a:ext cx="1187707" cy="15130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awyoo.com/postpic/2013/02/android-phone-screen-template_3060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575" y="3863181"/>
            <a:ext cx="1534139" cy="29758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_RxJa3NX2RIU/S9VOB5K6iNI/AAAAAAAABUk/Mio6jWPUqRs/s1600/489px-Magnifying_glass_ico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041" y="4458495"/>
            <a:ext cx="135928" cy="1373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11864" y="4396687"/>
            <a:ext cx="1100138" cy="276999"/>
          </a:xfrm>
          <a:prstGeom prst="rect">
            <a:avLst/>
          </a:prstGeom>
          <a:noFill/>
        </p:spPr>
        <p:txBody>
          <a:bodyPr wrap="square" rtlCol="0">
            <a:spAutoFit/>
          </a:bodyPr>
          <a:lstStyle/>
          <a:p>
            <a:r>
              <a:rPr lang="en-US" sz="1200" i="1" dirty="0"/>
              <a:t>Burglary</a:t>
            </a:r>
            <a:endParaRPr lang="en-US" sz="1600" i="1" dirty="0"/>
          </a:p>
        </p:txBody>
      </p:sp>
      <p:cxnSp>
        <p:nvCxnSpPr>
          <p:cNvPr id="9" name="Straight Connector 8"/>
          <p:cNvCxnSpPr/>
          <p:nvPr/>
        </p:nvCxnSpPr>
        <p:spPr>
          <a:xfrm>
            <a:off x="3403803" y="4673686"/>
            <a:ext cx="128016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828369163"/>
              </p:ext>
            </p:extLst>
          </p:nvPr>
        </p:nvGraphicFramePr>
        <p:xfrm>
          <a:off x="3378517" y="4673688"/>
          <a:ext cx="1341437" cy="1682660"/>
        </p:xfrm>
        <a:graphic>
          <a:graphicData uri="http://schemas.openxmlformats.org/drawingml/2006/table">
            <a:tbl>
              <a:tblPr firstRow="1" bandRow="1">
                <a:tableStyleId>{69CF1AB2-1976-4502-BF36-3FF5EA218861}</a:tableStyleId>
              </a:tblPr>
              <a:tblGrid>
                <a:gridCol w="1341437">
                  <a:extLst>
                    <a:ext uri="{9D8B030D-6E8A-4147-A177-3AD203B41FA5}">
                      <a16:colId xmlns:a16="http://schemas.microsoft.com/office/drawing/2014/main" xmlns="" val="2128593509"/>
                    </a:ext>
                  </a:extLst>
                </a:gridCol>
              </a:tblGrid>
              <a:tr h="336532">
                <a:tc>
                  <a:txBody>
                    <a:bodyPr/>
                    <a:lstStyle/>
                    <a:p>
                      <a:pPr>
                        <a:buAutoNum type="arabicPeriod"/>
                      </a:pPr>
                      <a:r>
                        <a:rPr lang="en-US" sz="1200" b="0" baseline="0" dirty="0"/>
                        <a:t> R</a:t>
                      </a:r>
                      <a:r>
                        <a:rPr lang="en-US" sz="1200" b="0" dirty="0"/>
                        <a:t>obbery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5588041"/>
                  </a:ext>
                </a:extLst>
              </a:tr>
              <a:tr h="336532">
                <a:tc>
                  <a:txBody>
                    <a:bodyPr/>
                    <a:lstStyle/>
                    <a:p>
                      <a:r>
                        <a:rPr lang="en-US" sz="1200" dirty="0"/>
                        <a:t>2. Break 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88363849"/>
                  </a:ext>
                </a:extLst>
              </a:tr>
              <a:tr h="336532">
                <a:tc>
                  <a:txBody>
                    <a:bodyPr/>
                    <a:lstStyle/>
                    <a:p>
                      <a:r>
                        <a:rPr lang="en-US" sz="1200" dirty="0"/>
                        <a:t>3.</a:t>
                      </a:r>
                      <a:r>
                        <a:rPr lang="en-US" sz="1200" baseline="0" dirty="0"/>
                        <a:t> </a:t>
                      </a:r>
                      <a:r>
                        <a:rPr lang="en-US" sz="1200" dirty="0"/>
                        <a:t>Theft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371997"/>
                  </a:ext>
                </a:extLst>
              </a:tr>
              <a:tr h="336532">
                <a:tc>
                  <a:txBody>
                    <a:bodyPr/>
                    <a:lstStyle/>
                    <a:p>
                      <a:r>
                        <a:rPr lang="en-US" sz="1200" dirty="0"/>
                        <a:t>4. Mugging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87114390"/>
                  </a:ext>
                </a:extLst>
              </a:tr>
              <a:tr h="336532">
                <a:tc>
                  <a:txBody>
                    <a:bodyPr/>
                    <a:lstStyle/>
                    <a:p>
                      <a:r>
                        <a:rPr lang="en-US" sz="1200" dirty="0"/>
                        <a:t>5. Stickup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04145624"/>
                  </a:ext>
                </a:extLst>
              </a:tr>
            </a:tbl>
          </a:graphicData>
        </a:graphic>
      </p:graphicFrame>
      <p:pic>
        <p:nvPicPr>
          <p:cNvPr id="1034" name="Picture 10" descr="https://thumbs.dreamstime.com/z/police-officer-using-cell-phone-handsome-caucasian-uniform-sending-message-cellular-smart-white-background-63843384.jpg"/>
          <p:cNvPicPr>
            <a:picLocks noChangeAspect="1" noChangeArrowheads="1"/>
          </p:cNvPicPr>
          <p:nvPr/>
        </p:nvPicPr>
        <p:blipFill rotWithShape="1">
          <a:blip r:embed="rId6">
            <a:extLst>
              <a:ext uri="{28A0092B-C50C-407E-A947-70E740481C1C}">
                <a14:useLocalDpi xmlns:a14="http://schemas.microsoft.com/office/drawing/2010/main" val="0"/>
              </a:ext>
            </a:extLst>
          </a:blip>
          <a:srcRect l="3952" t="5710" r="14687"/>
          <a:stretch/>
        </p:blipFill>
        <p:spPr bwMode="auto">
          <a:xfrm>
            <a:off x="1060900" y="4020459"/>
            <a:ext cx="1790342" cy="281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9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Search</a:t>
            </a:r>
          </a:p>
        </p:txBody>
      </p:sp>
      <p:sp>
        <p:nvSpPr>
          <p:cNvPr id="3" name="Content Placeholder 2"/>
          <p:cNvSpPr>
            <a:spLocks noGrp="1"/>
          </p:cNvSpPr>
          <p:nvPr>
            <p:ph idx="1"/>
          </p:nvPr>
        </p:nvSpPr>
        <p:spPr/>
        <p:txBody>
          <a:bodyPr/>
          <a:lstStyle/>
          <a:p>
            <a:r>
              <a:rPr lang="en-US" dirty="0"/>
              <a:t>Practically, people need semantic search</a:t>
            </a:r>
          </a:p>
          <a:p>
            <a:pPr lvl="1"/>
            <a:r>
              <a:rPr lang="en-US" dirty="0"/>
              <a:t>Hard to remember exact keywords</a:t>
            </a:r>
          </a:p>
          <a:p>
            <a:pPr lvl="1"/>
            <a:r>
              <a:rPr lang="en-US" dirty="0"/>
              <a:t>Search should support multi-phrase</a:t>
            </a:r>
          </a:p>
          <a:p>
            <a:pPr lvl="1"/>
            <a:r>
              <a:rPr lang="en-US" dirty="0"/>
              <a:t>Search should rank results</a:t>
            </a:r>
          </a:p>
          <a:p>
            <a:pPr lvl="1"/>
            <a:r>
              <a:rPr lang="en-US" dirty="0"/>
              <a:t>Search should be real-time</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grpSp>
        <p:nvGrpSpPr>
          <p:cNvPr id="5" name="Group 4"/>
          <p:cNvGrpSpPr/>
          <p:nvPr/>
        </p:nvGrpSpPr>
        <p:grpSpPr>
          <a:xfrm>
            <a:off x="758887" y="4270344"/>
            <a:ext cx="7353790" cy="2403108"/>
            <a:chOff x="1439050" y="9296345"/>
            <a:chExt cx="7548037" cy="2820778"/>
          </a:xfrm>
        </p:grpSpPr>
        <p:grpSp>
          <p:nvGrpSpPr>
            <p:cNvPr id="6" name="Group 5"/>
            <p:cNvGrpSpPr/>
            <p:nvPr/>
          </p:nvGrpSpPr>
          <p:grpSpPr>
            <a:xfrm>
              <a:off x="1439050" y="9296345"/>
              <a:ext cx="3449396" cy="2820778"/>
              <a:chOff x="1413661" y="9447422"/>
              <a:chExt cx="3449396" cy="2820778"/>
            </a:xfrm>
          </p:grpSpPr>
          <p:pic>
            <p:nvPicPr>
              <p:cNvPr id="10" name="Picture 9"/>
              <p:cNvPicPr>
                <a:picLocks noChangeAspect="1"/>
              </p:cNvPicPr>
              <p:nvPr/>
            </p:nvPicPr>
            <p:blipFill>
              <a:blip r:embed="rId3"/>
              <a:stretch>
                <a:fillRect/>
              </a:stretch>
            </p:blipFill>
            <p:spPr>
              <a:xfrm>
                <a:off x="1413661" y="10070987"/>
                <a:ext cx="997001" cy="2197213"/>
              </a:xfrm>
              <a:prstGeom prst="rect">
                <a:avLst/>
              </a:prstGeom>
            </p:spPr>
          </p:pic>
          <p:grpSp>
            <p:nvGrpSpPr>
              <p:cNvPr id="11" name="Group 10"/>
              <p:cNvGrpSpPr/>
              <p:nvPr/>
            </p:nvGrpSpPr>
            <p:grpSpPr>
              <a:xfrm>
                <a:off x="2882315" y="9447422"/>
                <a:ext cx="1980742" cy="1287088"/>
                <a:chOff x="2698178" y="9433567"/>
                <a:chExt cx="1980742" cy="1287088"/>
              </a:xfrm>
            </p:grpSpPr>
            <p:sp>
              <p:nvSpPr>
                <p:cNvPr id="12" name="Thought Bubble: Cloud 223"/>
                <p:cNvSpPr/>
                <p:nvPr/>
              </p:nvSpPr>
              <p:spPr bwMode="auto">
                <a:xfrm>
                  <a:off x="2698178" y="9433567"/>
                  <a:ext cx="1980742" cy="1287088"/>
                </a:xfrm>
                <a:prstGeom prst="cloudCallout">
                  <a:avLst>
                    <a:gd name="adj1" fmla="val -74613"/>
                    <a:gd name="adj2" fmla="val 1316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TextBox 12"/>
                <p:cNvSpPr txBox="1"/>
                <p:nvPr/>
              </p:nvSpPr>
              <p:spPr>
                <a:xfrm>
                  <a:off x="2981435" y="9759295"/>
                  <a:ext cx="1387859" cy="758666"/>
                </a:xfrm>
                <a:prstGeom prst="rect">
                  <a:avLst/>
                </a:prstGeom>
                <a:noFill/>
              </p:spPr>
              <p:txBody>
                <a:bodyPr wrap="square" rtlCol="0">
                  <a:spAutoFit/>
                </a:bodyPr>
                <a:lstStyle/>
                <a:p>
                  <a:pPr algn="ctr"/>
                  <a:r>
                    <a:rPr lang="en-US" dirty="0"/>
                    <a:t>Flight To Berlin</a:t>
                  </a:r>
                </a:p>
              </p:txBody>
            </p:sp>
          </p:grpSp>
        </p:grpSp>
        <p:grpSp>
          <p:nvGrpSpPr>
            <p:cNvPr id="7" name="Group 6"/>
            <p:cNvGrpSpPr/>
            <p:nvPr/>
          </p:nvGrpSpPr>
          <p:grpSpPr>
            <a:xfrm>
              <a:off x="5713803" y="9372913"/>
              <a:ext cx="3273284" cy="2693070"/>
              <a:chOff x="5713803" y="9372913"/>
              <a:chExt cx="3273284" cy="2693070"/>
            </a:xfrm>
          </p:grpSpPr>
          <p:pic>
            <p:nvPicPr>
              <p:cNvPr id="8" name="Picture 10" descr="http://www.clker.com/cliparts/S/6/5/k/Y/X/computer-monitor-blank-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803" y="9372913"/>
                <a:ext cx="3273284" cy="26930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73448" y="9492331"/>
                <a:ext cx="3020657" cy="1938992"/>
              </a:xfrm>
              <a:prstGeom prst="rect">
                <a:avLst/>
              </a:prstGeom>
              <a:noFill/>
            </p:spPr>
            <p:txBody>
              <a:bodyPr wrap="square" rtlCol="0">
                <a:spAutoFit/>
              </a:bodyPr>
              <a:lstStyle/>
              <a:p>
                <a:pPr algn="ctr"/>
                <a:r>
                  <a:rPr lang="en-US" b="1" dirty="0"/>
                  <a:t>S3C Search</a:t>
                </a:r>
              </a:p>
              <a:p>
                <a:r>
                  <a:rPr lang="en-US" dirty="0"/>
                  <a:t>1. </a:t>
                </a:r>
                <a:r>
                  <a:rPr lang="en-US" b="1" dirty="0"/>
                  <a:t>Trip </a:t>
                </a:r>
                <a:r>
                  <a:rPr lang="en-US" dirty="0"/>
                  <a:t>to Berlin</a:t>
                </a:r>
              </a:p>
              <a:p>
                <a:r>
                  <a:rPr lang="en-US" dirty="0"/>
                  <a:t>2. Flight to </a:t>
                </a:r>
                <a:r>
                  <a:rPr lang="en-US" b="1" dirty="0"/>
                  <a:t>Germany</a:t>
                </a:r>
              </a:p>
              <a:p>
                <a:r>
                  <a:rPr lang="en-US" dirty="0"/>
                  <a:t>3. </a:t>
                </a:r>
                <a:r>
                  <a:rPr lang="en-US" b="1" dirty="0"/>
                  <a:t>Airplane </a:t>
                </a:r>
                <a:r>
                  <a:rPr lang="en-US" dirty="0"/>
                  <a:t>to Berlin</a:t>
                </a:r>
              </a:p>
              <a:p>
                <a:r>
                  <a:rPr lang="en-US" dirty="0"/>
                  <a:t>4. </a:t>
                </a:r>
                <a:r>
                  <a:rPr lang="en-US" b="1" dirty="0"/>
                  <a:t>Trip </a:t>
                </a:r>
                <a:r>
                  <a:rPr lang="en-US" dirty="0"/>
                  <a:t>to </a:t>
                </a:r>
                <a:r>
                  <a:rPr lang="en-US" b="1" dirty="0"/>
                  <a:t>Europe</a:t>
                </a:r>
              </a:p>
            </p:txBody>
          </p:sp>
        </p:grpSp>
      </p:grpSp>
    </p:spTree>
    <p:extLst>
      <p:ext uri="{BB962C8B-B14F-4D97-AF65-F5344CB8AC3E}">
        <p14:creationId xmlns:p14="http://schemas.microsoft.com/office/powerpoint/2010/main" val="34347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Definition</a:t>
            </a:r>
          </a:p>
        </p:txBody>
      </p:sp>
      <p:sp>
        <p:nvSpPr>
          <p:cNvPr id="3" name="Content Placeholder 2"/>
          <p:cNvSpPr>
            <a:spLocks noGrp="1"/>
          </p:cNvSpPr>
          <p:nvPr>
            <p:ph idx="1"/>
          </p:nvPr>
        </p:nvSpPr>
        <p:spPr>
          <a:xfrm>
            <a:off x="457200" y="1600200"/>
            <a:ext cx="7557796" cy="4525963"/>
          </a:xfrm>
        </p:spPr>
        <p:txBody>
          <a:bodyPr/>
          <a:lstStyle/>
          <a:p>
            <a:r>
              <a:rPr lang="en-US" b="1" i="1" dirty="0"/>
              <a:t>How to semantically search a multi-phrase query over encrypted data in cloud?</a:t>
            </a:r>
          </a:p>
          <a:p>
            <a:pPr lvl="1"/>
            <a:r>
              <a:rPr lang="en-US" dirty="0"/>
              <a:t>How to rank results based on semantic similarity to a query?</a:t>
            </a:r>
          </a:p>
          <a:p>
            <a:pPr lvl="1"/>
            <a:r>
              <a:rPr lang="en-US" dirty="0"/>
              <a:t>How to use limited storage/ processing overhead?</a:t>
            </a:r>
          </a:p>
          <a:p>
            <a:pPr marL="0" indent="0">
              <a:buNone/>
            </a:pP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8014996" y="1600200"/>
            <a:ext cx="923925" cy="923925"/>
          </a:xfrm>
          <a:prstGeom prst="rect">
            <a:avLst/>
          </a:prstGeom>
        </p:spPr>
      </p:pic>
      <p:pic>
        <p:nvPicPr>
          <p:cNvPr id="2050" name="Picture 2" descr="https://www.aamc.org/cim/linkableblob/344480-1/data/numberedballs-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34" y="2905125"/>
            <a:ext cx="1222087" cy="9271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humbs.dreamstime.com/z/man-lifting-heavy-box-8048694.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9524" r="91026"/>
                    </a14:imgEffect>
                  </a14:imgLayer>
                </a14:imgProps>
              </a:ext>
              <a:ext uri="{28A0092B-C50C-407E-A947-70E740481C1C}">
                <a14:useLocalDpi xmlns:a14="http://schemas.microsoft.com/office/drawing/2010/main" val="0"/>
              </a:ext>
            </a:extLst>
          </a:blip>
          <a:srcRect l="8368" t="3859" r="12930" b="21916"/>
          <a:stretch/>
        </p:blipFill>
        <p:spPr bwMode="auto">
          <a:xfrm>
            <a:off x="7486806" y="3987006"/>
            <a:ext cx="1621799" cy="182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B1D32-3C16-4AA2-A422-E2007920697E}"/>
              </a:ext>
            </a:extLst>
          </p:cNvPr>
          <p:cNvSpPr>
            <a:spLocks noGrp="1"/>
          </p:cNvSpPr>
          <p:nvPr>
            <p:ph type="title"/>
          </p:nvPr>
        </p:nvSpPr>
        <p:spPr/>
        <p:txBody>
          <a:bodyPr>
            <a:normAutofit fontScale="90000"/>
          </a:bodyPr>
          <a:lstStyle/>
          <a:p>
            <a:r>
              <a:rPr lang="en-US" dirty="0"/>
              <a:t>Our Approach to Achieve Semantic Search</a:t>
            </a:r>
          </a:p>
        </p:txBody>
      </p:sp>
      <p:sp>
        <p:nvSpPr>
          <p:cNvPr id="3" name="Content Placeholder 2">
            <a:extLst>
              <a:ext uri="{FF2B5EF4-FFF2-40B4-BE49-F238E27FC236}">
                <a16:creationId xmlns:a16="http://schemas.microsoft.com/office/drawing/2014/main" xmlns="" id="{8B18B87A-AEF1-4DFC-86CF-BE2DADAFAE1C}"/>
              </a:ext>
            </a:extLst>
          </p:cNvPr>
          <p:cNvSpPr>
            <a:spLocks noGrp="1"/>
          </p:cNvSpPr>
          <p:nvPr>
            <p:ph idx="1"/>
          </p:nvPr>
        </p:nvSpPr>
        <p:spPr/>
        <p:txBody>
          <a:bodyPr>
            <a:normAutofit fontScale="92500"/>
          </a:bodyPr>
          <a:lstStyle/>
          <a:p>
            <a:pPr marL="514350" indent="-514350">
              <a:buFont typeface="+mj-lt"/>
              <a:buAutoNum type="arabicPeriod"/>
            </a:pPr>
            <a:r>
              <a:rPr lang="en-US" dirty="0"/>
              <a:t>How to ensure we find semantically-related documents?</a:t>
            </a:r>
          </a:p>
          <a:p>
            <a:pPr lvl="1"/>
            <a:r>
              <a:rPr lang="en-US" i="1" dirty="0"/>
              <a:t>We need to extract the meaning of the documents</a:t>
            </a:r>
          </a:p>
          <a:p>
            <a:pPr lvl="2"/>
            <a:r>
              <a:rPr lang="en-US" dirty="0"/>
              <a:t>That is, what is each document about?</a:t>
            </a:r>
          </a:p>
          <a:p>
            <a:pPr lvl="1"/>
            <a:r>
              <a:rPr lang="en-US" i="1" dirty="0"/>
              <a:t>For each uploaded document, we extract keywords that represent semantics of the document</a:t>
            </a:r>
          </a:p>
          <a:p>
            <a:pPr marL="514350" indent="-514350">
              <a:buFont typeface="+mj-lt"/>
              <a:buAutoNum type="arabicPeriod"/>
            </a:pPr>
            <a:r>
              <a:rPr lang="en-US" dirty="0"/>
              <a:t>How to ensure we cover all semantics of a search query?</a:t>
            </a:r>
          </a:p>
          <a:p>
            <a:pPr lvl="1"/>
            <a:r>
              <a:rPr lang="en-US" i="1" dirty="0"/>
              <a:t>We need to understand semantics of the search query</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xmlns="" id="{DD8D55A5-1132-4CAF-9D1F-1AC6F0B1BFDA}"/>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098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65000"/>
                  </a:schemeClr>
                </a:solidFill>
              </a:rPr>
              <a:t>Why semantically search encrypted data?</a:t>
            </a:r>
          </a:p>
          <a:p>
            <a:pPr marL="514350" indent="-514350">
              <a:buFont typeface="+mj-lt"/>
              <a:buAutoNum type="arabicPeriod"/>
            </a:pPr>
            <a:r>
              <a:rPr lang="en-US" dirty="0">
                <a:solidFill>
                  <a:schemeClr val="bg1">
                    <a:lumMod val="65000"/>
                  </a:schemeClr>
                </a:solidFill>
              </a:rPr>
              <a:t>What have others done?</a:t>
            </a:r>
          </a:p>
          <a:p>
            <a:pPr marL="514350" indent="-514350">
              <a:buFont typeface="+mj-lt"/>
              <a:buAutoNum type="arabicPeriod"/>
            </a:pPr>
            <a:r>
              <a:rPr lang="en-US" dirty="0"/>
              <a:t>Core architecture</a:t>
            </a:r>
          </a:p>
          <a:p>
            <a:pPr marL="514350" indent="-514350">
              <a:buFont typeface="+mj-lt"/>
              <a:buAutoNum type="arabicPeriod"/>
            </a:pPr>
            <a:r>
              <a:rPr lang="en-US" dirty="0">
                <a:solidFill>
                  <a:schemeClr val="bg1">
                    <a:lumMod val="65000"/>
                  </a:schemeClr>
                </a:solidFill>
              </a:rPr>
              <a:t>Enabling Secure Semantic Search (S3C)</a:t>
            </a:r>
          </a:p>
          <a:p>
            <a:pPr marL="514350" indent="-514350">
              <a:buFont typeface="+mj-lt"/>
              <a:buAutoNum type="arabicPeriod"/>
            </a:pPr>
            <a:r>
              <a:rPr lang="en-US" dirty="0">
                <a:solidFill>
                  <a:schemeClr val="bg1">
                    <a:lumMod val="65000"/>
                  </a:schemeClr>
                </a:solidFill>
              </a:rPr>
              <a:t>Secure Semantic Search on Big Data (S3BD)</a:t>
            </a:r>
          </a:p>
          <a:p>
            <a:pPr marL="514350" indent="-514350">
              <a:buFont typeface="+mj-lt"/>
              <a:buAutoNum type="arabicPeriod"/>
            </a:pPr>
            <a:r>
              <a:rPr lang="en-US" dirty="0">
                <a:solidFill>
                  <a:schemeClr val="bg1">
                    <a:lumMod val="65000"/>
                  </a:schemeClr>
                </a:solidFill>
              </a:rPr>
              <a:t>Conclusion and Future Directions</a:t>
            </a:r>
          </a:p>
          <a:p>
            <a:pPr marL="514350" indent="-514350">
              <a:buFont typeface="+mj-lt"/>
              <a:buAutoNum type="arabicPeriod"/>
            </a:pPr>
            <a:r>
              <a:rPr lang="en-US" dirty="0">
                <a:solidFill>
                  <a:schemeClr val="bg1">
                    <a:lumMod val="65000"/>
                  </a:schemeClr>
                </a:solidFill>
              </a:rPr>
              <a:t>Working Demo!</a:t>
            </a:r>
          </a:p>
          <a:p>
            <a:pPr marL="514350" indent="-514350">
              <a:buFont typeface="+mj-lt"/>
              <a:buAutoNum type="arabicPeriod"/>
            </a:pP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Tree>
    <p:extLst>
      <p:ext uri="{BB962C8B-B14F-4D97-AF65-F5344CB8AC3E}">
        <p14:creationId xmlns:p14="http://schemas.microsoft.com/office/powerpoint/2010/main" val="1513473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S3C Procedure Overview</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
        <p:nvSpPr>
          <p:cNvPr id="5" name="Content Placeholder 2"/>
          <p:cNvSpPr txBox="1">
            <a:spLocks/>
          </p:cNvSpPr>
          <p:nvPr/>
        </p:nvSpPr>
        <p:spPr>
          <a:xfrm>
            <a:off x="457200" y="1600200"/>
            <a:ext cx="8229600" cy="733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Two Main Operations</a:t>
            </a:r>
          </a:p>
        </p:txBody>
      </p:sp>
      <p:pic>
        <p:nvPicPr>
          <p:cNvPr id="6" name="Picture 2" descr="http://wfarm1.dataknet.com/static/resources/icons/set112/fc32f9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284" y="2582863"/>
            <a:ext cx="2074862" cy="207486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057946" y="4816476"/>
            <a:ext cx="2649538" cy="469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t>Upload Document</a:t>
            </a:r>
          </a:p>
        </p:txBody>
      </p:sp>
      <p:pic>
        <p:nvPicPr>
          <p:cNvPr id="8" name="Picture 8" descr="http://iconshow.me/media/images/ui/ios7-icons/png/512/search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569" y="2245944"/>
            <a:ext cx="2767381" cy="276738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287894" y="4816476"/>
            <a:ext cx="2074862" cy="469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t>Search</a:t>
            </a:r>
          </a:p>
        </p:txBody>
      </p:sp>
    </p:spTree>
    <p:extLst>
      <p:ext uri="{BB962C8B-B14F-4D97-AF65-F5344CB8AC3E}">
        <p14:creationId xmlns:p14="http://schemas.microsoft.com/office/powerpoint/2010/main" val="19955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9169669" y="1634609"/>
            <a:ext cx="5046040" cy="3724096"/>
          </a:xfrm>
          <a:prstGeom prst="rect">
            <a:avLst/>
          </a:prstGeom>
          <a:noFill/>
        </p:spPr>
        <p:txBody>
          <a:bodyPr wrap="square" rtlCol="0">
            <a:spAutoFit/>
          </a:bodyPr>
          <a:lstStyle/>
          <a:p>
            <a:pPr marL="285750" indent="-285750">
              <a:buFont typeface="Arial" panose="020B0604020202020204" pitchFamily="34" charset="0"/>
              <a:buChar char="•"/>
            </a:pPr>
            <a:r>
              <a:rPr lang="en-US" sz="2400" dirty="0"/>
              <a:t>Three part cloud model</a:t>
            </a:r>
          </a:p>
          <a:p>
            <a:pPr marL="285750" indent="-285750">
              <a:buFont typeface="Arial" panose="020B0604020202020204" pitchFamily="34" charset="0"/>
              <a:buChar char="•"/>
            </a:pPr>
            <a:r>
              <a:rPr lang="en-US" sz="2400" dirty="0"/>
              <a:t>Client Application:</a:t>
            </a:r>
          </a:p>
          <a:p>
            <a:pPr marL="742950" lvl="1" indent="-285750">
              <a:buFont typeface="Arial" panose="020B0604020202020204" pitchFamily="34" charset="0"/>
              <a:buChar char="•"/>
            </a:pPr>
            <a:r>
              <a:rPr lang="en-US" sz="2000" dirty="0"/>
              <a:t>Parses uploaded documents</a:t>
            </a:r>
          </a:p>
          <a:p>
            <a:pPr marL="742950" lvl="1" indent="-285750">
              <a:buFont typeface="Arial" panose="020B0604020202020204" pitchFamily="34" charset="0"/>
              <a:buChar char="•"/>
            </a:pPr>
            <a:r>
              <a:rPr lang="en-US" sz="2000" dirty="0"/>
              <a:t>Modifies user query</a:t>
            </a:r>
          </a:p>
          <a:p>
            <a:pPr marL="742950" lvl="1" indent="-285750">
              <a:buFont typeface="Arial" panose="020B0604020202020204" pitchFamily="34" charset="0"/>
              <a:buChar char="•"/>
            </a:pPr>
            <a:r>
              <a:rPr lang="en-US" sz="2000" dirty="0"/>
              <a:t>Encrypts documents and queries</a:t>
            </a:r>
          </a:p>
          <a:p>
            <a:pPr marL="285750" indent="-285750">
              <a:buFont typeface="Arial" panose="020B0604020202020204" pitchFamily="34" charset="0"/>
              <a:buChar char="•"/>
            </a:pPr>
            <a:r>
              <a:rPr lang="en-US" sz="2400" dirty="0"/>
              <a:t>Cloud Processing Server:</a:t>
            </a:r>
          </a:p>
          <a:p>
            <a:pPr marL="742950" lvl="1" indent="-285750">
              <a:buFont typeface="Arial" panose="020B0604020202020204" pitchFamily="34" charset="0"/>
              <a:buChar char="•"/>
            </a:pPr>
            <a:r>
              <a:rPr lang="en-US" sz="2000" dirty="0"/>
              <a:t>Constructs hashed index</a:t>
            </a:r>
          </a:p>
          <a:p>
            <a:pPr marL="742950" lvl="1" indent="-285750">
              <a:buFont typeface="Arial" panose="020B0604020202020204" pitchFamily="34" charset="0"/>
              <a:buChar char="•"/>
            </a:pPr>
            <a:r>
              <a:rPr lang="en-US" sz="2000" dirty="0"/>
              <a:t>Partitions index into shards</a:t>
            </a:r>
          </a:p>
          <a:p>
            <a:pPr marL="742950" lvl="1" indent="-285750">
              <a:buFont typeface="Arial" panose="020B0604020202020204" pitchFamily="34" charset="0"/>
              <a:buChar char="•"/>
            </a:pPr>
            <a:r>
              <a:rPr lang="en-US" sz="2000" dirty="0"/>
              <a:t>Ranks files by search</a:t>
            </a:r>
          </a:p>
          <a:p>
            <a:pPr marL="285750" indent="-285750">
              <a:buFont typeface="Arial" panose="020B0604020202020204" pitchFamily="34" charset="0"/>
              <a:buChar char="•"/>
            </a:pPr>
            <a:r>
              <a:rPr lang="en-US" sz="2400" dirty="0"/>
              <a:t>Cloud Storage:</a:t>
            </a:r>
          </a:p>
          <a:p>
            <a:pPr marL="742950" lvl="1" indent="-285750">
              <a:buFont typeface="Arial" panose="020B0604020202020204" pitchFamily="34" charset="0"/>
              <a:buChar char="•"/>
            </a:pPr>
            <a:r>
              <a:rPr lang="en-US" sz="2000" dirty="0"/>
              <a:t>Stores encrypted documents</a:t>
            </a:r>
          </a:p>
        </p:txBody>
      </p:sp>
      <p:pic>
        <p:nvPicPr>
          <p:cNvPr id="212" name="Picture 2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870" y="4609077"/>
            <a:ext cx="495268" cy="580213"/>
          </a:xfrm>
          <a:prstGeom prst="rect">
            <a:avLst/>
          </a:prstGeom>
        </p:spPr>
      </p:pic>
      <p:pic>
        <p:nvPicPr>
          <p:cNvPr id="235" name="Picture 2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800" y="3271664"/>
            <a:ext cx="428961" cy="449986"/>
          </a:xfrm>
          <a:prstGeom prst="rect">
            <a:avLst/>
          </a:prstGeom>
        </p:spPr>
      </p:pic>
      <p:cxnSp>
        <p:nvCxnSpPr>
          <p:cNvPr id="246" name="Elbow Connector 245"/>
          <p:cNvCxnSpPr>
            <a:stCxn id="303" idx="2"/>
            <a:endCxn id="298" idx="3"/>
          </p:cNvCxnSpPr>
          <p:nvPr/>
        </p:nvCxnSpPr>
        <p:spPr>
          <a:xfrm rot="5400000">
            <a:off x="4839010" y="3161758"/>
            <a:ext cx="311921" cy="370639"/>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cxnSp>
        <p:nvCxnSpPr>
          <p:cNvPr id="250" name="Elbow Connector 249"/>
          <p:cNvCxnSpPr>
            <a:stCxn id="309" idx="2"/>
            <a:endCxn id="235" idx="0"/>
          </p:cNvCxnSpPr>
          <p:nvPr/>
        </p:nvCxnSpPr>
        <p:spPr>
          <a:xfrm rot="5400000">
            <a:off x="3529526" y="2781859"/>
            <a:ext cx="418561" cy="561049"/>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51" name="Elbow Connector 250"/>
          <p:cNvCxnSpPr>
            <a:endCxn id="235" idx="0"/>
          </p:cNvCxnSpPr>
          <p:nvPr/>
        </p:nvCxnSpPr>
        <p:spPr>
          <a:xfrm rot="16200000" flipH="1">
            <a:off x="3285177" y="3098560"/>
            <a:ext cx="342546" cy="3658"/>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52" name="Elbow Connector 251"/>
          <p:cNvCxnSpPr>
            <a:endCxn id="235" idx="0"/>
          </p:cNvCxnSpPr>
          <p:nvPr/>
        </p:nvCxnSpPr>
        <p:spPr>
          <a:xfrm rot="16200000" flipH="1">
            <a:off x="3074069" y="2887452"/>
            <a:ext cx="248210" cy="520213"/>
          </a:xfrm>
          <a:prstGeom prst="bentConnector3">
            <a:avLst>
              <a:gd name="adj1" fmla="val 15731"/>
            </a:avLst>
          </a:prstGeom>
          <a:ln w="12700">
            <a:tailEnd type="triangle"/>
          </a:ln>
        </p:spPr>
        <p:style>
          <a:lnRef idx="1">
            <a:schemeClr val="dk1"/>
          </a:lnRef>
          <a:fillRef idx="0">
            <a:schemeClr val="dk1"/>
          </a:fillRef>
          <a:effectRef idx="0">
            <a:schemeClr val="dk1"/>
          </a:effectRef>
          <a:fontRef idx="minor">
            <a:schemeClr val="tx1"/>
          </a:fontRef>
        </p:style>
      </p:cxnSp>
      <p:cxnSp>
        <p:nvCxnSpPr>
          <p:cNvPr id="254" name="Elbow Connector 253"/>
          <p:cNvCxnSpPr>
            <a:stCxn id="299" idx="1"/>
            <a:endCxn id="214" idx="0"/>
          </p:cNvCxnSpPr>
          <p:nvPr/>
        </p:nvCxnSpPr>
        <p:spPr>
          <a:xfrm rot="10800000" flipV="1">
            <a:off x="3577924" y="3870291"/>
            <a:ext cx="416473" cy="753134"/>
          </a:xfrm>
          <a:prstGeom prst="bentConnector2">
            <a:avLst/>
          </a:prstGeom>
          <a:ln w="12700">
            <a:tailEnd type="triangle"/>
          </a:ln>
          <a:effectLst/>
        </p:spPr>
        <p:style>
          <a:lnRef idx="2">
            <a:schemeClr val="dk1"/>
          </a:lnRef>
          <a:fillRef idx="0">
            <a:schemeClr val="dk1"/>
          </a:fillRef>
          <a:effectRef idx="1">
            <a:schemeClr val="dk1"/>
          </a:effectRef>
          <a:fontRef idx="minor">
            <a:schemeClr val="tx1"/>
          </a:fontRef>
        </p:style>
      </p:cxnSp>
      <p:cxnSp>
        <p:nvCxnSpPr>
          <p:cNvPr id="255" name="Elbow Connector 254"/>
          <p:cNvCxnSpPr>
            <a:stCxn id="299" idx="3"/>
            <a:endCxn id="225" idx="0"/>
          </p:cNvCxnSpPr>
          <p:nvPr/>
        </p:nvCxnSpPr>
        <p:spPr>
          <a:xfrm>
            <a:off x="5180292" y="3870291"/>
            <a:ext cx="304434" cy="714653"/>
          </a:xfrm>
          <a:prstGeom prst="bentConnector2">
            <a:avLst/>
          </a:prstGeom>
          <a:ln w="12700">
            <a:tailEnd type="triangle"/>
          </a:ln>
          <a:effectLst/>
        </p:spPr>
        <p:style>
          <a:lnRef idx="2">
            <a:schemeClr val="dk1"/>
          </a:lnRef>
          <a:fillRef idx="0">
            <a:schemeClr val="dk1"/>
          </a:fillRef>
          <a:effectRef idx="1">
            <a:schemeClr val="dk1"/>
          </a:effectRef>
          <a:fontRef idx="minor">
            <a:schemeClr val="tx1"/>
          </a:fontRef>
        </p:style>
      </p:cxnSp>
      <p:sp>
        <p:nvSpPr>
          <p:cNvPr id="267" name="Rounded Rectangle 266"/>
          <p:cNvSpPr/>
          <p:nvPr/>
        </p:nvSpPr>
        <p:spPr>
          <a:xfrm>
            <a:off x="2475803" y="4251218"/>
            <a:ext cx="3937998" cy="2451263"/>
          </a:xfrm>
          <a:prstGeom prst="roundRect">
            <a:avLst>
              <a:gd name="adj" fmla="val 9818"/>
            </a:avLst>
          </a:prstGeom>
          <a:noFill/>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272" name="Rounded Rectangle 271"/>
          <p:cNvSpPr/>
          <p:nvPr/>
        </p:nvSpPr>
        <p:spPr bwMode="auto">
          <a:xfrm>
            <a:off x="2475803" y="1113996"/>
            <a:ext cx="3937998" cy="2919539"/>
          </a:xfrm>
          <a:prstGeom prst="roundRect">
            <a:avLst>
              <a:gd name="adj" fmla="val 9818"/>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273" name="TextBox 272"/>
          <p:cNvSpPr txBox="1"/>
          <p:nvPr/>
        </p:nvSpPr>
        <p:spPr>
          <a:xfrm>
            <a:off x="4355124" y="607353"/>
            <a:ext cx="460953" cy="246221"/>
          </a:xfrm>
          <a:prstGeom prst="rect">
            <a:avLst/>
          </a:prstGeom>
          <a:noFill/>
        </p:spPr>
        <p:txBody>
          <a:bodyPr wrap="square" rtlCol="0">
            <a:spAutoFit/>
          </a:bodyPr>
          <a:lstStyle/>
          <a:p>
            <a:pPr algn="ctr"/>
            <a:r>
              <a:rPr lang="en-US" sz="1000" dirty="0"/>
              <a:t>User</a:t>
            </a:r>
            <a:endParaRPr lang="en-US" sz="900" dirty="0"/>
          </a:p>
        </p:txBody>
      </p:sp>
      <p:grpSp>
        <p:nvGrpSpPr>
          <p:cNvPr id="274" name="Group 273"/>
          <p:cNvGrpSpPr/>
          <p:nvPr/>
        </p:nvGrpSpPr>
        <p:grpSpPr>
          <a:xfrm>
            <a:off x="3153608" y="855410"/>
            <a:ext cx="602026" cy="764884"/>
            <a:chOff x="2627773" y="785165"/>
            <a:chExt cx="549154" cy="700741"/>
          </a:xfrm>
        </p:grpSpPr>
        <p:sp>
          <p:nvSpPr>
            <p:cNvPr id="314" name="TextBox 313"/>
            <p:cNvSpPr txBox="1"/>
            <p:nvPr/>
          </p:nvSpPr>
          <p:spPr>
            <a:xfrm>
              <a:off x="2627773" y="1270462"/>
              <a:ext cx="549154" cy="215444"/>
            </a:xfrm>
            <a:prstGeom prst="rect">
              <a:avLst/>
            </a:prstGeom>
            <a:noFill/>
          </p:spPr>
          <p:txBody>
            <a:bodyPr wrap="square" rtlCol="0">
              <a:spAutoFit/>
            </a:bodyPr>
            <a:lstStyle/>
            <a:p>
              <a:pPr algn="ctr"/>
              <a:r>
                <a:rPr lang="en-US" sz="800" dirty="0"/>
                <a:t>Search</a:t>
              </a:r>
            </a:p>
          </p:txBody>
        </p:sp>
        <p:pic>
          <p:nvPicPr>
            <p:cNvPr id="315" name="Picture 314"/>
            <p:cNvPicPr>
              <a:picLocks noChangeAspect="1"/>
            </p:cNvPicPr>
            <p:nvPr/>
          </p:nvPicPr>
          <p:blipFill>
            <a:blip r:embed="rId5"/>
            <a:stretch>
              <a:fillRect/>
            </a:stretch>
          </p:blipFill>
          <p:spPr>
            <a:xfrm>
              <a:off x="2647852" y="785165"/>
              <a:ext cx="493883" cy="493883"/>
            </a:xfrm>
            <a:prstGeom prst="rect">
              <a:avLst/>
            </a:prstGeom>
          </p:spPr>
        </p:pic>
      </p:grpSp>
      <p:grpSp>
        <p:nvGrpSpPr>
          <p:cNvPr id="275" name="Group 274"/>
          <p:cNvGrpSpPr/>
          <p:nvPr/>
        </p:nvGrpSpPr>
        <p:grpSpPr>
          <a:xfrm>
            <a:off x="5322276" y="858577"/>
            <a:ext cx="591830" cy="751192"/>
            <a:chOff x="5611061" y="788066"/>
            <a:chExt cx="539853" cy="688197"/>
          </a:xfrm>
        </p:grpSpPr>
        <p:pic>
          <p:nvPicPr>
            <p:cNvPr id="312" name="Picture 311"/>
            <p:cNvPicPr>
              <a:picLocks noChangeAspect="1"/>
            </p:cNvPicPr>
            <p:nvPr/>
          </p:nvPicPr>
          <p:blipFill>
            <a:blip r:embed="rId6"/>
            <a:stretch>
              <a:fillRect/>
            </a:stretch>
          </p:blipFill>
          <p:spPr>
            <a:xfrm>
              <a:off x="5649474" y="788066"/>
              <a:ext cx="463655" cy="463653"/>
            </a:xfrm>
            <a:prstGeom prst="rect">
              <a:avLst/>
            </a:prstGeom>
          </p:spPr>
        </p:pic>
        <p:sp>
          <p:nvSpPr>
            <p:cNvPr id="313" name="TextBox 312"/>
            <p:cNvSpPr txBox="1"/>
            <p:nvPr/>
          </p:nvSpPr>
          <p:spPr>
            <a:xfrm>
              <a:off x="5611061" y="1250690"/>
              <a:ext cx="539853" cy="225573"/>
            </a:xfrm>
            <a:prstGeom prst="rect">
              <a:avLst/>
            </a:prstGeom>
            <a:noFill/>
          </p:spPr>
          <p:txBody>
            <a:bodyPr wrap="square" rtlCol="0">
              <a:spAutoFit/>
            </a:bodyPr>
            <a:lstStyle/>
            <a:p>
              <a:pPr algn="ctr"/>
              <a:r>
                <a:rPr lang="en-US" sz="1000" dirty="0"/>
                <a:t>Upload</a:t>
              </a:r>
            </a:p>
          </p:txBody>
        </p:sp>
      </p:grpSp>
      <p:grpSp>
        <p:nvGrpSpPr>
          <p:cNvPr id="276" name="Group 275"/>
          <p:cNvGrpSpPr/>
          <p:nvPr/>
        </p:nvGrpSpPr>
        <p:grpSpPr>
          <a:xfrm>
            <a:off x="3145324" y="2078910"/>
            <a:ext cx="634981" cy="880780"/>
            <a:chOff x="2620216" y="1981633"/>
            <a:chExt cx="579215" cy="806918"/>
          </a:xfrm>
        </p:grpSpPr>
        <p:pic>
          <p:nvPicPr>
            <p:cNvPr id="310" name="Picture 2" descr="https://documents.lucidchart.com/documents/7e068934-abf9-4a14-8a43-67c4da7a3a5b/pages/0_0?a=1509&amp;x=452&amp;y=516&amp;w=141&amp;h=141&amp;store=1&amp;accept=image%2F*&amp;auth=LCA%2029ab4c1e08e7b89ece62c29f186e2e2814cd8eb1-ts%3D1469351684"/>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t="12182" b="11791"/>
            <a:stretch/>
          </p:blipFill>
          <p:spPr bwMode="auto">
            <a:xfrm>
              <a:off x="2620216" y="1981633"/>
              <a:ext cx="579215" cy="440363"/>
            </a:xfrm>
            <a:prstGeom prst="rect">
              <a:avLst/>
            </a:prstGeom>
            <a:noFill/>
            <a:extLst>
              <a:ext uri="{909E8E84-426E-40DD-AFC4-6F175D3DCCD1}">
                <a14:hiddenFill xmlns:a14="http://schemas.microsoft.com/office/drawing/2010/main">
                  <a:solidFill>
                    <a:srgbClr val="FFFFFF"/>
                  </a:solidFill>
                </a14:hiddenFill>
              </a:ext>
            </a:extLst>
          </p:spPr>
        </p:pic>
        <p:sp>
          <p:nvSpPr>
            <p:cNvPr id="311" name="TextBox 310"/>
            <p:cNvSpPr txBox="1"/>
            <p:nvPr/>
          </p:nvSpPr>
          <p:spPr>
            <a:xfrm>
              <a:off x="2642887" y="2421994"/>
              <a:ext cx="549154" cy="366557"/>
            </a:xfrm>
            <a:prstGeom prst="rect">
              <a:avLst/>
            </a:prstGeom>
            <a:noFill/>
          </p:spPr>
          <p:txBody>
            <a:bodyPr wrap="square" rtlCol="0">
              <a:spAutoFit/>
            </a:bodyPr>
            <a:lstStyle/>
            <a:p>
              <a:pPr algn="ctr"/>
              <a:r>
                <a:rPr lang="en-US" sz="1000" dirty="0"/>
                <a:t>Split Query</a:t>
              </a:r>
            </a:p>
          </p:txBody>
        </p:sp>
      </p:grpSp>
      <p:grpSp>
        <p:nvGrpSpPr>
          <p:cNvPr id="277" name="Group 276"/>
          <p:cNvGrpSpPr/>
          <p:nvPr/>
        </p:nvGrpSpPr>
        <p:grpSpPr>
          <a:xfrm>
            <a:off x="3649801" y="2090341"/>
            <a:ext cx="739057" cy="762762"/>
            <a:chOff x="3270993" y="1992102"/>
            <a:chExt cx="674150" cy="698796"/>
          </a:xfrm>
        </p:grpSpPr>
        <p:pic>
          <p:nvPicPr>
            <p:cNvPr id="308" name="Picture 307"/>
            <p:cNvPicPr>
              <a:picLocks noChangeAspect="1"/>
            </p:cNvPicPr>
            <p:nvPr/>
          </p:nvPicPr>
          <p:blipFill>
            <a:blip r:embed="rId9"/>
            <a:stretch>
              <a:fillRect/>
            </a:stretch>
          </p:blipFill>
          <p:spPr>
            <a:xfrm>
              <a:off x="3391079" y="1992102"/>
              <a:ext cx="429894" cy="429894"/>
            </a:xfrm>
            <a:prstGeom prst="rect">
              <a:avLst/>
            </a:prstGeom>
          </p:spPr>
        </p:pic>
        <p:sp>
          <p:nvSpPr>
            <p:cNvPr id="309" name="TextBox 308"/>
            <p:cNvSpPr txBox="1"/>
            <p:nvPr/>
          </p:nvSpPr>
          <p:spPr>
            <a:xfrm>
              <a:off x="3270993" y="2465325"/>
              <a:ext cx="674150" cy="225573"/>
            </a:xfrm>
            <a:prstGeom prst="rect">
              <a:avLst/>
            </a:prstGeom>
            <a:noFill/>
          </p:spPr>
          <p:txBody>
            <a:bodyPr wrap="square" rtlCol="0">
              <a:spAutoFit/>
            </a:bodyPr>
            <a:lstStyle/>
            <a:p>
              <a:pPr algn="ctr"/>
              <a:r>
                <a:rPr lang="en-US" sz="1000" dirty="0"/>
                <a:t>Synonyms</a:t>
              </a:r>
              <a:endParaRPr lang="en-US" sz="800" dirty="0"/>
            </a:p>
          </p:txBody>
        </p:sp>
      </p:grpSp>
      <p:grpSp>
        <p:nvGrpSpPr>
          <p:cNvPr id="278" name="Group 277"/>
          <p:cNvGrpSpPr/>
          <p:nvPr/>
        </p:nvGrpSpPr>
        <p:grpSpPr>
          <a:xfrm>
            <a:off x="2524363" y="2090339"/>
            <a:ext cx="860546" cy="933124"/>
            <a:chOff x="1811966" y="1795621"/>
            <a:chExt cx="784970" cy="854872"/>
          </a:xfrm>
        </p:grpSpPr>
        <p:pic>
          <p:nvPicPr>
            <p:cNvPr id="306" name="Picture 305"/>
            <p:cNvPicPr>
              <a:picLocks noChangeAspect="1"/>
            </p:cNvPicPr>
            <p:nvPr/>
          </p:nvPicPr>
          <p:blipFill>
            <a:blip r:embed="rId10"/>
            <a:stretch>
              <a:fillRect/>
            </a:stretch>
          </p:blipFill>
          <p:spPr>
            <a:xfrm>
              <a:off x="1975495" y="1795621"/>
              <a:ext cx="429894" cy="429894"/>
            </a:xfrm>
            <a:prstGeom prst="rect">
              <a:avLst/>
            </a:prstGeom>
          </p:spPr>
        </p:pic>
        <p:sp>
          <p:nvSpPr>
            <p:cNvPr id="307" name="TextBox 306"/>
            <p:cNvSpPr txBox="1"/>
            <p:nvPr/>
          </p:nvSpPr>
          <p:spPr>
            <a:xfrm>
              <a:off x="1811966" y="2188828"/>
              <a:ext cx="784970" cy="461665"/>
            </a:xfrm>
            <a:prstGeom prst="rect">
              <a:avLst/>
            </a:prstGeom>
            <a:noFill/>
          </p:spPr>
          <p:txBody>
            <a:bodyPr wrap="square" rtlCol="0">
              <a:spAutoFit/>
            </a:bodyPr>
            <a:lstStyle/>
            <a:p>
              <a:pPr algn="ctr"/>
              <a:r>
                <a:rPr lang="en-US" sz="800" dirty="0"/>
                <a:t>Extracted Ontological Terms</a:t>
              </a:r>
            </a:p>
          </p:txBody>
        </p:sp>
      </p:grpSp>
      <p:grpSp>
        <p:nvGrpSpPr>
          <p:cNvPr id="279" name="Group 278"/>
          <p:cNvGrpSpPr/>
          <p:nvPr/>
        </p:nvGrpSpPr>
        <p:grpSpPr>
          <a:xfrm>
            <a:off x="5248661" y="1797120"/>
            <a:ext cx="739057" cy="716783"/>
            <a:chOff x="5574139" y="1647901"/>
            <a:chExt cx="674150" cy="656673"/>
          </a:xfrm>
        </p:grpSpPr>
        <p:pic>
          <p:nvPicPr>
            <p:cNvPr id="304" name="Picture 30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5703217" y="1618781"/>
              <a:ext cx="415995" cy="474235"/>
            </a:xfrm>
            <a:prstGeom prst="rect">
              <a:avLst/>
            </a:prstGeom>
          </p:spPr>
        </p:pic>
        <p:sp>
          <p:nvSpPr>
            <p:cNvPr id="305" name="TextBox 304"/>
            <p:cNvSpPr txBox="1"/>
            <p:nvPr/>
          </p:nvSpPr>
          <p:spPr>
            <a:xfrm>
              <a:off x="5574139" y="2079001"/>
              <a:ext cx="674150" cy="225573"/>
            </a:xfrm>
            <a:prstGeom prst="rect">
              <a:avLst/>
            </a:prstGeom>
            <a:noFill/>
          </p:spPr>
          <p:txBody>
            <a:bodyPr wrap="square" rtlCol="0">
              <a:spAutoFit/>
            </a:bodyPr>
            <a:lstStyle/>
            <a:p>
              <a:pPr algn="ctr"/>
              <a:r>
                <a:rPr lang="en-US" sz="1000" dirty="0"/>
                <a:t>File Parser</a:t>
              </a:r>
            </a:p>
          </p:txBody>
        </p:sp>
      </p:grpSp>
      <p:grpSp>
        <p:nvGrpSpPr>
          <p:cNvPr id="280" name="Group 279"/>
          <p:cNvGrpSpPr/>
          <p:nvPr/>
        </p:nvGrpSpPr>
        <p:grpSpPr>
          <a:xfrm>
            <a:off x="4793415" y="2428424"/>
            <a:ext cx="773748" cy="762693"/>
            <a:chOff x="4924608" y="2294280"/>
            <a:chExt cx="705795" cy="698734"/>
          </a:xfrm>
        </p:grpSpPr>
        <p:pic>
          <p:nvPicPr>
            <p:cNvPr id="302" name="Picture 30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09599" y="2294280"/>
              <a:ext cx="312417" cy="362405"/>
            </a:xfrm>
            <a:prstGeom prst="rect">
              <a:avLst/>
            </a:prstGeom>
          </p:spPr>
        </p:pic>
        <p:sp>
          <p:nvSpPr>
            <p:cNvPr id="303" name="TextBox 302"/>
            <p:cNvSpPr txBox="1"/>
            <p:nvPr/>
          </p:nvSpPr>
          <p:spPr>
            <a:xfrm>
              <a:off x="4924608" y="2626457"/>
              <a:ext cx="705795" cy="366557"/>
            </a:xfrm>
            <a:prstGeom prst="rect">
              <a:avLst/>
            </a:prstGeom>
            <a:noFill/>
          </p:spPr>
          <p:txBody>
            <a:bodyPr wrap="square" rtlCol="0">
              <a:spAutoFit/>
            </a:bodyPr>
            <a:lstStyle/>
            <a:p>
              <a:pPr algn="ctr"/>
              <a:r>
                <a:rPr lang="en-US" sz="1000" dirty="0"/>
                <a:t>Structured Key File</a:t>
              </a:r>
            </a:p>
          </p:txBody>
        </p:sp>
      </p:grpSp>
      <p:grpSp>
        <p:nvGrpSpPr>
          <p:cNvPr id="281" name="Group 280"/>
          <p:cNvGrpSpPr/>
          <p:nvPr/>
        </p:nvGrpSpPr>
        <p:grpSpPr>
          <a:xfrm>
            <a:off x="5679979" y="2439768"/>
            <a:ext cx="773748" cy="733458"/>
            <a:chOff x="6216958" y="2282002"/>
            <a:chExt cx="705795" cy="671950"/>
          </a:xfrm>
        </p:grpSpPr>
        <p:pic>
          <p:nvPicPr>
            <p:cNvPr id="300" name="Picture 29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31127" y="2282002"/>
              <a:ext cx="277458" cy="356732"/>
            </a:xfrm>
            <a:prstGeom prst="rect">
              <a:avLst/>
            </a:prstGeom>
          </p:spPr>
        </p:pic>
        <p:sp>
          <p:nvSpPr>
            <p:cNvPr id="301" name="TextBox 300"/>
            <p:cNvSpPr txBox="1"/>
            <p:nvPr/>
          </p:nvSpPr>
          <p:spPr>
            <a:xfrm>
              <a:off x="6216958" y="2587395"/>
              <a:ext cx="705795" cy="366557"/>
            </a:xfrm>
            <a:prstGeom prst="rect">
              <a:avLst/>
            </a:prstGeom>
            <a:noFill/>
          </p:spPr>
          <p:txBody>
            <a:bodyPr wrap="square" rtlCol="0">
              <a:spAutoFit/>
            </a:bodyPr>
            <a:lstStyle/>
            <a:p>
              <a:pPr algn="ctr"/>
              <a:r>
                <a:rPr lang="en-US" sz="1000" dirty="0"/>
                <a:t>Encrypted Documents</a:t>
              </a:r>
            </a:p>
          </p:txBody>
        </p:sp>
      </p:grpSp>
      <p:cxnSp>
        <p:nvCxnSpPr>
          <p:cNvPr id="282" name="Elbow Connector 281"/>
          <p:cNvCxnSpPr>
            <a:stCxn id="315" idx="1"/>
            <a:endCxn id="306" idx="0"/>
          </p:cNvCxnSpPr>
          <p:nvPr/>
        </p:nvCxnSpPr>
        <p:spPr>
          <a:xfrm rot="10800000" flipV="1">
            <a:off x="2939278" y="1124955"/>
            <a:ext cx="236342" cy="965383"/>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cxnSp>
        <p:nvCxnSpPr>
          <p:cNvPr id="283" name="Straight Arrow Connector 282"/>
          <p:cNvCxnSpPr>
            <a:stCxn id="314" idx="2"/>
            <a:endCxn id="310" idx="0"/>
          </p:cNvCxnSpPr>
          <p:nvPr/>
        </p:nvCxnSpPr>
        <p:spPr>
          <a:xfrm>
            <a:off x="3454621" y="1620294"/>
            <a:ext cx="8194" cy="45861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84" name="Elbow Connector 283"/>
          <p:cNvCxnSpPr>
            <a:stCxn id="315" idx="3"/>
            <a:endCxn id="308" idx="0"/>
          </p:cNvCxnSpPr>
          <p:nvPr/>
        </p:nvCxnSpPr>
        <p:spPr>
          <a:xfrm>
            <a:off x="3717054" y="1124956"/>
            <a:ext cx="300036" cy="965383"/>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cxnSp>
        <p:nvCxnSpPr>
          <p:cNvPr id="285" name="Straight Arrow Connector 284"/>
          <p:cNvCxnSpPr>
            <a:stCxn id="313" idx="2"/>
            <a:endCxn id="304" idx="1"/>
          </p:cNvCxnSpPr>
          <p:nvPr/>
        </p:nvCxnSpPr>
        <p:spPr>
          <a:xfrm flipH="1">
            <a:off x="5618190" y="1609769"/>
            <a:ext cx="1" cy="1873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86" name="TextBox 285"/>
          <p:cNvSpPr txBox="1"/>
          <p:nvPr/>
        </p:nvSpPr>
        <p:spPr>
          <a:xfrm>
            <a:off x="5078857" y="5172413"/>
            <a:ext cx="806096" cy="400110"/>
          </a:xfrm>
          <a:prstGeom prst="rect">
            <a:avLst/>
          </a:prstGeom>
          <a:noFill/>
        </p:spPr>
        <p:txBody>
          <a:bodyPr wrap="square" rtlCol="0">
            <a:spAutoFit/>
          </a:bodyPr>
          <a:lstStyle/>
          <a:p>
            <a:pPr algn="ctr"/>
            <a:r>
              <a:rPr lang="en-US" sz="1000" dirty="0"/>
              <a:t>Central Index</a:t>
            </a:r>
          </a:p>
        </p:txBody>
      </p:sp>
      <p:grpSp>
        <p:nvGrpSpPr>
          <p:cNvPr id="287" name="Group 286"/>
          <p:cNvGrpSpPr/>
          <p:nvPr/>
        </p:nvGrpSpPr>
        <p:grpSpPr>
          <a:xfrm>
            <a:off x="3994396" y="3270983"/>
            <a:ext cx="1185896" cy="799363"/>
            <a:chOff x="3394720" y="2884814"/>
            <a:chExt cx="1081746" cy="732329"/>
          </a:xfrm>
        </p:grpSpPr>
        <p:pic>
          <p:nvPicPr>
            <p:cNvPr id="298" name="Picture 29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32810" y="2884814"/>
              <a:ext cx="405565" cy="425189"/>
            </a:xfrm>
            <a:prstGeom prst="rect">
              <a:avLst/>
            </a:prstGeom>
          </p:spPr>
        </p:pic>
        <p:sp>
          <p:nvSpPr>
            <p:cNvPr id="299" name="TextBox 298"/>
            <p:cNvSpPr txBox="1"/>
            <p:nvPr/>
          </p:nvSpPr>
          <p:spPr>
            <a:xfrm>
              <a:off x="3394720" y="3250586"/>
              <a:ext cx="1081746" cy="366557"/>
            </a:xfrm>
            <a:prstGeom prst="rect">
              <a:avLst/>
            </a:prstGeom>
            <a:noFill/>
          </p:spPr>
          <p:txBody>
            <a:bodyPr wrap="square" rtlCol="0">
              <a:spAutoFit/>
            </a:bodyPr>
            <a:lstStyle/>
            <a:p>
              <a:pPr algn="ctr"/>
              <a:r>
                <a:rPr lang="en-US" sz="1000" dirty="0"/>
                <a:t>Secure Encrypting Function</a:t>
              </a:r>
            </a:p>
          </p:txBody>
        </p:sp>
      </p:grpSp>
      <p:cxnSp>
        <p:nvCxnSpPr>
          <p:cNvPr id="288" name="Elbow Connector 287"/>
          <p:cNvCxnSpPr>
            <a:stCxn id="304" idx="2"/>
            <a:endCxn id="302" idx="0"/>
          </p:cNvCxnSpPr>
          <p:nvPr/>
        </p:nvCxnSpPr>
        <p:spPr>
          <a:xfrm rot="10800000" flipV="1">
            <a:off x="5167467" y="2024155"/>
            <a:ext cx="190778" cy="404270"/>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cxnSp>
        <p:nvCxnSpPr>
          <p:cNvPr id="289" name="Elbow Connector 288"/>
          <p:cNvCxnSpPr>
            <a:stCxn id="304" idx="0"/>
            <a:endCxn id="300" idx="0"/>
          </p:cNvCxnSpPr>
          <p:nvPr/>
        </p:nvCxnSpPr>
        <p:spPr>
          <a:xfrm>
            <a:off x="5878138" y="2024155"/>
            <a:ext cx="188716" cy="415615"/>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290" name="TextBox 289"/>
          <p:cNvSpPr txBox="1"/>
          <p:nvPr/>
        </p:nvSpPr>
        <p:spPr>
          <a:xfrm>
            <a:off x="5693853" y="6177428"/>
            <a:ext cx="794340" cy="369544"/>
          </a:xfrm>
          <a:prstGeom prst="rect">
            <a:avLst/>
          </a:prstGeom>
          <a:noFill/>
        </p:spPr>
        <p:txBody>
          <a:bodyPr wrap="square" rtlCol="0">
            <a:spAutoFit/>
          </a:bodyPr>
          <a:lstStyle/>
          <a:p>
            <a:pPr algn="ctr"/>
            <a:r>
              <a:rPr lang="en-US" sz="800" dirty="0"/>
              <a:t>Cloud Storage</a:t>
            </a:r>
          </a:p>
        </p:txBody>
      </p:sp>
      <p:cxnSp>
        <p:nvCxnSpPr>
          <p:cNvPr id="291" name="Straight Arrow Connector 290"/>
          <p:cNvCxnSpPr>
            <a:stCxn id="301" idx="2"/>
            <a:endCxn id="249" idx="0"/>
          </p:cNvCxnSpPr>
          <p:nvPr/>
        </p:nvCxnSpPr>
        <p:spPr>
          <a:xfrm>
            <a:off x="6066853" y="3173226"/>
            <a:ext cx="2981" cy="2497673"/>
          </a:xfrm>
          <a:prstGeom prst="straightConnector1">
            <a:avLst/>
          </a:prstGeom>
          <a:ln w="12700">
            <a:tailEnd type="triangle"/>
          </a:ln>
          <a:effectLst/>
        </p:spPr>
        <p:style>
          <a:lnRef idx="2">
            <a:schemeClr val="dk1"/>
          </a:lnRef>
          <a:fillRef idx="0">
            <a:schemeClr val="dk1"/>
          </a:fillRef>
          <a:effectRef idx="1">
            <a:schemeClr val="dk1"/>
          </a:effectRef>
          <a:fontRef idx="minor">
            <a:schemeClr val="tx1"/>
          </a:fontRef>
        </p:style>
      </p:cxnSp>
      <p:grpSp>
        <p:nvGrpSpPr>
          <p:cNvPr id="292" name="Group 291"/>
          <p:cNvGrpSpPr/>
          <p:nvPr/>
        </p:nvGrpSpPr>
        <p:grpSpPr>
          <a:xfrm>
            <a:off x="3457432" y="5699529"/>
            <a:ext cx="1015014" cy="749523"/>
            <a:chOff x="2383481" y="5102145"/>
            <a:chExt cx="925872" cy="686668"/>
          </a:xfrm>
        </p:grpSpPr>
        <p:pic>
          <p:nvPicPr>
            <p:cNvPr id="296" name="Picture 29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25340" y="5102145"/>
              <a:ext cx="419624" cy="464812"/>
            </a:xfrm>
            <a:prstGeom prst="rect">
              <a:avLst/>
            </a:prstGeom>
          </p:spPr>
        </p:pic>
        <p:sp>
          <p:nvSpPr>
            <p:cNvPr id="297" name="TextBox 296"/>
            <p:cNvSpPr txBox="1"/>
            <p:nvPr/>
          </p:nvSpPr>
          <p:spPr>
            <a:xfrm>
              <a:off x="2383481" y="5563240"/>
              <a:ext cx="925872" cy="225573"/>
            </a:xfrm>
            <a:prstGeom prst="rect">
              <a:avLst/>
            </a:prstGeom>
            <a:noFill/>
          </p:spPr>
          <p:txBody>
            <a:bodyPr wrap="square" rtlCol="0">
              <a:spAutoFit/>
            </a:bodyPr>
            <a:lstStyle/>
            <a:p>
              <a:pPr algn="ctr"/>
              <a:r>
                <a:rPr lang="en-US" sz="1000" dirty="0"/>
                <a:t>Search Engine</a:t>
              </a:r>
            </a:p>
          </p:txBody>
        </p:sp>
      </p:grpSp>
      <p:grpSp>
        <p:nvGrpSpPr>
          <p:cNvPr id="293" name="Group 292"/>
          <p:cNvGrpSpPr/>
          <p:nvPr/>
        </p:nvGrpSpPr>
        <p:grpSpPr>
          <a:xfrm>
            <a:off x="2680029" y="4528463"/>
            <a:ext cx="621818" cy="817125"/>
            <a:chOff x="1681909" y="4029282"/>
            <a:chExt cx="567208" cy="748601"/>
          </a:xfrm>
        </p:grpSpPr>
        <p:pic>
          <p:nvPicPr>
            <p:cNvPr id="294" name="Picture 293"/>
            <p:cNvPicPr>
              <a:picLocks noChangeAspect="1"/>
            </p:cNvPicPr>
            <p:nvPr/>
          </p:nvPicPr>
          <p:blipFill>
            <a:blip r:embed="rId16">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782204" y="4029282"/>
              <a:ext cx="358978" cy="378921"/>
            </a:xfrm>
            <a:prstGeom prst="rect">
              <a:avLst/>
            </a:prstGeom>
          </p:spPr>
        </p:pic>
        <p:sp>
          <p:nvSpPr>
            <p:cNvPr id="295" name="TextBox 294"/>
            <p:cNvSpPr txBox="1"/>
            <p:nvPr/>
          </p:nvSpPr>
          <p:spPr>
            <a:xfrm>
              <a:off x="1681909" y="4411326"/>
              <a:ext cx="567208" cy="366557"/>
            </a:xfrm>
            <a:prstGeom prst="rect">
              <a:avLst/>
            </a:prstGeom>
            <a:noFill/>
          </p:spPr>
          <p:txBody>
            <a:bodyPr wrap="square" rtlCol="0">
              <a:spAutoFit/>
            </a:bodyPr>
            <a:lstStyle/>
            <a:p>
              <a:pPr algn="ctr"/>
              <a:r>
                <a:rPr lang="en-US" sz="1000" dirty="0"/>
                <a:t>Search Results</a:t>
              </a:r>
            </a:p>
          </p:txBody>
        </p:sp>
      </p:grpSp>
      <p:pic>
        <p:nvPicPr>
          <p:cNvPr id="270" name="Picture 269" descr="User.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14030" y="152400"/>
            <a:ext cx="555948" cy="553543"/>
          </a:xfrm>
          <a:prstGeom prst="rect">
            <a:avLst/>
          </a:prstGeom>
        </p:spPr>
      </p:pic>
      <p:cxnSp>
        <p:nvCxnSpPr>
          <p:cNvPr id="271" name="Elbow Connector 270"/>
          <p:cNvCxnSpPr>
            <a:stCxn id="294" idx="1"/>
            <a:endCxn id="270" idx="1"/>
          </p:cNvCxnSpPr>
          <p:nvPr/>
        </p:nvCxnSpPr>
        <p:spPr>
          <a:xfrm rot="10800000" flipH="1">
            <a:off x="2789980" y="429172"/>
            <a:ext cx="1524050" cy="4306092"/>
          </a:xfrm>
          <a:prstGeom prst="bentConnector3">
            <a:avLst>
              <a:gd name="adj1" fmla="val -16444"/>
            </a:avLst>
          </a:prstGeom>
          <a:ln w="12700">
            <a:tailEnd type="triangle"/>
          </a:ln>
          <a:effectLst/>
        </p:spPr>
        <p:style>
          <a:lnRef idx="2">
            <a:schemeClr val="dk1"/>
          </a:lnRef>
          <a:fillRef idx="0">
            <a:schemeClr val="dk1"/>
          </a:fillRef>
          <a:effectRef idx="1">
            <a:schemeClr val="dk1"/>
          </a:effectRef>
          <a:fontRef idx="minor">
            <a:schemeClr val="tx1"/>
          </a:fontRef>
        </p:style>
      </p:cxnSp>
      <p:pic>
        <p:nvPicPr>
          <p:cNvPr id="265" name="Picture 264" descr="Interne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60947" y="4017748"/>
            <a:ext cx="448600" cy="446659"/>
          </a:xfrm>
          <a:prstGeom prst="rect">
            <a:avLst/>
          </a:prstGeom>
        </p:spPr>
      </p:pic>
      <p:pic>
        <p:nvPicPr>
          <p:cNvPr id="266" name="Picture 265"/>
          <p:cNvPicPr>
            <a:picLocks noChangeAspect="1"/>
          </p:cNvPicPr>
          <p:nvPr/>
        </p:nvPicPr>
        <p:blipFill>
          <a:blip r:embed="rId19">
            <a:duotone>
              <a:prstClr val="black"/>
              <a:schemeClr val="accent3">
                <a:tint val="45000"/>
                <a:satMod val="400000"/>
              </a:schemeClr>
            </a:duotone>
          </a:blip>
          <a:stretch>
            <a:fillRect/>
          </a:stretch>
        </p:blipFill>
        <p:spPr>
          <a:xfrm>
            <a:off x="3073733" y="4149940"/>
            <a:ext cx="167843" cy="186777"/>
          </a:xfrm>
          <a:prstGeom prst="rect">
            <a:avLst/>
          </a:prstGeom>
        </p:spPr>
      </p:pic>
      <p:pic>
        <p:nvPicPr>
          <p:cNvPr id="263" name="Picture 262" descr="Forums.png"/>
          <p:cNvPicPr>
            <a:picLocks noChangeAspect="1"/>
          </p:cNvPicPr>
          <p:nvPr/>
        </p:nvPicPr>
        <p:blipFill>
          <a:blip r:embed="rId20">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35672" y="5700662"/>
            <a:ext cx="505385" cy="503198"/>
          </a:xfrm>
          <a:prstGeom prst="rect">
            <a:avLst/>
          </a:prstGeom>
        </p:spPr>
      </p:pic>
      <p:sp>
        <p:nvSpPr>
          <p:cNvPr id="261" name="TextBox 260"/>
          <p:cNvSpPr txBox="1"/>
          <p:nvPr/>
        </p:nvSpPr>
        <p:spPr>
          <a:xfrm>
            <a:off x="2395155" y="6108714"/>
            <a:ext cx="1177656" cy="246221"/>
          </a:xfrm>
          <a:prstGeom prst="rect">
            <a:avLst/>
          </a:prstGeom>
          <a:noFill/>
        </p:spPr>
        <p:txBody>
          <a:bodyPr wrap="square" rtlCol="0">
            <a:spAutoFit/>
          </a:bodyPr>
          <a:lstStyle/>
          <a:p>
            <a:pPr algn="ctr"/>
            <a:r>
              <a:rPr lang="en-US" sz="1000" dirty="0"/>
              <a:t>Ranking Engine</a:t>
            </a:r>
          </a:p>
        </p:txBody>
      </p:sp>
      <p:cxnSp>
        <p:nvCxnSpPr>
          <p:cNvPr id="257" name="Elbow Connector 256"/>
          <p:cNvCxnSpPr>
            <a:stCxn id="286" idx="2"/>
          </p:cNvCxnSpPr>
          <p:nvPr/>
        </p:nvCxnSpPr>
        <p:spPr>
          <a:xfrm rot="5400000">
            <a:off x="4728405" y="5067409"/>
            <a:ext cx="248386" cy="1258615"/>
          </a:xfrm>
          <a:prstGeom prst="bentConnector2">
            <a:avLst/>
          </a:prstGeom>
          <a:ln w="12700">
            <a:tailEnd type="triangle"/>
          </a:ln>
          <a:effectLst/>
        </p:spPr>
        <p:style>
          <a:lnRef idx="2">
            <a:schemeClr val="dk1"/>
          </a:lnRef>
          <a:fillRef idx="0">
            <a:schemeClr val="dk1"/>
          </a:fillRef>
          <a:effectRef idx="1">
            <a:schemeClr val="dk1"/>
          </a:effectRef>
          <a:fontRef idx="minor">
            <a:schemeClr val="tx1"/>
          </a:fontRef>
        </p:style>
      </p:cxnSp>
      <p:cxnSp>
        <p:nvCxnSpPr>
          <p:cNvPr id="258" name="Straight Arrow Connector 257"/>
          <p:cNvCxnSpPr>
            <a:stCxn id="296" idx="1"/>
            <a:endCxn id="263" idx="3"/>
          </p:cNvCxnSpPr>
          <p:nvPr/>
        </p:nvCxnSpPr>
        <p:spPr>
          <a:xfrm flipH="1" flipV="1">
            <a:off x="3241057" y="5952261"/>
            <a:ext cx="481521" cy="950"/>
          </a:xfrm>
          <a:prstGeom prst="straightConnector1">
            <a:avLst/>
          </a:prstGeom>
          <a:ln w="12700">
            <a:tailEnd type="triangle"/>
          </a:ln>
          <a:effectLst/>
        </p:spPr>
        <p:style>
          <a:lnRef idx="2">
            <a:schemeClr val="dk1"/>
          </a:lnRef>
          <a:fillRef idx="0">
            <a:schemeClr val="dk1"/>
          </a:fillRef>
          <a:effectRef idx="1">
            <a:schemeClr val="dk1"/>
          </a:effectRef>
          <a:fontRef idx="minor">
            <a:schemeClr val="tx1"/>
          </a:fontRef>
        </p:style>
      </p:cxnSp>
      <p:cxnSp>
        <p:nvCxnSpPr>
          <p:cNvPr id="259" name="Straight Arrow Connector 258"/>
          <p:cNvCxnSpPr>
            <a:stCxn id="263" idx="0"/>
            <a:endCxn id="295" idx="2"/>
          </p:cNvCxnSpPr>
          <p:nvPr/>
        </p:nvCxnSpPr>
        <p:spPr>
          <a:xfrm flipV="1">
            <a:off x="2988365" y="5345588"/>
            <a:ext cx="2573" cy="355074"/>
          </a:xfrm>
          <a:prstGeom prst="straightConnector1">
            <a:avLst/>
          </a:prstGeom>
          <a:ln w="12700">
            <a:tailEnd type="triangle"/>
          </a:ln>
          <a:effectLst/>
        </p:spPr>
        <p:style>
          <a:lnRef idx="2">
            <a:schemeClr val="dk1"/>
          </a:lnRef>
          <a:fillRef idx="0">
            <a:schemeClr val="dk1"/>
          </a:fillRef>
          <a:effectRef idx="1">
            <a:schemeClr val="dk1"/>
          </a:effectRef>
          <a:fontRef idx="minor">
            <a:schemeClr val="tx1"/>
          </a:fontRef>
        </p:style>
      </p:cxnSp>
      <p:pic>
        <p:nvPicPr>
          <p:cNvPr id="249" name="Picture 248"/>
          <p:cNvPicPr>
            <a:picLocks noChangeAspect="1"/>
          </p:cNvPicPr>
          <p:nvPr/>
        </p:nvPicPr>
        <p:blipFill>
          <a:blip r:embed="rId21">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795881" y="5670899"/>
            <a:ext cx="547905" cy="565739"/>
          </a:xfrm>
          <a:prstGeom prst="rect">
            <a:avLst/>
          </a:prstGeom>
        </p:spPr>
      </p:pic>
      <p:cxnSp>
        <p:nvCxnSpPr>
          <p:cNvPr id="244" name="Elbow Connector 243"/>
          <p:cNvCxnSpPr>
            <a:stCxn id="273" idx="1"/>
            <a:endCxn id="315" idx="0"/>
          </p:cNvCxnSpPr>
          <p:nvPr/>
        </p:nvCxnSpPr>
        <p:spPr>
          <a:xfrm rot="10800000" flipV="1">
            <a:off x="3446338" y="730464"/>
            <a:ext cx="908787" cy="124946"/>
          </a:xfrm>
          <a:prstGeom prst="bentConnector2">
            <a:avLst/>
          </a:prstGeom>
          <a:ln w="12700">
            <a:tailEnd type="triangle"/>
          </a:ln>
          <a:effectLst/>
        </p:spPr>
        <p:style>
          <a:lnRef idx="2">
            <a:schemeClr val="dk1"/>
          </a:lnRef>
          <a:fillRef idx="0">
            <a:schemeClr val="dk1"/>
          </a:fillRef>
          <a:effectRef idx="1">
            <a:schemeClr val="dk1"/>
          </a:effectRef>
          <a:fontRef idx="minor">
            <a:schemeClr val="tx1"/>
          </a:fontRef>
        </p:style>
      </p:cxnSp>
      <p:cxnSp>
        <p:nvCxnSpPr>
          <p:cNvPr id="245" name="Elbow Connector 244"/>
          <p:cNvCxnSpPr>
            <a:stCxn id="273" idx="3"/>
            <a:endCxn id="312" idx="0"/>
          </p:cNvCxnSpPr>
          <p:nvPr/>
        </p:nvCxnSpPr>
        <p:spPr>
          <a:xfrm>
            <a:off x="4816077" y="730464"/>
            <a:ext cx="802458" cy="128113"/>
          </a:xfrm>
          <a:prstGeom prst="bentConnector2">
            <a:avLst/>
          </a:prstGeom>
          <a:ln w="12700">
            <a:tailEnd type="triangle"/>
          </a:ln>
          <a:effectLst/>
        </p:spPr>
        <p:style>
          <a:lnRef idx="2">
            <a:schemeClr val="dk1"/>
          </a:lnRef>
          <a:fillRef idx="0">
            <a:schemeClr val="dk1"/>
          </a:fillRef>
          <a:effectRef idx="1">
            <a:schemeClr val="dk1"/>
          </a:effectRef>
          <a:fontRef idx="minor">
            <a:schemeClr val="tx1"/>
          </a:fontRef>
        </p:style>
      </p:cxnSp>
      <p:sp>
        <p:nvSpPr>
          <p:cNvPr id="237" name="TextBox 236"/>
          <p:cNvSpPr txBox="1"/>
          <p:nvPr/>
        </p:nvSpPr>
        <p:spPr>
          <a:xfrm>
            <a:off x="2540807" y="3311884"/>
            <a:ext cx="818502" cy="400110"/>
          </a:xfrm>
          <a:prstGeom prst="rect">
            <a:avLst/>
          </a:prstGeom>
          <a:noFill/>
        </p:spPr>
        <p:txBody>
          <a:bodyPr wrap="square" rtlCol="0">
            <a:spAutoFit/>
          </a:bodyPr>
          <a:lstStyle/>
          <a:p>
            <a:pPr algn="ctr"/>
            <a:r>
              <a:rPr lang="en-US" sz="1000" dirty="0"/>
              <a:t>Weighting Function</a:t>
            </a:r>
          </a:p>
        </p:txBody>
      </p:sp>
      <p:cxnSp>
        <p:nvCxnSpPr>
          <p:cNvPr id="238" name="Straight Arrow Connector 237"/>
          <p:cNvCxnSpPr/>
          <p:nvPr/>
        </p:nvCxnSpPr>
        <p:spPr>
          <a:xfrm flipV="1">
            <a:off x="3797029" y="3454720"/>
            <a:ext cx="493447" cy="1715"/>
          </a:xfrm>
          <a:prstGeom prst="straightConnector1">
            <a:avLst/>
          </a:prstGeom>
          <a:ln w="12700">
            <a:tailEnd type="triangle"/>
          </a:ln>
          <a:effectLst/>
        </p:spPr>
        <p:style>
          <a:lnRef idx="2">
            <a:schemeClr val="dk1"/>
          </a:lnRef>
          <a:fillRef idx="0">
            <a:schemeClr val="dk1"/>
          </a:fillRef>
          <a:effectRef idx="1">
            <a:schemeClr val="dk1"/>
          </a:effectRef>
          <a:fontRef idx="minor">
            <a:schemeClr val="tx1"/>
          </a:fontRef>
        </p:style>
      </p:cxnSp>
      <p:sp>
        <p:nvSpPr>
          <p:cNvPr id="239" name="TextBox 238"/>
          <p:cNvSpPr txBox="1"/>
          <p:nvPr/>
        </p:nvSpPr>
        <p:spPr>
          <a:xfrm>
            <a:off x="4035103" y="3452621"/>
            <a:ext cx="265489" cy="235165"/>
          </a:xfrm>
          <a:prstGeom prst="rect">
            <a:avLst/>
          </a:prstGeom>
          <a:noFill/>
        </p:spPr>
        <p:txBody>
          <a:bodyPr wrap="square" rtlCol="0">
            <a:spAutoFit/>
          </a:bodyPr>
          <a:lstStyle/>
          <a:p>
            <a:pPr algn="ctr"/>
            <a:r>
              <a:rPr lang="en-US" sz="800" b="1" dirty="0"/>
              <a:t>Q</a:t>
            </a:r>
          </a:p>
        </p:txBody>
      </p:sp>
      <p:sp>
        <p:nvSpPr>
          <p:cNvPr id="240" name="TextBox 239"/>
          <p:cNvSpPr txBox="1"/>
          <p:nvPr/>
        </p:nvSpPr>
        <p:spPr>
          <a:xfrm>
            <a:off x="3931706" y="3825895"/>
            <a:ext cx="346358" cy="235165"/>
          </a:xfrm>
          <a:prstGeom prst="rect">
            <a:avLst/>
          </a:prstGeom>
          <a:noFill/>
        </p:spPr>
        <p:txBody>
          <a:bodyPr wrap="square" rtlCol="0">
            <a:spAutoFit/>
          </a:bodyPr>
          <a:lstStyle/>
          <a:p>
            <a:pPr algn="ctr"/>
            <a:r>
              <a:rPr lang="en-US" sz="800" b="1" dirty="0"/>
              <a:t>Q’</a:t>
            </a:r>
          </a:p>
        </p:txBody>
      </p:sp>
      <p:sp>
        <p:nvSpPr>
          <p:cNvPr id="241" name="TextBox 240"/>
          <p:cNvSpPr txBox="1"/>
          <p:nvPr/>
        </p:nvSpPr>
        <p:spPr>
          <a:xfrm>
            <a:off x="4891273" y="3818877"/>
            <a:ext cx="315019" cy="235165"/>
          </a:xfrm>
          <a:prstGeom prst="rect">
            <a:avLst/>
          </a:prstGeom>
          <a:noFill/>
        </p:spPr>
        <p:txBody>
          <a:bodyPr wrap="square" rtlCol="0">
            <a:spAutoFit/>
          </a:bodyPr>
          <a:lstStyle/>
          <a:p>
            <a:pPr algn="ctr"/>
            <a:r>
              <a:rPr lang="en-US" sz="800" b="1" dirty="0"/>
              <a:t>K’</a:t>
            </a:r>
          </a:p>
        </p:txBody>
      </p:sp>
      <p:sp>
        <p:nvSpPr>
          <p:cNvPr id="242" name="TextBox 241"/>
          <p:cNvSpPr txBox="1"/>
          <p:nvPr/>
        </p:nvSpPr>
        <p:spPr>
          <a:xfrm>
            <a:off x="4844440" y="3461779"/>
            <a:ext cx="265489" cy="235165"/>
          </a:xfrm>
          <a:prstGeom prst="rect">
            <a:avLst/>
          </a:prstGeom>
          <a:noFill/>
        </p:spPr>
        <p:txBody>
          <a:bodyPr wrap="square" rtlCol="0">
            <a:spAutoFit/>
          </a:bodyPr>
          <a:lstStyle/>
          <a:p>
            <a:pPr algn="ctr"/>
            <a:r>
              <a:rPr lang="en-US" sz="800" b="1" dirty="0"/>
              <a:t>K</a:t>
            </a:r>
          </a:p>
        </p:txBody>
      </p:sp>
      <p:sp>
        <p:nvSpPr>
          <p:cNvPr id="231" name="Rounded Rectangle 230"/>
          <p:cNvSpPr/>
          <p:nvPr/>
        </p:nvSpPr>
        <p:spPr>
          <a:xfrm>
            <a:off x="2609735" y="1955958"/>
            <a:ext cx="1707319" cy="1113619"/>
          </a:xfrm>
          <a:prstGeom prst="roundRect">
            <a:avLst>
              <a:gd name="adj" fmla="val 9818"/>
            </a:avLst>
          </a:prstGeom>
          <a:noFill/>
          <a:ln w="19050">
            <a:solidFill>
              <a:schemeClr val="accent4">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232" name="TextBox 231"/>
          <p:cNvSpPr txBox="1"/>
          <p:nvPr/>
        </p:nvSpPr>
        <p:spPr>
          <a:xfrm rot="5400000">
            <a:off x="5534333" y="2326687"/>
            <a:ext cx="2133472" cy="369332"/>
          </a:xfrm>
          <a:prstGeom prst="rect">
            <a:avLst/>
          </a:prstGeom>
          <a:noFill/>
        </p:spPr>
        <p:txBody>
          <a:bodyPr wrap="square" rtlCol="0">
            <a:spAutoFit/>
          </a:bodyPr>
          <a:lstStyle/>
          <a:p>
            <a:pPr algn="ctr"/>
            <a:r>
              <a:rPr lang="en-US" dirty="0"/>
              <a:t>Client Application</a:t>
            </a:r>
          </a:p>
        </p:txBody>
      </p:sp>
      <p:sp>
        <p:nvSpPr>
          <p:cNvPr id="233" name="TextBox 232"/>
          <p:cNvSpPr txBox="1"/>
          <p:nvPr/>
        </p:nvSpPr>
        <p:spPr>
          <a:xfrm rot="5400000">
            <a:off x="5859673" y="5297926"/>
            <a:ext cx="1470562" cy="369332"/>
          </a:xfrm>
          <a:prstGeom prst="rect">
            <a:avLst/>
          </a:prstGeom>
          <a:noFill/>
        </p:spPr>
        <p:txBody>
          <a:bodyPr wrap="square" rtlCol="0">
            <a:spAutoFit/>
          </a:bodyPr>
          <a:lstStyle/>
          <a:p>
            <a:pPr algn="ctr"/>
            <a:r>
              <a:rPr lang="en-US" dirty="0"/>
              <a:t>Cloud Side</a:t>
            </a:r>
          </a:p>
        </p:txBody>
      </p:sp>
      <p:sp>
        <p:nvSpPr>
          <p:cNvPr id="234" name="TextBox 233"/>
          <p:cNvSpPr txBox="1"/>
          <p:nvPr/>
        </p:nvSpPr>
        <p:spPr>
          <a:xfrm rot="5400000">
            <a:off x="3668083" y="2418146"/>
            <a:ext cx="1488276" cy="246221"/>
          </a:xfrm>
          <a:prstGeom prst="rect">
            <a:avLst/>
          </a:prstGeom>
          <a:noFill/>
        </p:spPr>
        <p:txBody>
          <a:bodyPr wrap="square" rtlCol="0">
            <a:spAutoFit/>
          </a:bodyPr>
          <a:lstStyle/>
          <a:p>
            <a:pPr algn="ctr"/>
            <a:r>
              <a:rPr lang="en-US" sz="1000" dirty="0"/>
              <a:t>Query Modification</a:t>
            </a:r>
          </a:p>
        </p:txBody>
      </p:sp>
      <p:sp>
        <p:nvSpPr>
          <p:cNvPr id="229" name="TextBox 228"/>
          <p:cNvSpPr txBox="1"/>
          <p:nvPr/>
        </p:nvSpPr>
        <p:spPr>
          <a:xfrm>
            <a:off x="3241576" y="6471816"/>
            <a:ext cx="1499810" cy="230579"/>
          </a:xfrm>
          <a:prstGeom prst="rect">
            <a:avLst/>
          </a:prstGeom>
          <a:noFill/>
        </p:spPr>
        <p:txBody>
          <a:bodyPr wrap="square" rtlCol="0">
            <a:spAutoFit/>
          </a:bodyPr>
          <a:lstStyle/>
          <a:p>
            <a:pPr algn="ctr"/>
            <a:r>
              <a:rPr lang="en-US" sz="800" dirty="0"/>
              <a:t>Cloud Processing Server</a:t>
            </a:r>
          </a:p>
        </p:txBody>
      </p:sp>
      <p:sp>
        <p:nvSpPr>
          <p:cNvPr id="227" name="Left Brace 226"/>
          <p:cNvSpPr/>
          <p:nvPr/>
        </p:nvSpPr>
        <p:spPr>
          <a:xfrm rot="16200000">
            <a:off x="3983689" y="4865798"/>
            <a:ext cx="246693" cy="3074579"/>
          </a:xfrm>
          <a:prstGeom prst="leftBrace">
            <a:avLst>
              <a:gd name="adj1" fmla="val 88225"/>
              <a:gd name="adj2" fmla="val 46095"/>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5" name="Picture 22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55981" y="4584944"/>
            <a:ext cx="457490" cy="623422"/>
          </a:xfrm>
          <a:prstGeom prst="rect">
            <a:avLst/>
          </a:prstGeom>
        </p:spPr>
      </p:pic>
      <p:cxnSp>
        <p:nvCxnSpPr>
          <p:cNvPr id="216" name="Straight Arrow Connector 215"/>
          <p:cNvCxnSpPr/>
          <p:nvPr/>
        </p:nvCxnSpPr>
        <p:spPr>
          <a:xfrm flipH="1">
            <a:off x="4223289" y="6085815"/>
            <a:ext cx="1421031" cy="17395"/>
          </a:xfrm>
          <a:prstGeom prst="straightConnector1">
            <a:avLst/>
          </a:prstGeom>
          <a:ln w="12700">
            <a:tailEnd type="triangle"/>
          </a:ln>
          <a:effectLst/>
        </p:spPr>
        <p:style>
          <a:lnRef idx="2">
            <a:schemeClr val="dk1"/>
          </a:lnRef>
          <a:fillRef idx="0">
            <a:schemeClr val="dk1"/>
          </a:fillRef>
          <a:effectRef idx="1">
            <a:schemeClr val="dk1"/>
          </a:effectRef>
          <a:fontRef idx="minor">
            <a:schemeClr val="tx1"/>
          </a:fontRef>
        </p:style>
      </p:cxnSp>
      <p:sp>
        <p:nvSpPr>
          <p:cNvPr id="217" name="TextBox 216"/>
          <p:cNvSpPr txBox="1"/>
          <p:nvPr/>
        </p:nvSpPr>
        <p:spPr>
          <a:xfrm>
            <a:off x="4228405" y="5198127"/>
            <a:ext cx="806096" cy="246221"/>
          </a:xfrm>
          <a:prstGeom prst="rect">
            <a:avLst/>
          </a:prstGeom>
          <a:noFill/>
        </p:spPr>
        <p:txBody>
          <a:bodyPr wrap="square" rtlCol="0">
            <a:spAutoFit/>
          </a:bodyPr>
          <a:lstStyle/>
          <a:p>
            <a:pPr algn="ctr"/>
            <a:r>
              <a:rPr lang="en-US" sz="1000" dirty="0" err="1"/>
              <a:t>Partitioner</a:t>
            </a:r>
            <a:endParaRPr lang="en-US" sz="1000" dirty="0"/>
          </a:p>
        </p:txBody>
      </p:sp>
      <p:grpSp>
        <p:nvGrpSpPr>
          <p:cNvPr id="9" name="Group 8"/>
          <p:cNvGrpSpPr/>
          <p:nvPr/>
        </p:nvGrpSpPr>
        <p:grpSpPr>
          <a:xfrm>
            <a:off x="3309514" y="4623425"/>
            <a:ext cx="806096" cy="789673"/>
            <a:chOff x="3309514" y="4623425"/>
            <a:chExt cx="806096" cy="789673"/>
          </a:xfrm>
        </p:grpSpPr>
        <p:pic>
          <p:nvPicPr>
            <p:cNvPr id="214" name="Picture 21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51425" y="4623425"/>
              <a:ext cx="252995" cy="247772"/>
            </a:xfrm>
            <a:prstGeom prst="rect">
              <a:avLst/>
            </a:prstGeom>
          </p:spPr>
        </p:pic>
        <p:pic>
          <p:nvPicPr>
            <p:cNvPr id="215" name="Picture 21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723777" y="4623425"/>
              <a:ext cx="252995" cy="247772"/>
            </a:xfrm>
            <a:prstGeom prst="rect">
              <a:avLst/>
            </a:prstGeom>
          </p:spPr>
        </p:pic>
        <p:pic>
          <p:nvPicPr>
            <p:cNvPr id="218" name="Picture 21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46417" y="4905837"/>
              <a:ext cx="252995" cy="247772"/>
            </a:xfrm>
            <a:prstGeom prst="rect">
              <a:avLst/>
            </a:prstGeom>
          </p:spPr>
        </p:pic>
        <p:pic>
          <p:nvPicPr>
            <p:cNvPr id="219" name="Picture 2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718769" y="4905837"/>
              <a:ext cx="252995" cy="247772"/>
            </a:xfrm>
            <a:prstGeom prst="rect">
              <a:avLst/>
            </a:prstGeom>
          </p:spPr>
        </p:pic>
        <p:sp>
          <p:nvSpPr>
            <p:cNvPr id="220" name="TextBox 219"/>
            <p:cNvSpPr txBox="1"/>
            <p:nvPr/>
          </p:nvSpPr>
          <p:spPr>
            <a:xfrm>
              <a:off x="3309514" y="5166877"/>
              <a:ext cx="806096" cy="246221"/>
            </a:xfrm>
            <a:prstGeom prst="rect">
              <a:avLst/>
            </a:prstGeom>
            <a:noFill/>
          </p:spPr>
          <p:txBody>
            <a:bodyPr wrap="square" rtlCol="0">
              <a:spAutoFit/>
            </a:bodyPr>
            <a:lstStyle/>
            <a:p>
              <a:pPr algn="ctr"/>
              <a:r>
                <a:rPr lang="en-US" sz="1000" dirty="0"/>
                <a:t>Shards</a:t>
              </a:r>
            </a:p>
          </p:txBody>
        </p:sp>
      </p:grpSp>
      <p:cxnSp>
        <p:nvCxnSpPr>
          <p:cNvPr id="221" name="Elbow Connector 220"/>
          <p:cNvCxnSpPr>
            <a:stCxn id="220" idx="2"/>
            <a:endCxn id="296" idx="0"/>
          </p:cNvCxnSpPr>
          <p:nvPr/>
        </p:nvCxnSpPr>
        <p:spPr>
          <a:xfrm rot="16200000" flipH="1">
            <a:off x="3689360" y="5436300"/>
            <a:ext cx="286432" cy="240028"/>
          </a:xfrm>
          <a:prstGeom prst="bentConnector3">
            <a:avLst/>
          </a:prstGeom>
          <a:ln w="12700">
            <a:tailEnd type="triangle"/>
          </a:ln>
          <a:effectLst/>
        </p:spPr>
        <p:style>
          <a:lnRef idx="2">
            <a:schemeClr val="dk1"/>
          </a:lnRef>
          <a:fillRef idx="0">
            <a:schemeClr val="dk1"/>
          </a:fillRef>
          <a:effectRef idx="1">
            <a:schemeClr val="dk1"/>
          </a:effectRef>
          <a:fontRef idx="minor">
            <a:schemeClr val="tx1"/>
          </a:fontRef>
        </p:style>
      </p:cxnSp>
      <p:cxnSp>
        <p:nvCxnSpPr>
          <p:cNvPr id="222" name="Straight Arrow Connector 221"/>
          <p:cNvCxnSpPr>
            <a:stCxn id="225" idx="1"/>
            <a:endCxn id="212" idx="3"/>
          </p:cNvCxnSpPr>
          <p:nvPr/>
        </p:nvCxnSpPr>
        <p:spPr>
          <a:xfrm flipH="1">
            <a:off x="4875139" y="4896655"/>
            <a:ext cx="380842" cy="2529"/>
          </a:xfrm>
          <a:prstGeom prst="straightConnector1">
            <a:avLst/>
          </a:prstGeom>
          <a:ln w="12700">
            <a:tailEnd type="triangle"/>
          </a:ln>
          <a:effectLst/>
        </p:spPr>
        <p:style>
          <a:lnRef idx="2">
            <a:schemeClr val="dk1"/>
          </a:lnRef>
          <a:fillRef idx="0">
            <a:schemeClr val="dk1"/>
          </a:fillRef>
          <a:effectRef idx="1">
            <a:schemeClr val="dk1"/>
          </a:effectRef>
          <a:fontRef idx="minor">
            <a:schemeClr val="tx1"/>
          </a:fontRef>
        </p:style>
      </p:cxnSp>
      <p:cxnSp>
        <p:nvCxnSpPr>
          <p:cNvPr id="223" name="Straight Arrow Connector 222"/>
          <p:cNvCxnSpPr/>
          <p:nvPr/>
        </p:nvCxnSpPr>
        <p:spPr>
          <a:xfrm flipH="1" flipV="1">
            <a:off x="3982836" y="4895656"/>
            <a:ext cx="388749" cy="3528"/>
          </a:xfrm>
          <a:prstGeom prst="straightConnector1">
            <a:avLst/>
          </a:prstGeom>
          <a:ln w="12700">
            <a:tailEnd type="triangle"/>
          </a:ln>
          <a:effectLst/>
        </p:spPr>
        <p:style>
          <a:lnRef idx="2">
            <a:schemeClr val="dk1"/>
          </a:lnRef>
          <a:fillRef idx="0">
            <a:schemeClr val="dk1"/>
          </a:fillRef>
          <a:effectRef idx="1">
            <a:schemeClr val="dk1"/>
          </a:effectRef>
          <a:fontRef idx="minor">
            <a:schemeClr val="tx1"/>
          </a:fontRef>
        </p:style>
      </p:cxnSp>
      <p:sp>
        <p:nvSpPr>
          <p:cNvPr id="10" name="Line Callout 2 9"/>
          <p:cNvSpPr/>
          <p:nvPr/>
        </p:nvSpPr>
        <p:spPr>
          <a:xfrm>
            <a:off x="6816889" y="1039670"/>
            <a:ext cx="1709531" cy="741384"/>
          </a:xfrm>
          <a:prstGeom prst="borderCallout2">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Parse Uploaded Documents</a:t>
            </a:r>
          </a:p>
        </p:txBody>
      </p:sp>
      <p:sp>
        <p:nvSpPr>
          <p:cNvPr id="316" name="Line Callout 2 315"/>
          <p:cNvSpPr/>
          <p:nvPr/>
        </p:nvSpPr>
        <p:spPr>
          <a:xfrm>
            <a:off x="6591390" y="4061060"/>
            <a:ext cx="1709531" cy="741384"/>
          </a:xfrm>
          <a:prstGeom prst="borderCallout2">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Construct Central Index</a:t>
            </a:r>
          </a:p>
        </p:txBody>
      </p:sp>
      <p:sp>
        <p:nvSpPr>
          <p:cNvPr id="317" name="Line Callout 2 316"/>
          <p:cNvSpPr/>
          <p:nvPr/>
        </p:nvSpPr>
        <p:spPr>
          <a:xfrm>
            <a:off x="480089" y="1132019"/>
            <a:ext cx="1709531" cy="741384"/>
          </a:xfrm>
          <a:prstGeom prst="borderCallout2">
            <a:avLst>
              <a:gd name="adj1" fmla="val 25453"/>
              <a:gd name="adj2" fmla="val 105620"/>
              <a:gd name="adj3" fmla="val 25453"/>
              <a:gd name="adj4" fmla="val 110658"/>
              <a:gd name="adj5" fmla="val 104456"/>
              <a:gd name="adj6" fmla="val 132984"/>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Semantically Expands Query</a:t>
            </a:r>
          </a:p>
        </p:txBody>
      </p:sp>
      <p:sp>
        <p:nvSpPr>
          <p:cNvPr id="318" name="Line Callout 2 317"/>
          <p:cNvSpPr/>
          <p:nvPr/>
        </p:nvSpPr>
        <p:spPr>
          <a:xfrm>
            <a:off x="322990" y="5001776"/>
            <a:ext cx="1709531" cy="741384"/>
          </a:xfrm>
          <a:prstGeom prst="borderCallout2">
            <a:avLst>
              <a:gd name="adj1" fmla="val 25453"/>
              <a:gd name="adj2" fmla="val 105620"/>
              <a:gd name="adj3" fmla="val 25453"/>
              <a:gd name="adj4" fmla="val 110658"/>
              <a:gd name="adj5" fmla="val 103115"/>
              <a:gd name="adj6" fmla="val 140542"/>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Ranks Documents </a:t>
            </a:r>
          </a:p>
        </p:txBody>
      </p:sp>
      <p:sp>
        <p:nvSpPr>
          <p:cNvPr id="319" name="Line Callout 2 318"/>
          <p:cNvSpPr/>
          <p:nvPr/>
        </p:nvSpPr>
        <p:spPr>
          <a:xfrm>
            <a:off x="6594897" y="3897027"/>
            <a:ext cx="1709531" cy="741384"/>
          </a:xfrm>
          <a:prstGeom prst="borderCallout2">
            <a:avLst>
              <a:gd name="adj1" fmla="val 18750"/>
              <a:gd name="adj2" fmla="val -8333"/>
              <a:gd name="adj3" fmla="val 18750"/>
              <a:gd name="adj4" fmla="val -16667"/>
              <a:gd name="adj5" fmla="val 96413"/>
              <a:gd name="adj6" fmla="val -105969"/>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Partitions Index Into Shards</a:t>
            </a:r>
          </a:p>
        </p:txBody>
      </p:sp>
    </p:spTree>
    <p:extLst>
      <p:ext uri="{BB962C8B-B14F-4D97-AF65-F5344CB8AC3E}">
        <p14:creationId xmlns:p14="http://schemas.microsoft.com/office/powerpoint/2010/main" val="5818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par>
                                <p:cTn id="8" presetID="10" presetClass="entr" presetSubtype="0" fill="hold" nodeType="withEffect">
                                  <p:stCondLst>
                                    <p:cond delay="0"/>
                                  </p:stCondLst>
                                  <p:childTnLst>
                                    <p:set>
                                      <p:cBhvr>
                                        <p:cTn id="9" dur="1" fill="hold">
                                          <p:stCondLst>
                                            <p:cond delay="0"/>
                                          </p:stCondLst>
                                        </p:cTn>
                                        <p:tgtEl>
                                          <p:spTgt spid="275"/>
                                        </p:tgtEl>
                                        <p:attrNameLst>
                                          <p:attrName>style.visibility</p:attrName>
                                        </p:attrNameLst>
                                      </p:cBhvr>
                                      <p:to>
                                        <p:strVal val="visible"/>
                                      </p:to>
                                    </p:set>
                                    <p:animEffect transition="in" filter="fade">
                                      <p:cBhvr>
                                        <p:cTn id="10" dur="500"/>
                                        <p:tgtEl>
                                          <p:spTgt spid="2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fade">
                                      <p:cBhvr>
                                        <p:cTn id="15" dur="500"/>
                                        <p:tgtEl>
                                          <p:spTgt spid="285"/>
                                        </p:tgtEl>
                                      </p:cBhvr>
                                    </p:animEffect>
                                  </p:childTnLst>
                                </p:cTn>
                              </p:par>
                              <p:par>
                                <p:cTn id="16" presetID="10" presetClass="entr" presetSubtype="0" fill="hold" nodeType="withEffect">
                                  <p:stCondLst>
                                    <p:cond delay="0"/>
                                  </p:stCondLst>
                                  <p:childTnLst>
                                    <p:set>
                                      <p:cBhvr>
                                        <p:cTn id="17" dur="1" fill="hold">
                                          <p:stCondLst>
                                            <p:cond delay="0"/>
                                          </p:stCondLst>
                                        </p:cTn>
                                        <p:tgtEl>
                                          <p:spTgt spid="279"/>
                                        </p:tgtEl>
                                        <p:attrNameLst>
                                          <p:attrName>style.visibility</p:attrName>
                                        </p:attrNameLst>
                                      </p:cBhvr>
                                      <p:to>
                                        <p:strVal val="visible"/>
                                      </p:to>
                                    </p:set>
                                    <p:animEffect transition="in" filter="fade">
                                      <p:cBhvr>
                                        <p:cTn id="18" dur="500"/>
                                        <p:tgtEl>
                                          <p:spTgt spid="2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9"/>
                                        </p:tgtEl>
                                        <p:attrNameLst>
                                          <p:attrName>style.visibility</p:attrName>
                                        </p:attrNameLst>
                                      </p:cBhvr>
                                      <p:to>
                                        <p:strVal val="visible"/>
                                      </p:to>
                                    </p:set>
                                    <p:animEffect transition="in" filter="fade">
                                      <p:cBhvr>
                                        <p:cTn id="26" dur="500"/>
                                        <p:tgtEl>
                                          <p:spTgt spid="289"/>
                                        </p:tgtEl>
                                      </p:cBhvr>
                                    </p:animEffect>
                                  </p:childTnLst>
                                </p:cTn>
                              </p:par>
                              <p:par>
                                <p:cTn id="27" presetID="10" presetClass="entr" presetSubtype="0" fill="hold" nodeType="withEffect">
                                  <p:stCondLst>
                                    <p:cond delay="0"/>
                                  </p:stCondLst>
                                  <p:childTnLst>
                                    <p:set>
                                      <p:cBhvr>
                                        <p:cTn id="28" dur="1" fill="hold">
                                          <p:stCondLst>
                                            <p:cond delay="0"/>
                                          </p:stCondLst>
                                        </p:cTn>
                                        <p:tgtEl>
                                          <p:spTgt spid="281"/>
                                        </p:tgtEl>
                                        <p:attrNameLst>
                                          <p:attrName>style.visibility</p:attrName>
                                        </p:attrNameLst>
                                      </p:cBhvr>
                                      <p:to>
                                        <p:strVal val="visible"/>
                                      </p:to>
                                    </p:set>
                                    <p:animEffect transition="in" filter="fade">
                                      <p:cBhvr>
                                        <p:cTn id="29" dur="500"/>
                                        <p:tgtEl>
                                          <p:spTgt spid="281"/>
                                        </p:tgtEl>
                                      </p:cBhvr>
                                    </p:animEffect>
                                  </p:childTnLst>
                                </p:cTn>
                              </p:par>
                              <p:par>
                                <p:cTn id="30" presetID="10" presetClass="entr" presetSubtype="0" fill="hold" nodeType="withEffect">
                                  <p:stCondLst>
                                    <p:cond delay="0"/>
                                  </p:stCondLst>
                                  <p:childTnLst>
                                    <p:set>
                                      <p:cBhvr>
                                        <p:cTn id="31" dur="1" fill="hold">
                                          <p:stCondLst>
                                            <p:cond delay="0"/>
                                          </p:stCondLst>
                                        </p:cTn>
                                        <p:tgtEl>
                                          <p:spTgt spid="280"/>
                                        </p:tgtEl>
                                        <p:attrNameLst>
                                          <p:attrName>style.visibility</p:attrName>
                                        </p:attrNameLst>
                                      </p:cBhvr>
                                      <p:to>
                                        <p:strVal val="visible"/>
                                      </p:to>
                                    </p:set>
                                    <p:animEffect transition="in" filter="fade">
                                      <p:cBhvr>
                                        <p:cTn id="32" dur="500"/>
                                        <p:tgtEl>
                                          <p:spTgt spid="280"/>
                                        </p:tgtEl>
                                      </p:cBhvr>
                                    </p:animEffect>
                                  </p:childTnLst>
                                </p:cTn>
                              </p:par>
                              <p:par>
                                <p:cTn id="33" presetID="10" presetClass="entr" presetSubtype="0" fill="hold" nodeType="withEffect">
                                  <p:stCondLst>
                                    <p:cond delay="0"/>
                                  </p:stCondLst>
                                  <p:childTnLst>
                                    <p:set>
                                      <p:cBhvr>
                                        <p:cTn id="34" dur="1" fill="hold">
                                          <p:stCondLst>
                                            <p:cond delay="0"/>
                                          </p:stCondLst>
                                        </p:cTn>
                                        <p:tgtEl>
                                          <p:spTgt spid="288"/>
                                        </p:tgtEl>
                                        <p:attrNameLst>
                                          <p:attrName>style.visibility</p:attrName>
                                        </p:attrNameLst>
                                      </p:cBhvr>
                                      <p:to>
                                        <p:strVal val="visible"/>
                                      </p:to>
                                    </p:set>
                                    <p:animEffect transition="in" filter="fade">
                                      <p:cBhvr>
                                        <p:cTn id="35" dur="500"/>
                                        <p:tgtEl>
                                          <p:spTgt spid="28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1"/>
                                        </p:tgtEl>
                                        <p:attrNameLst>
                                          <p:attrName>style.visibility</p:attrName>
                                        </p:attrNameLst>
                                      </p:cBhvr>
                                      <p:to>
                                        <p:strVal val="visible"/>
                                      </p:to>
                                    </p:set>
                                    <p:animEffect transition="in" filter="fade">
                                      <p:cBhvr>
                                        <p:cTn id="40" dur="500"/>
                                        <p:tgtEl>
                                          <p:spTgt spid="291"/>
                                        </p:tgtEl>
                                      </p:cBhvr>
                                    </p:animEffect>
                                  </p:childTnLst>
                                </p:cTn>
                              </p:par>
                              <p:par>
                                <p:cTn id="41" presetID="10" presetClass="entr" presetSubtype="0" fill="hold" nodeType="with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500"/>
                                        <p:tgtEl>
                                          <p:spTgt spid="2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0"/>
                                        </p:tgtEl>
                                        <p:attrNameLst>
                                          <p:attrName>style.visibility</p:attrName>
                                        </p:attrNameLst>
                                      </p:cBhvr>
                                      <p:to>
                                        <p:strVal val="visible"/>
                                      </p:to>
                                    </p:set>
                                    <p:animEffect transition="in" filter="fade">
                                      <p:cBhvr>
                                        <p:cTn id="46" dur="500"/>
                                        <p:tgtEl>
                                          <p:spTgt spid="2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87"/>
                                        </p:tgtEl>
                                        <p:attrNameLst>
                                          <p:attrName>style.visibility</p:attrName>
                                        </p:attrNameLst>
                                      </p:cBhvr>
                                      <p:to>
                                        <p:strVal val="visible"/>
                                      </p:to>
                                    </p:set>
                                    <p:animEffect transition="in" filter="fade">
                                      <p:cBhvr>
                                        <p:cTn id="51" dur="500"/>
                                        <p:tgtEl>
                                          <p:spTgt spid="28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2"/>
                                        </p:tgtEl>
                                        <p:attrNameLst>
                                          <p:attrName>style.visibility</p:attrName>
                                        </p:attrNameLst>
                                      </p:cBhvr>
                                      <p:to>
                                        <p:strVal val="visible"/>
                                      </p:to>
                                    </p:set>
                                    <p:animEffect transition="in" filter="fade">
                                      <p:cBhvr>
                                        <p:cTn id="54" dur="500"/>
                                        <p:tgtEl>
                                          <p:spTgt spid="242"/>
                                        </p:tgtEl>
                                      </p:cBhvr>
                                    </p:animEffect>
                                  </p:childTnLst>
                                </p:cTn>
                              </p:par>
                              <p:par>
                                <p:cTn id="55" presetID="10" presetClass="entr" presetSubtype="0" fill="hold" nodeType="withEffect">
                                  <p:stCondLst>
                                    <p:cond delay="0"/>
                                  </p:stCondLst>
                                  <p:childTnLst>
                                    <p:set>
                                      <p:cBhvr>
                                        <p:cTn id="56" dur="1" fill="hold">
                                          <p:stCondLst>
                                            <p:cond delay="0"/>
                                          </p:stCondLst>
                                        </p:cTn>
                                        <p:tgtEl>
                                          <p:spTgt spid="246"/>
                                        </p:tgtEl>
                                        <p:attrNameLst>
                                          <p:attrName>style.visibility</p:attrName>
                                        </p:attrNameLst>
                                      </p:cBhvr>
                                      <p:to>
                                        <p:strVal val="visible"/>
                                      </p:to>
                                    </p:set>
                                    <p:animEffect transition="in" filter="fade">
                                      <p:cBhvr>
                                        <p:cTn id="57" dur="500"/>
                                        <p:tgtEl>
                                          <p:spTgt spid="2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1"/>
                                        </p:tgtEl>
                                        <p:attrNameLst>
                                          <p:attrName>style.visibility</p:attrName>
                                        </p:attrNameLst>
                                      </p:cBhvr>
                                      <p:to>
                                        <p:strVal val="visible"/>
                                      </p:to>
                                    </p:set>
                                    <p:animEffect transition="in" filter="fade">
                                      <p:cBhvr>
                                        <p:cTn id="62" dur="500"/>
                                        <p:tgtEl>
                                          <p:spTgt spid="241"/>
                                        </p:tgtEl>
                                      </p:cBhvr>
                                    </p:animEffect>
                                  </p:childTnLst>
                                </p:cTn>
                              </p:par>
                              <p:par>
                                <p:cTn id="63" presetID="10" presetClass="entr" presetSubtype="0" fill="hold" nodeType="withEffect">
                                  <p:stCondLst>
                                    <p:cond delay="0"/>
                                  </p:stCondLst>
                                  <p:childTnLst>
                                    <p:set>
                                      <p:cBhvr>
                                        <p:cTn id="64" dur="1" fill="hold">
                                          <p:stCondLst>
                                            <p:cond delay="0"/>
                                          </p:stCondLst>
                                        </p:cTn>
                                        <p:tgtEl>
                                          <p:spTgt spid="255"/>
                                        </p:tgtEl>
                                        <p:attrNameLst>
                                          <p:attrName>style.visibility</p:attrName>
                                        </p:attrNameLst>
                                      </p:cBhvr>
                                      <p:to>
                                        <p:strVal val="visible"/>
                                      </p:to>
                                    </p:set>
                                    <p:animEffect transition="in" filter="fade">
                                      <p:cBhvr>
                                        <p:cTn id="65" dur="500"/>
                                        <p:tgtEl>
                                          <p:spTgt spid="255"/>
                                        </p:tgtEl>
                                      </p:cBhvr>
                                    </p:animEffect>
                                  </p:childTnLst>
                                </p:cTn>
                              </p:par>
                              <p:par>
                                <p:cTn id="66" presetID="10" presetClass="entr" presetSubtype="0" fill="hold" nodeType="withEffect">
                                  <p:stCondLst>
                                    <p:cond delay="0"/>
                                  </p:stCondLst>
                                  <p:childTnLst>
                                    <p:set>
                                      <p:cBhvr>
                                        <p:cTn id="67" dur="1" fill="hold">
                                          <p:stCondLst>
                                            <p:cond delay="0"/>
                                          </p:stCondLst>
                                        </p:cTn>
                                        <p:tgtEl>
                                          <p:spTgt spid="225"/>
                                        </p:tgtEl>
                                        <p:attrNameLst>
                                          <p:attrName>style.visibility</p:attrName>
                                        </p:attrNameLst>
                                      </p:cBhvr>
                                      <p:to>
                                        <p:strVal val="visible"/>
                                      </p:to>
                                    </p:set>
                                    <p:animEffect transition="in" filter="fade">
                                      <p:cBhvr>
                                        <p:cTn id="68" dur="500"/>
                                        <p:tgtEl>
                                          <p:spTgt spid="2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6"/>
                                        </p:tgtEl>
                                        <p:attrNameLst>
                                          <p:attrName>style.visibility</p:attrName>
                                        </p:attrNameLst>
                                      </p:cBhvr>
                                      <p:to>
                                        <p:strVal val="visible"/>
                                      </p:to>
                                    </p:set>
                                    <p:animEffect transition="in" filter="fade">
                                      <p:cBhvr>
                                        <p:cTn id="71" dur="500"/>
                                        <p:tgtEl>
                                          <p:spTgt spid="286"/>
                                        </p:tgtEl>
                                      </p:cBhvr>
                                    </p:animEffect>
                                  </p:childTnLst>
                                </p:cTn>
                              </p:par>
                              <p:par>
                                <p:cTn id="72" presetID="10" presetClass="exit" presetSubtype="0" fill="hold" grpId="1" nodeType="withEffect">
                                  <p:stCondLst>
                                    <p:cond delay="0"/>
                                  </p:stCondLst>
                                  <p:childTnLst>
                                    <p:animEffect transition="out" filter="fad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316"/>
                                        </p:tgtEl>
                                        <p:attrNameLst>
                                          <p:attrName>style.visibility</p:attrName>
                                        </p:attrNameLst>
                                      </p:cBhvr>
                                      <p:to>
                                        <p:strVal val="visible"/>
                                      </p:to>
                                    </p:set>
                                    <p:animEffect transition="in" filter="fade">
                                      <p:cBhvr>
                                        <p:cTn id="77" dur="500"/>
                                        <p:tgtEl>
                                          <p:spTgt spid="3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2"/>
                                        </p:tgtEl>
                                        <p:attrNameLst>
                                          <p:attrName>style.visibility</p:attrName>
                                        </p:attrNameLst>
                                      </p:cBhvr>
                                      <p:to>
                                        <p:strVal val="visible"/>
                                      </p:to>
                                    </p:set>
                                    <p:animEffect transition="in" filter="fade">
                                      <p:cBhvr>
                                        <p:cTn id="82" dur="500"/>
                                        <p:tgtEl>
                                          <p:spTgt spid="2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7"/>
                                        </p:tgtEl>
                                        <p:attrNameLst>
                                          <p:attrName>style.visibility</p:attrName>
                                        </p:attrNameLst>
                                      </p:cBhvr>
                                      <p:to>
                                        <p:strVal val="visible"/>
                                      </p:to>
                                    </p:set>
                                    <p:animEffect transition="in" filter="fade">
                                      <p:cBhvr>
                                        <p:cTn id="85" dur="500"/>
                                        <p:tgtEl>
                                          <p:spTgt spid="217"/>
                                        </p:tgtEl>
                                      </p:cBhvr>
                                    </p:animEffect>
                                  </p:childTnLst>
                                </p:cTn>
                              </p:par>
                              <p:par>
                                <p:cTn id="86" presetID="10" presetClass="entr" presetSubtype="0" fill="hold" nodeType="with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500"/>
                                        <p:tgtEl>
                                          <p:spTgt spid="22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19"/>
                                        </p:tgtEl>
                                        <p:attrNameLst>
                                          <p:attrName>style.visibility</p:attrName>
                                        </p:attrNameLst>
                                      </p:cBhvr>
                                      <p:to>
                                        <p:strVal val="visible"/>
                                      </p:to>
                                    </p:set>
                                    <p:animEffect transition="in" filter="fade">
                                      <p:cBhvr>
                                        <p:cTn id="91" dur="500"/>
                                        <p:tgtEl>
                                          <p:spTgt spid="319"/>
                                        </p:tgtEl>
                                      </p:cBhvr>
                                    </p:animEffect>
                                  </p:childTnLst>
                                </p:cTn>
                              </p:par>
                              <p:par>
                                <p:cTn id="92" presetID="10" presetClass="entr" presetSubtype="0" fill="hold"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par>
                                <p:cTn id="95" presetID="10" presetClass="entr" presetSubtype="0" fill="hold" nodeType="withEffect">
                                  <p:stCondLst>
                                    <p:cond delay="0"/>
                                  </p:stCondLst>
                                  <p:childTnLst>
                                    <p:set>
                                      <p:cBhvr>
                                        <p:cTn id="96" dur="1" fill="hold">
                                          <p:stCondLst>
                                            <p:cond delay="0"/>
                                          </p:stCondLst>
                                        </p:cTn>
                                        <p:tgtEl>
                                          <p:spTgt spid="223"/>
                                        </p:tgtEl>
                                        <p:attrNameLst>
                                          <p:attrName>style.visibility</p:attrName>
                                        </p:attrNameLst>
                                      </p:cBhvr>
                                      <p:to>
                                        <p:strVal val="visible"/>
                                      </p:to>
                                    </p:set>
                                    <p:animEffect transition="in" filter="fade">
                                      <p:cBhvr>
                                        <p:cTn id="97" dur="500"/>
                                        <p:tgtEl>
                                          <p:spTgt spid="223"/>
                                        </p:tgtEl>
                                      </p:cBhvr>
                                    </p:animEffect>
                                  </p:childTnLst>
                                </p:cTn>
                              </p:par>
                              <p:par>
                                <p:cTn id="98" presetID="10" presetClass="exit" presetSubtype="0" fill="hold" grpId="1" nodeType="withEffect">
                                  <p:stCondLst>
                                    <p:cond delay="0"/>
                                  </p:stCondLst>
                                  <p:childTnLst>
                                    <p:animEffect transition="out" filter="fade">
                                      <p:cBhvr>
                                        <p:cTn id="99" dur="500"/>
                                        <p:tgtEl>
                                          <p:spTgt spid="316"/>
                                        </p:tgtEl>
                                      </p:cBhvr>
                                    </p:animEffect>
                                    <p:set>
                                      <p:cBhvr>
                                        <p:cTn id="100" dur="1" fill="hold">
                                          <p:stCondLst>
                                            <p:cond delay="499"/>
                                          </p:stCondLst>
                                        </p:cTn>
                                        <p:tgtEl>
                                          <p:spTgt spid="31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44"/>
                                        </p:tgtEl>
                                        <p:attrNameLst>
                                          <p:attrName>style.visibility</p:attrName>
                                        </p:attrNameLst>
                                      </p:cBhvr>
                                      <p:to>
                                        <p:strVal val="visible"/>
                                      </p:to>
                                    </p:set>
                                    <p:animEffect transition="in" filter="fade">
                                      <p:cBhvr>
                                        <p:cTn id="105" dur="500"/>
                                        <p:tgtEl>
                                          <p:spTgt spid="244"/>
                                        </p:tgtEl>
                                      </p:cBhvr>
                                    </p:animEffect>
                                  </p:childTnLst>
                                </p:cTn>
                              </p:par>
                              <p:par>
                                <p:cTn id="106" presetID="10" presetClass="entr" presetSubtype="0" fill="hold" nodeType="withEffect">
                                  <p:stCondLst>
                                    <p:cond delay="0"/>
                                  </p:stCondLst>
                                  <p:childTnLst>
                                    <p:set>
                                      <p:cBhvr>
                                        <p:cTn id="107" dur="1" fill="hold">
                                          <p:stCondLst>
                                            <p:cond delay="0"/>
                                          </p:stCondLst>
                                        </p:cTn>
                                        <p:tgtEl>
                                          <p:spTgt spid="274"/>
                                        </p:tgtEl>
                                        <p:attrNameLst>
                                          <p:attrName>style.visibility</p:attrName>
                                        </p:attrNameLst>
                                      </p:cBhvr>
                                      <p:to>
                                        <p:strVal val="visible"/>
                                      </p:to>
                                    </p:set>
                                    <p:animEffect transition="in" filter="fade">
                                      <p:cBhvr>
                                        <p:cTn id="108" dur="500"/>
                                        <p:tgtEl>
                                          <p:spTgt spid="274"/>
                                        </p:tgtEl>
                                      </p:cBhvr>
                                    </p:animEffect>
                                  </p:childTnLst>
                                </p:cTn>
                              </p:par>
                              <p:par>
                                <p:cTn id="109" presetID="10" presetClass="exit" presetSubtype="0" fill="hold" grpId="1" nodeType="withEffect">
                                  <p:stCondLst>
                                    <p:cond delay="0"/>
                                  </p:stCondLst>
                                  <p:childTnLst>
                                    <p:animEffect transition="out" filter="fade">
                                      <p:cBhvr>
                                        <p:cTn id="110" dur="500"/>
                                        <p:tgtEl>
                                          <p:spTgt spid="319"/>
                                        </p:tgtEl>
                                      </p:cBhvr>
                                    </p:animEffect>
                                    <p:set>
                                      <p:cBhvr>
                                        <p:cTn id="111" dur="1" fill="hold">
                                          <p:stCondLst>
                                            <p:cond delay="499"/>
                                          </p:stCondLst>
                                        </p:cTn>
                                        <p:tgtEl>
                                          <p:spTgt spid="31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82"/>
                                        </p:tgtEl>
                                        <p:attrNameLst>
                                          <p:attrName>style.visibility</p:attrName>
                                        </p:attrNameLst>
                                      </p:cBhvr>
                                      <p:to>
                                        <p:strVal val="visible"/>
                                      </p:to>
                                    </p:set>
                                    <p:animEffect transition="in" filter="fade">
                                      <p:cBhvr>
                                        <p:cTn id="116" dur="500"/>
                                        <p:tgtEl>
                                          <p:spTgt spid="282"/>
                                        </p:tgtEl>
                                      </p:cBhvr>
                                    </p:animEffect>
                                  </p:childTnLst>
                                </p:cTn>
                              </p:par>
                              <p:par>
                                <p:cTn id="117" presetID="10" presetClass="entr" presetSubtype="0" fill="hold" nodeType="withEffect">
                                  <p:stCondLst>
                                    <p:cond delay="0"/>
                                  </p:stCondLst>
                                  <p:childTnLst>
                                    <p:set>
                                      <p:cBhvr>
                                        <p:cTn id="118" dur="1" fill="hold">
                                          <p:stCondLst>
                                            <p:cond delay="0"/>
                                          </p:stCondLst>
                                        </p:cTn>
                                        <p:tgtEl>
                                          <p:spTgt spid="283"/>
                                        </p:tgtEl>
                                        <p:attrNameLst>
                                          <p:attrName>style.visibility</p:attrName>
                                        </p:attrNameLst>
                                      </p:cBhvr>
                                      <p:to>
                                        <p:strVal val="visible"/>
                                      </p:to>
                                    </p:set>
                                    <p:animEffect transition="in" filter="fade">
                                      <p:cBhvr>
                                        <p:cTn id="119" dur="500"/>
                                        <p:tgtEl>
                                          <p:spTgt spid="283"/>
                                        </p:tgtEl>
                                      </p:cBhvr>
                                    </p:animEffect>
                                  </p:childTnLst>
                                </p:cTn>
                              </p:par>
                              <p:par>
                                <p:cTn id="120" presetID="10" presetClass="entr" presetSubtype="0" fill="hold" nodeType="withEffect">
                                  <p:stCondLst>
                                    <p:cond delay="0"/>
                                  </p:stCondLst>
                                  <p:childTnLst>
                                    <p:set>
                                      <p:cBhvr>
                                        <p:cTn id="121" dur="1" fill="hold">
                                          <p:stCondLst>
                                            <p:cond delay="0"/>
                                          </p:stCondLst>
                                        </p:cTn>
                                        <p:tgtEl>
                                          <p:spTgt spid="284"/>
                                        </p:tgtEl>
                                        <p:attrNameLst>
                                          <p:attrName>style.visibility</p:attrName>
                                        </p:attrNameLst>
                                      </p:cBhvr>
                                      <p:to>
                                        <p:strVal val="visible"/>
                                      </p:to>
                                    </p:set>
                                    <p:animEffect transition="in" filter="fade">
                                      <p:cBhvr>
                                        <p:cTn id="122" dur="500"/>
                                        <p:tgtEl>
                                          <p:spTgt spid="28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31"/>
                                        </p:tgtEl>
                                        <p:attrNameLst>
                                          <p:attrName>style.visibility</p:attrName>
                                        </p:attrNameLst>
                                      </p:cBhvr>
                                      <p:to>
                                        <p:strVal val="visible"/>
                                      </p:to>
                                    </p:set>
                                    <p:animEffect transition="in" filter="fade">
                                      <p:cBhvr>
                                        <p:cTn id="125" dur="500"/>
                                        <p:tgtEl>
                                          <p:spTgt spid="231"/>
                                        </p:tgtEl>
                                      </p:cBhvr>
                                    </p:animEffect>
                                  </p:childTnLst>
                                </p:cTn>
                              </p:par>
                              <p:par>
                                <p:cTn id="126" presetID="10" presetClass="entr" presetSubtype="0" fill="hold" nodeType="withEffect">
                                  <p:stCondLst>
                                    <p:cond delay="0"/>
                                  </p:stCondLst>
                                  <p:childTnLst>
                                    <p:set>
                                      <p:cBhvr>
                                        <p:cTn id="127" dur="1" fill="hold">
                                          <p:stCondLst>
                                            <p:cond delay="0"/>
                                          </p:stCondLst>
                                        </p:cTn>
                                        <p:tgtEl>
                                          <p:spTgt spid="277"/>
                                        </p:tgtEl>
                                        <p:attrNameLst>
                                          <p:attrName>style.visibility</p:attrName>
                                        </p:attrNameLst>
                                      </p:cBhvr>
                                      <p:to>
                                        <p:strVal val="visible"/>
                                      </p:to>
                                    </p:set>
                                    <p:animEffect transition="in" filter="fade">
                                      <p:cBhvr>
                                        <p:cTn id="128" dur="500"/>
                                        <p:tgtEl>
                                          <p:spTgt spid="277"/>
                                        </p:tgtEl>
                                      </p:cBhvr>
                                    </p:animEffect>
                                  </p:childTnLst>
                                </p:cTn>
                              </p:par>
                              <p:par>
                                <p:cTn id="129" presetID="10" presetClass="entr" presetSubtype="0" fill="hold" nodeType="withEffect">
                                  <p:stCondLst>
                                    <p:cond delay="0"/>
                                  </p:stCondLst>
                                  <p:childTnLst>
                                    <p:set>
                                      <p:cBhvr>
                                        <p:cTn id="130" dur="1" fill="hold">
                                          <p:stCondLst>
                                            <p:cond delay="0"/>
                                          </p:stCondLst>
                                        </p:cTn>
                                        <p:tgtEl>
                                          <p:spTgt spid="276"/>
                                        </p:tgtEl>
                                        <p:attrNameLst>
                                          <p:attrName>style.visibility</p:attrName>
                                        </p:attrNameLst>
                                      </p:cBhvr>
                                      <p:to>
                                        <p:strVal val="visible"/>
                                      </p:to>
                                    </p:set>
                                    <p:animEffect transition="in" filter="fade">
                                      <p:cBhvr>
                                        <p:cTn id="131" dur="500"/>
                                        <p:tgtEl>
                                          <p:spTgt spid="276"/>
                                        </p:tgtEl>
                                      </p:cBhvr>
                                    </p:animEffect>
                                  </p:childTnLst>
                                </p:cTn>
                              </p:par>
                              <p:par>
                                <p:cTn id="132" presetID="10" presetClass="entr" presetSubtype="0" fill="hold" nodeType="withEffect">
                                  <p:stCondLst>
                                    <p:cond delay="0"/>
                                  </p:stCondLst>
                                  <p:childTnLst>
                                    <p:set>
                                      <p:cBhvr>
                                        <p:cTn id="133" dur="1" fill="hold">
                                          <p:stCondLst>
                                            <p:cond delay="0"/>
                                          </p:stCondLst>
                                        </p:cTn>
                                        <p:tgtEl>
                                          <p:spTgt spid="278"/>
                                        </p:tgtEl>
                                        <p:attrNameLst>
                                          <p:attrName>style.visibility</p:attrName>
                                        </p:attrNameLst>
                                      </p:cBhvr>
                                      <p:to>
                                        <p:strVal val="visible"/>
                                      </p:to>
                                    </p:set>
                                    <p:animEffect transition="in" filter="fade">
                                      <p:cBhvr>
                                        <p:cTn id="134" dur="500"/>
                                        <p:tgtEl>
                                          <p:spTgt spid="27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34"/>
                                        </p:tgtEl>
                                        <p:attrNameLst>
                                          <p:attrName>style.visibility</p:attrName>
                                        </p:attrNameLst>
                                      </p:cBhvr>
                                      <p:to>
                                        <p:strVal val="visible"/>
                                      </p:to>
                                    </p:set>
                                    <p:animEffect transition="in" filter="fade">
                                      <p:cBhvr>
                                        <p:cTn id="137" dur="500"/>
                                        <p:tgtEl>
                                          <p:spTgt spid="23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17"/>
                                        </p:tgtEl>
                                        <p:attrNameLst>
                                          <p:attrName>style.visibility</p:attrName>
                                        </p:attrNameLst>
                                      </p:cBhvr>
                                      <p:to>
                                        <p:strVal val="visible"/>
                                      </p:to>
                                    </p:set>
                                    <p:animEffect transition="in" filter="fade">
                                      <p:cBhvr>
                                        <p:cTn id="140" dur="500"/>
                                        <p:tgtEl>
                                          <p:spTgt spid="317"/>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252"/>
                                        </p:tgtEl>
                                        <p:attrNameLst>
                                          <p:attrName>style.visibility</p:attrName>
                                        </p:attrNameLst>
                                      </p:cBhvr>
                                      <p:to>
                                        <p:strVal val="visible"/>
                                      </p:to>
                                    </p:set>
                                    <p:animEffect transition="in" filter="fade">
                                      <p:cBhvr>
                                        <p:cTn id="145" dur="500"/>
                                        <p:tgtEl>
                                          <p:spTgt spid="252"/>
                                        </p:tgtEl>
                                      </p:cBhvr>
                                    </p:animEffect>
                                  </p:childTnLst>
                                </p:cTn>
                              </p:par>
                              <p:par>
                                <p:cTn id="146" presetID="10" presetClass="entr" presetSubtype="0" fill="hold" nodeType="withEffect">
                                  <p:stCondLst>
                                    <p:cond delay="0"/>
                                  </p:stCondLst>
                                  <p:childTnLst>
                                    <p:set>
                                      <p:cBhvr>
                                        <p:cTn id="147" dur="1" fill="hold">
                                          <p:stCondLst>
                                            <p:cond delay="0"/>
                                          </p:stCondLst>
                                        </p:cTn>
                                        <p:tgtEl>
                                          <p:spTgt spid="251"/>
                                        </p:tgtEl>
                                        <p:attrNameLst>
                                          <p:attrName>style.visibility</p:attrName>
                                        </p:attrNameLst>
                                      </p:cBhvr>
                                      <p:to>
                                        <p:strVal val="visible"/>
                                      </p:to>
                                    </p:set>
                                    <p:animEffect transition="in" filter="fade">
                                      <p:cBhvr>
                                        <p:cTn id="148" dur="500"/>
                                        <p:tgtEl>
                                          <p:spTgt spid="251"/>
                                        </p:tgtEl>
                                      </p:cBhvr>
                                    </p:animEffect>
                                  </p:childTnLst>
                                </p:cTn>
                              </p:par>
                              <p:par>
                                <p:cTn id="149" presetID="10" presetClass="entr" presetSubtype="0" fill="hold" nodeType="withEffect">
                                  <p:stCondLst>
                                    <p:cond delay="0"/>
                                  </p:stCondLst>
                                  <p:childTnLst>
                                    <p:set>
                                      <p:cBhvr>
                                        <p:cTn id="150" dur="1" fill="hold">
                                          <p:stCondLst>
                                            <p:cond delay="0"/>
                                          </p:stCondLst>
                                        </p:cTn>
                                        <p:tgtEl>
                                          <p:spTgt spid="250"/>
                                        </p:tgtEl>
                                        <p:attrNameLst>
                                          <p:attrName>style.visibility</p:attrName>
                                        </p:attrNameLst>
                                      </p:cBhvr>
                                      <p:to>
                                        <p:strVal val="visible"/>
                                      </p:to>
                                    </p:set>
                                    <p:animEffect transition="in" filter="fade">
                                      <p:cBhvr>
                                        <p:cTn id="151" dur="500"/>
                                        <p:tgtEl>
                                          <p:spTgt spid="250"/>
                                        </p:tgtEl>
                                      </p:cBhvr>
                                    </p:animEffect>
                                  </p:childTnLst>
                                </p:cTn>
                              </p:par>
                              <p:par>
                                <p:cTn id="152" presetID="10" presetClass="entr" presetSubtype="0" fill="hold" nodeType="withEffect">
                                  <p:stCondLst>
                                    <p:cond delay="0"/>
                                  </p:stCondLst>
                                  <p:childTnLst>
                                    <p:set>
                                      <p:cBhvr>
                                        <p:cTn id="153" dur="1" fill="hold">
                                          <p:stCondLst>
                                            <p:cond delay="0"/>
                                          </p:stCondLst>
                                        </p:cTn>
                                        <p:tgtEl>
                                          <p:spTgt spid="235"/>
                                        </p:tgtEl>
                                        <p:attrNameLst>
                                          <p:attrName>style.visibility</p:attrName>
                                        </p:attrNameLst>
                                      </p:cBhvr>
                                      <p:to>
                                        <p:strVal val="visible"/>
                                      </p:to>
                                    </p:set>
                                    <p:animEffect transition="in" filter="fade">
                                      <p:cBhvr>
                                        <p:cTn id="154" dur="500"/>
                                        <p:tgtEl>
                                          <p:spTgt spid="235"/>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37"/>
                                        </p:tgtEl>
                                        <p:attrNameLst>
                                          <p:attrName>style.visibility</p:attrName>
                                        </p:attrNameLst>
                                      </p:cBhvr>
                                      <p:to>
                                        <p:strVal val="visible"/>
                                      </p:to>
                                    </p:set>
                                    <p:animEffect transition="in" filter="fade">
                                      <p:cBhvr>
                                        <p:cTn id="157" dur="500"/>
                                        <p:tgtEl>
                                          <p:spTgt spid="237"/>
                                        </p:tgtEl>
                                      </p:cBhvr>
                                    </p:animEffect>
                                  </p:childTnLst>
                                </p:cTn>
                              </p:par>
                              <p:par>
                                <p:cTn id="158" presetID="10" presetClass="entr" presetSubtype="0" fill="hold" nodeType="withEffect">
                                  <p:stCondLst>
                                    <p:cond delay="0"/>
                                  </p:stCondLst>
                                  <p:childTnLst>
                                    <p:set>
                                      <p:cBhvr>
                                        <p:cTn id="159" dur="1" fill="hold">
                                          <p:stCondLst>
                                            <p:cond delay="0"/>
                                          </p:stCondLst>
                                        </p:cTn>
                                        <p:tgtEl>
                                          <p:spTgt spid="238"/>
                                        </p:tgtEl>
                                        <p:attrNameLst>
                                          <p:attrName>style.visibility</p:attrName>
                                        </p:attrNameLst>
                                      </p:cBhvr>
                                      <p:to>
                                        <p:strVal val="visible"/>
                                      </p:to>
                                    </p:set>
                                    <p:animEffect transition="in" filter="fade">
                                      <p:cBhvr>
                                        <p:cTn id="160" dur="500"/>
                                        <p:tgtEl>
                                          <p:spTgt spid="23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39"/>
                                        </p:tgtEl>
                                        <p:attrNameLst>
                                          <p:attrName>style.visibility</p:attrName>
                                        </p:attrNameLst>
                                      </p:cBhvr>
                                      <p:to>
                                        <p:strVal val="visible"/>
                                      </p:to>
                                    </p:set>
                                    <p:animEffect transition="in" filter="fade">
                                      <p:cBhvr>
                                        <p:cTn id="163" dur="500"/>
                                        <p:tgtEl>
                                          <p:spTgt spid="239"/>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240"/>
                                        </p:tgtEl>
                                        <p:attrNameLst>
                                          <p:attrName>style.visibility</p:attrName>
                                        </p:attrNameLst>
                                      </p:cBhvr>
                                      <p:to>
                                        <p:strVal val="visible"/>
                                      </p:to>
                                    </p:set>
                                    <p:animEffect transition="in" filter="fade">
                                      <p:cBhvr>
                                        <p:cTn id="168" dur="500"/>
                                        <p:tgtEl>
                                          <p:spTgt spid="240"/>
                                        </p:tgtEl>
                                      </p:cBhvr>
                                    </p:animEffect>
                                  </p:childTnLst>
                                </p:cTn>
                              </p:par>
                              <p:par>
                                <p:cTn id="169" presetID="10" presetClass="exit" presetSubtype="0" fill="hold" grpId="1" nodeType="withEffect">
                                  <p:stCondLst>
                                    <p:cond delay="0"/>
                                  </p:stCondLst>
                                  <p:childTnLst>
                                    <p:animEffect transition="out" filter="fade">
                                      <p:cBhvr>
                                        <p:cTn id="170" dur="500"/>
                                        <p:tgtEl>
                                          <p:spTgt spid="317"/>
                                        </p:tgtEl>
                                      </p:cBhvr>
                                    </p:animEffect>
                                    <p:set>
                                      <p:cBhvr>
                                        <p:cTn id="171" dur="1" fill="hold">
                                          <p:stCondLst>
                                            <p:cond delay="499"/>
                                          </p:stCondLst>
                                        </p:cTn>
                                        <p:tgtEl>
                                          <p:spTgt spid="317"/>
                                        </p:tgtEl>
                                        <p:attrNameLst>
                                          <p:attrName>style.visibility</p:attrName>
                                        </p:attrNameLst>
                                      </p:cBhvr>
                                      <p:to>
                                        <p:strVal val="hidden"/>
                                      </p:to>
                                    </p:set>
                                  </p:childTnLst>
                                </p:cTn>
                              </p:par>
                              <p:par>
                                <p:cTn id="172" presetID="10" presetClass="entr" presetSubtype="0" fill="hold" nodeType="withEffect">
                                  <p:stCondLst>
                                    <p:cond delay="0"/>
                                  </p:stCondLst>
                                  <p:childTnLst>
                                    <p:set>
                                      <p:cBhvr>
                                        <p:cTn id="173" dur="1" fill="hold">
                                          <p:stCondLst>
                                            <p:cond delay="0"/>
                                          </p:stCondLst>
                                        </p:cTn>
                                        <p:tgtEl>
                                          <p:spTgt spid="254"/>
                                        </p:tgtEl>
                                        <p:attrNameLst>
                                          <p:attrName>style.visibility</p:attrName>
                                        </p:attrNameLst>
                                      </p:cBhvr>
                                      <p:to>
                                        <p:strVal val="visible"/>
                                      </p:to>
                                    </p:set>
                                    <p:animEffect transition="in" filter="fade">
                                      <p:cBhvr>
                                        <p:cTn id="174" dur="500"/>
                                        <p:tgtEl>
                                          <p:spTgt spid="254"/>
                                        </p:tgtEl>
                                      </p:cBhvr>
                                    </p:animEffect>
                                  </p:childTnLst>
                                </p:cTn>
                              </p:par>
                              <p:par>
                                <p:cTn id="175" presetID="10" presetClass="entr" presetSubtype="0" fill="hold" nodeType="withEffect">
                                  <p:stCondLst>
                                    <p:cond delay="0"/>
                                  </p:stCondLst>
                                  <p:childTnLst>
                                    <p:set>
                                      <p:cBhvr>
                                        <p:cTn id="176" dur="1" fill="hold">
                                          <p:stCondLst>
                                            <p:cond delay="0"/>
                                          </p:stCondLst>
                                        </p:cTn>
                                        <p:tgtEl>
                                          <p:spTgt spid="221"/>
                                        </p:tgtEl>
                                        <p:attrNameLst>
                                          <p:attrName>style.visibility</p:attrName>
                                        </p:attrNameLst>
                                      </p:cBhvr>
                                      <p:to>
                                        <p:strVal val="visible"/>
                                      </p:to>
                                    </p:set>
                                    <p:animEffect transition="in" filter="fade">
                                      <p:cBhvr>
                                        <p:cTn id="177" dur="500"/>
                                        <p:tgtEl>
                                          <p:spTgt spid="221"/>
                                        </p:tgtEl>
                                      </p:cBhvr>
                                    </p:animEffect>
                                  </p:childTnLst>
                                </p:cTn>
                              </p:par>
                              <p:par>
                                <p:cTn id="178" presetID="10" presetClass="entr" presetSubtype="0" fill="hold" nodeType="with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500"/>
                                        <p:tgtEl>
                                          <p:spTgt spid="292"/>
                                        </p:tgtEl>
                                      </p:cBhvr>
                                    </p:animEffect>
                                  </p:childTnLst>
                                </p:cTn>
                              </p:par>
                              <p:par>
                                <p:cTn id="181" presetID="10" presetClass="entr" presetSubtype="0" fill="hold" nodeType="withEffect">
                                  <p:stCondLst>
                                    <p:cond delay="0"/>
                                  </p:stCondLst>
                                  <p:childTnLst>
                                    <p:set>
                                      <p:cBhvr>
                                        <p:cTn id="182" dur="1" fill="hold">
                                          <p:stCondLst>
                                            <p:cond delay="0"/>
                                          </p:stCondLst>
                                        </p:cTn>
                                        <p:tgtEl>
                                          <p:spTgt spid="257"/>
                                        </p:tgtEl>
                                        <p:attrNameLst>
                                          <p:attrName>style.visibility</p:attrName>
                                        </p:attrNameLst>
                                      </p:cBhvr>
                                      <p:to>
                                        <p:strVal val="visible"/>
                                      </p:to>
                                    </p:set>
                                    <p:animEffect transition="in" filter="fade">
                                      <p:cBhvr>
                                        <p:cTn id="183" dur="500"/>
                                        <p:tgtEl>
                                          <p:spTgt spid="257"/>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258"/>
                                        </p:tgtEl>
                                        <p:attrNameLst>
                                          <p:attrName>style.visibility</p:attrName>
                                        </p:attrNameLst>
                                      </p:cBhvr>
                                      <p:to>
                                        <p:strVal val="visible"/>
                                      </p:to>
                                    </p:set>
                                    <p:animEffect transition="in" filter="fade">
                                      <p:cBhvr>
                                        <p:cTn id="188" dur="500"/>
                                        <p:tgtEl>
                                          <p:spTgt spid="25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318"/>
                                        </p:tgtEl>
                                        <p:attrNameLst>
                                          <p:attrName>style.visibility</p:attrName>
                                        </p:attrNameLst>
                                      </p:cBhvr>
                                      <p:to>
                                        <p:strVal val="visible"/>
                                      </p:to>
                                    </p:set>
                                    <p:animEffect transition="in" filter="fade">
                                      <p:cBhvr>
                                        <p:cTn id="191" dur="500"/>
                                        <p:tgtEl>
                                          <p:spTgt spid="31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61"/>
                                        </p:tgtEl>
                                        <p:attrNameLst>
                                          <p:attrName>style.visibility</p:attrName>
                                        </p:attrNameLst>
                                      </p:cBhvr>
                                      <p:to>
                                        <p:strVal val="visible"/>
                                      </p:to>
                                    </p:set>
                                    <p:animEffect transition="in" filter="fade">
                                      <p:cBhvr>
                                        <p:cTn id="194" dur="500"/>
                                        <p:tgtEl>
                                          <p:spTgt spid="261"/>
                                        </p:tgtEl>
                                      </p:cBhvr>
                                    </p:animEffect>
                                  </p:childTnLst>
                                </p:cTn>
                              </p:par>
                              <p:par>
                                <p:cTn id="195" presetID="10" presetClass="entr" presetSubtype="0" fill="hold" nodeType="withEffect">
                                  <p:stCondLst>
                                    <p:cond delay="0"/>
                                  </p:stCondLst>
                                  <p:childTnLst>
                                    <p:set>
                                      <p:cBhvr>
                                        <p:cTn id="196" dur="1" fill="hold">
                                          <p:stCondLst>
                                            <p:cond delay="0"/>
                                          </p:stCondLst>
                                        </p:cTn>
                                        <p:tgtEl>
                                          <p:spTgt spid="263"/>
                                        </p:tgtEl>
                                        <p:attrNameLst>
                                          <p:attrName>style.visibility</p:attrName>
                                        </p:attrNameLst>
                                      </p:cBhvr>
                                      <p:to>
                                        <p:strVal val="visible"/>
                                      </p:to>
                                    </p:set>
                                    <p:animEffect transition="in" filter="fade">
                                      <p:cBhvr>
                                        <p:cTn id="197" dur="500"/>
                                        <p:tgtEl>
                                          <p:spTgt spid="263"/>
                                        </p:tgtEl>
                                      </p:cBhvr>
                                    </p:animEffect>
                                  </p:childTnLst>
                                </p:cTn>
                              </p:par>
                              <p:par>
                                <p:cTn id="198" presetID="10" presetClass="entr" presetSubtype="0" fill="hold" nodeType="withEffect">
                                  <p:stCondLst>
                                    <p:cond delay="0"/>
                                  </p:stCondLst>
                                  <p:childTnLst>
                                    <p:set>
                                      <p:cBhvr>
                                        <p:cTn id="199" dur="1" fill="hold">
                                          <p:stCondLst>
                                            <p:cond delay="0"/>
                                          </p:stCondLst>
                                        </p:cTn>
                                        <p:tgtEl>
                                          <p:spTgt spid="259"/>
                                        </p:tgtEl>
                                        <p:attrNameLst>
                                          <p:attrName>style.visibility</p:attrName>
                                        </p:attrNameLst>
                                      </p:cBhvr>
                                      <p:to>
                                        <p:strVal val="visible"/>
                                      </p:to>
                                    </p:set>
                                    <p:animEffect transition="in" filter="fade">
                                      <p:cBhvr>
                                        <p:cTn id="200" dur="500"/>
                                        <p:tgtEl>
                                          <p:spTgt spid="259"/>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1" nodeType="clickEffect">
                                  <p:stCondLst>
                                    <p:cond delay="0"/>
                                  </p:stCondLst>
                                  <p:childTnLst>
                                    <p:animEffect transition="out" filter="fade">
                                      <p:cBhvr>
                                        <p:cTn id="204" dur="500"/>
                                        <p:tgtEl>
                                          <p:spTgt spid="318"/>
                                        </p:tgtEl>
                                      </p:cBhvr>
                                    </p:animEffect>
                                    <p:set>
                                      <p:cBhvr>
                                        <p:cTn id="205" dur="1" fill="hold">
                                          <p:stCondLst>
                                            <p:cond delay="499"/>
                                          </p:stCondLst>
                                        </p:cTn>
                                        <p:tgtEl>
                                          <p:spTgt spid="318"/>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293"/>
                                        </p:tgtEl>
                                        <p:attrNameLst>
                                          <p:attrName>style.visibility</p:attrName>
                                        </p:attrNameLst>
                                      </p:cBhvr>
                                      <p:to>
                                        <p:strVal val="visible"/>
                                      </p:to>
                                    </p:set>
                                    <p:animEffect transition="in" filter="fade">
                                      <p:cBhvr>
                                        <p:cTn id="210" dur="500"/>
                                        <p:tgtEl>
                                          <p:spTgt spid="293"/>
                                        </p:tgtEl>
                                      </p:cBhvr>
                                    </p:animEffect>
                                  </p:childTnLst>
                                </p:cTn>
                              </p:par>
                              <p:par>
                                <p:cTn id="211" presetID="10" presetClass="entr" presetSubtype="0" fill="hold" nodeType="withEffect">
                                  <p:stCondLst>
                                    <p:cond delay="0"/>
                                  </p:stCondLst>
                                  <p:childTnLst>
                                    <p:set>
                                      <p:cBhvr>
                                        <p:cTn id="212" dur="1" fill="hold">
                                          <p:stCondLst>
                                            <p:cond delay="0"/>
                                          </p:stCondLst>
                                        </p:cTn>
                                        <p:tgtEl>
                                          <p:spTgt spid="271"/>
                                        </p:tgtEl>
                                        <p:attrNameLst>
                                          <p:attrName>style.visibility</p:attrName>
                                        </p:attrNameLst>
                                      </p:cBhvr>
                                      <p:to>
                                        <p:strVal val="visible"/>
                                      </p:to>
                                    </p:set>
                                    <p:animEffect transition="in" filter="fade">
                                      <p:cBhvr>
                                        <p:cTn id="213" dur="500"/>
                                        <p:tgtEl>
                                          <p:spTgt spid="271"/>
                                        </p:tgtEl>
                                      </p:cBhvr>
                                    </p:animEffect>
                                  </p:childTnLst>
                                </p:cTn>
                              </p:par>
                              <p:par>
                                <p:cTn id="214" presetID="10" presetClass="entr" presetSubtype="0" fill="hold" nodeType="withEffect">
                                  <p:stCondLst>
                                    <p:cond delay="0"/>
                                  </p:stCondLst>
                                  <p:childTnLst>
                                    <p:set>
                                      <p:cBhvr>
                                        <p:cTn id="215" dur="1" fill="hold">
                                          <p:stCondLst>
                                            <p:cond delay="0"/>
                                          </p:stCondLst>
                                        </p:cTn>
                                        <p:tgtEl>
                                          <p:spTgt spid="216"/>
                                        </p:tgtEl>
                                        <p:attrNameLst>
                                          <p:attrName>style.visibility</p:attrName>
                                        </p:attrNameLst>
                                      </p:cBhvr>
                                      <p:to>
                                        <p:strVal val="visible"/>
                                      </p:to>
                                    </p:set>
                                    <p:animEffect transition="in" filter="fade">
                                      <p:cBhvr>
                                        <p:cTn id="216"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P spid="290" grpId="0"/>
      <p:bldP spid="261" grpId="0"/>
      <p:bldP spid="237" grpId="0"/>
      <p:bldP spid="239" grpId="0"/>
      <p:bldP spid="240" grpId="0"/>
      <p:bldP spid="241" grpId="0"/>
      <p:bldP spid="242" grpId="0"/>
      <p:bldP spid="231" grpId="0" animBg="1"/>
      <p:bldP spid="234" grpId="0"/>
      <p:bldP spid="217" grpId="0"/>
      <p:bldP spid="10" grpId="0" animBg="1"/>
      <p:bldP spid="10" grpId="1" animBg="1"/>
      <p:bldP spid="316" grpId="0" animBg="1"/>
      <p:bldP spid="316" grpId="1" animBg="1"/>
      <p:bldP spid="317" grpId="0" animBg="1"/>
      <p:bldP spid="317" grpId="1" animBg="1"/>
      <p:bldP spid="318" grpId="0" animBg="1"/>
      <p:bldP spid="318" grpId="1" animBg="1"/>
      <p:bldP spid="319" grpId="0" animBg="1"/>
      <p:bldP spid="3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65000"/>
                  </a:schemeClr>
                </a:solidFill>
              </a:rPr>
              <a:t>Why semantically search encrypted data?</a:t>
            </a:r>
          </a:p>
          <a:p>
            <a:pPr marL="514350" indent="-514350">
              <a:buFont typeface="+mj-lt"/>
              <a:buAutoNum type="arabicPeriod"/>
            </a:pPr>
            <a:r>
              <a:rPr lang="en-US" dirty="0">
                <a:solidFill>
                  <a:schemeClr val="bg1">
                    <a:lumMod val="65000"/>
                  </a:schemeClr>
                </a:solidFill>
              </a:rPr>
              <a:t>What have others done?</a:t>
            </a:r>
          </a:p>
          <a:p>
            <a:pPr marL="514350" indent="-514350">
              <a:buFont typeface="+mj-lt"/>
              <a:buAutoNum type="arabicPeriod"/>
            </a:pPr>
            <a:r>
              <a:rPr lang="en-US" dirty="0">
                <a:solidFill>
                  <a:schemeClr val="bg1">
                    <a:lumMod val="65000"/>
                  </a:schemeClr>
                </a:solidFill>
              </a:rPr>
              <a:t>Core architecture</a:t>
            </a:r>
          </a:p>
          <a:p>
            <a:pPr marL="514350" indent="-514350">
              <a:buFont typeface="+mj-lt"/>
              <a:buAutoNum type="arabicPeriod"/>
            </a:pPr>
            <a:r>
              <a:rPr lang="en-US" dirty="0"/>
              <a:t>Enabling Secure Semantic Search (S3C)</a:t>
            </a:r>
          </a:p>
          <a:p>
            <a:pPr marL="514350" indent="-514350">
              <a:buFont typeface="+mj-lt"/>
              <a:buAutoNum type="arabicPeriod"/>
            </a:pPr>
            <a:r>
              <a:rPr lang="en-US" dirty="0">
                <a:solidFill>
                  <a:schemeClr val="bg1">
                    <a:lumMod val="65000"/>
                  </a:schemeClr>
                </a:solidFill>
              </a:rPr>
              <a:t>Secure Semantic Search on Big Data (S3BD)</a:t>
            </a:r>
          </a:p>
          <a:p>
            <a:pPr marL="514350" indent="-514350">
              <a:buFont typeface="+mj-lt"/>
              <a:buAutoNum type="arabicPeriod"/>
            </a:pPr>
            <a:r>
              <a:rPr lang="en-US" dirty="0">
                <a:solidFill>
                  <a:schemeClr val="bg1">
                    <a:lumMod val="65000"/>
                  </a:schemeClr>
                </a:solidFill>
              </a:rPr>
              <a:t>Conclusion and Future Directions</a:t>
            </a:r>
          </a:p>
          <a:p>
            <a:pPr marL="514350" indent="-514350">
              <a:buFont typeface="+mj-lt"/>
              <a:buAutoNum type="arabicPeriod"/>
            </a:pPr>
            <a:r>
              <a:rPr lang="en-US" dirty="0">
                <a:solidFill>
                  <a:schemeClr val="bg1">
                    <a:lumMod val="65000"/>
                  </a:schemeClr>
                </a:solidFill>
              </a:rPr>
              <a:t>Working Demo!</a:t>
            </a:r>
          </a:p>
          <a:p>
            <a:pPr marL="514350" indent="-514350">
              <a:buFont typeface="+mj-lt"/>
              <a:buAutoNum type="arabicPeriod"/>
            </a:pP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Tree>
    <p:extLst>
      <p:ext uri="{BB962C8B-B14F-4D97-AF65-F5344CB8AC3E}">
        <p14:creationId xmlns:p14="http://schemas.microsoft.com/office/powerpoint/2010/main" val="354746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Upload Operation</a:t>
            </a:r>
          </a:p>
        </p:txBody>
      </p:sp>
      <p:sp>
        <p:nvSpPr>
          <p:cNvPr id="3" name="Content Placeholder 2"/>
          <p:cNvSpPr>
            <a:spLocks noGrp="1"/>
          </p:cNvSpPr>
          <p:nvPr>
            <p:ph idx="1"/>
          </p:nvPr>
        </p:nvSpPr>
        <p:spPr/>
        <p:txBody>
          <a:bodyPr/>
          <a:lstStyle/>
          <a:p>
            <a:r>
              <a:rPr lang="en-US" dirty="0"/>
              <a:t>Parse Document on Client.</a:t>
            </a:r>
          </a:p>
          <a:p>
            <a:pPr lvl="1"/>
            <a:r>
              <a:rPr lang="en-US" dirty="0"/>
              <a:t>Extract keywords + frequencies.</a:t>
            </a:r>
          </a:p>
          <a:p>
            <a:pPr lvl="1"/>
            <a:r>
              <a:rPr lang="en-US" dirty="0"/>
              <a:t>Hash key information.</a:t>
            </a:r>
          </a:p>
          <a:p>
            <a:pPr lvl="1"/>
            <a:r>
              <a:rPr lang="en-US" dirty="0"/>
              <a:t>Encrypt document.</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grpSp>
        <p:nvGrpSpPr>
          <p:cNvPr id="10" name="Group 9"/>
          <p:cNvGrpSpPr/>
          <p:nvPr/>
        </p:nvGrpSpPr>
        <p:grpSpPr>
          <a:xfrm>
            <a:off x="8079798" y="1645210"/>
            <a:ext cx="539853" cy="638651"/>
            <a:chOff x="8212220" y="1596807"/>
            <a:chExt cx="539853" cy="638651"/>
          </a:xfrm>
        </p:grpSpPr>
        <p:pic>
          <p:nvPicPr>
            <p:cNvPr id="205" name="Picture 204"/>
            <p:cNvPicPr>
              <a:picLocks noChangeAspect="1"/>
            </p:cNvPicPr>
            <p:nvPr/>
          </p:nvPicPr>
          <p:blipFill>
            <a:blip r:embed="rId2"/>
            <a:stretch>
              <a:fillRect/>
            </a:stretch>
          </p:blipFill>
          <p:spPr>
            <a:xfrm>
              <a:off x="8250633" y="1596807"/>
              <a:ext cx="463655" cy="472874"/>
            </a:xfrm>
            <a:prstGeom prst="rect">
              <a:avLst/>
            </a:prstGeom>
          </p:spPr>
        </p:pic>
        <p:sp>
          <p:nvSpPr>
            <p:cNvPr id="206" name="TextBox 205"/>
            <p:cNvSpPr txBox="1"/>
            <p:nvPr/>
          </p:nvSpPr>
          <p:spPr>
            <a:xfrm>
              <a:off x="8212220" y="2015729"/>
              <a:ext cx="539853" cy="219729"/>
            </a:xfrm>
            <a:prstGeom prst="rect">
              <a:avLst/>
            </a:prstGeom>
            <a:noFill/>
          </p:spPr>
          <p:txBody>
            <a:bodyPr wrap="square" rtlCol="0">
              <a:spAutoFit/>
            </a:bodyPr>
            <a:lstStyle/>
            <a:p>
              <a:pPr algn="ctr"/>
              <a:r>
                <a:rPr lang="en-US" sz="800" dirty="0"/>
                <a:t>Upload</a:t>
              </a:r>
            </a:p>
          </p:txBody>
        </p:sp>
      </p:grpSp>
      <p:grpSp>
        <p:nvGrpSpPr>
          <p:cNvPr id="11" name="Group 10"/>
          <p:cNvGrpSpPr/>
          <p:nvPr/>
        </p:nvGrpSpPr>
        <p:grpSpPr>
          <a:xfrm>
            <a:off x="8012650" y="2526453"/>
            <a:ext cx="674150" cy="784962"/>
            <a:chOff x="8145070" y="2375497"/>
            <a:chExt cx="674150" cy="784962"/>
          </a:xfrm>
        </p:grpSpPr>
        <p:pic>
          <p:nvPicPr>
            <p:cNvPr id="197" name="Picture 1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70011" y="2350514"/>
              <a:ext cx="424269" cy="474235"/>
            </a:xfrm>
            <a:prstGeom prst="rect">
              <a:avLst/>
            </a:prstGeom>
          </p:spPr>
        </p:pic>
        <p:sp>
          <p:nvSpPr>
            <p:cNvPr id="198" name="TextBox 197"/>
            <p:cNvSpPr txBox="1"/>
            <p:nvPr/>
          </p:nvSpPr>
          <p:spPr>
            <a:xfrm>
              <a:off x="8145070" y="2815171"/>
              <a:ext cx="674150" cy="345288"/>
            </a:xfrm>
            <a:prstGeom prst="rect">
              <a:avLst/>
            </a:prstGeom>
            <a:noFill/>
          </p:spPr>
          <p:txBody>
            <a:bodyPr wrap="square" rtlCol="0">
              <a:spAutoFit/>
            </a:bodyPr>
            <a:lstStyle/>
            <a:p>
              <a:pPr algn="ctr"/>
              <a:r>
                <a:rPr lang="en-US" sz="800" dirty="0"/>
                <a:t>File Parser</a:t>
              </a:r>
            </a:p>
          </p:txBody>
        </p:sp>
      </p:grpSp>
      <p:grpSp>
        <p:nvGrpSpPr>
          <p:cNvPr id="12" name="Group 11"/>
          <p:cNvGrpSpPr/>
          <p:nvPr/>
        </p:nvGrpSpPr>
        <p:grpSpPr>
          <a:xfrm>
            <a:off x="7586399" y="3379830"/>
            <a:ext cx="705795" cy="684071"/>
            <a:chOff x="7775148" y="2965366"/>
            <a:chExt cx="705795" cy="684071"/>
          </a:xfrm>
        </p:grpSpPr>
        <p:pic>
          <p:nvPicPr>
            <p:cNvPr id="195" name="Picture 1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139" y="2965366"/>
              <a:ext cx="312417" cy="369613"/>
            </a:xfrm>
            <a:prstGeom prst="rect">
              <a:avLst/>
            </a:prstGeom>
          </p:spPr>
        </p:pic>
        <p:sp>
          <p:nvSpPr>
            <p:cNvPr id="196" name="TextBox 195"/>
            <p:cNvSpPr txBox="1"/>
            <p:nvPr/>
          </p:nvSpPr>
          <p:spPr>
            <a:xfrm>
              <a:off x="7775148" y="3304150"/>
              <a:ext cx="705795" cy="345287"/>
            </a:xfrm>
            <a:prstGeom prst="rect">
              <a:avLst/>
            </a:prstGeom>
            <a:noFill/>
          </p:spPr>
          <p:txBody>
            <a:bodyPr wrap="square" rtlCol="0">
              <a:spAutoFit/>
            </a:bodyPr>
            <a:lstStyle/>
            <a:p>
              <a:pPr algn="ctr"/>
              <a:r>
                <a:rPr lang="en-US" sz="800" dirty="0"/>
                <a:t>Structured Key File</a:t>
              </a:r>
            </a:p>
          </p:txBody>
        </p:sp>
      </p:grpSp>
      <p:grpSp>
        <p:nvGrpSpPr>
          <p:cNvPr id="13" name="Group 12"/>
          <p:cNvGrpSpPr/>
          <p:nvPr/>
        </p:nvGrpSpPr>
        <p:grpSpPr>
          <a:xfrm>
            <a:off x="8408617" y="3379830"/>
            <a:ext cx="705795" cy="656755"/>
            <a:chOff x="8523394" y="2975966"/>
            <a:chExt cx="705795" cy="656755"/>
          </a:xfrm>
        </p:grpSpPr>
        <p:pic>
          <p:nvPicPr>
            <p:cNvPr id="193" name="Picture 1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7563" y="2975966"/>
              <a:ext cx="277458" cy="363827"/>
            </a:xfrm>
            <a:prstGeom prst="rect">
              <a:avLst/>
            </a:prstGeom>
          </p:spPr>
        </p:pic>
        <p:sp>
          <p:nvSpPr>
            <p:cNvPr id="194" name="TextBox 193"/>
            <p:cNvSpPr txBox="1"/>
            <p:nvPr/>
          </p:nvSpPr>
          <p:spPr>
            <a:xfrm>
              <a:off x="8523394" y="3287433"/>
              <a:ext cx="705795" cy="345288"/>
            </a:xfrm>
            <a:prstGeom prst="rect">
              <a:avLst/>
            </a:prstGeom>
            <a:noFill/>
          </p:spPr>
          <p:txBody>
            <a:bodyPr wrap="square" rtlCol="0">
              <a:spAutoFit/>
            </a:bodyPr>
            <a:lstStyle/>
            <a:p>
              <a:pPr algn="ctr"/>
              <a:r>
                <a:rPr lang="en-US" sz="800" dirty="0"/>
                <a:t>Encrypted Documents</a:t>
              </a:r>
            </a:p>
          </p:txBody>
        </p:sp>
      </p:grpSp>
      <p:grpSp>
        <p:nvGrpSpPr>
          <p:cNvPr id="14" name="Group 13"/>
          <p:cNvGrpSpPr/>
          <p:nvPr/>
        </p:nvGrpSpPr>
        <p:grpSpPr>
          <a:xfrm>
            <a:off x="7921586" y="4096815"/>
            <a:ext cx="839928" cy="748570"/>
            <a:chOff x="7227666" y="3563686"/>
            <a:chExt cx="839928" cy="748570"/>
          </a:xfrm>
        </p:grpSpPr>
        <p:pic>
          <p:nvPicPr>
            <p:cNvPr id="186" name="Picture 1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4848" y="3563686"/>
              <a:ext cx="405565" cy="433646"/>
            </a:xfrm>
            <a:prstGeom prst="rect">
              <a:avLst/>
            </a:prstGeom>
          </p:spPr>
        </p:pic>
        <p:sp>
          <p:nvSpPr>
            <p:cNvPr id="187" name="TextBox 186"/>
            <p:cNvSpPr txBox="1"/>
            <p:nvPr/>
          </p:nvSpPr>
          <p:spPr>
            <a:xfrm>
              <a:off x="7227666" y="3966968"/>
              <a:ext cx="839928" cy="345288"/>
            </a:xfrm>
            <a:prstGeom prst="rect">
              <a:avLst/>
            </a:prstGeom>
            <a:noFill/>
          </p:spPr>
          <p:txBody>
            <a:bodyPr wrap="square" rtlCol="0">
              <a:spAutoFit/>
            </a:bodyPr>
            <a:lstStyle/>
            <a:p>
              <a:pPr algn="ctr"/>
              <a:r>
                <a:rPr lang="en-US" sz="800" dirty="0"/>
                <a:t>Secure Hashing Function</a:t>
              </a:r>
            </a:p>
          </p:txBody>
        </p:sp>
      </p:grpSp>
      <p:grpSp>
        <p:nvGrpSpPr>
          <p:cNvPr id="9" name="Group 8"/>
          <p:cNvGrpSpPr/>
          <p:nvPr/>
        </p:nvGrpSpPr>
        <p:grpSpPr>
          <a:xfrm>
            <a:off x="7064780" y="1625241"/>
            <a:ext cx="507123" cy="644820"/>
            <a:chOff x="7286730" y="1780122"/>
            <a:chExt cx="507123" cy="644820"/>
          </a:xfrm>
        </p:grpSpPr>
        <p:sp>
          <p:nvSpPr>
            <p:cNvPr id="158" name="TextBox 157"/>
            <p:cNvSpPr txBox="1"/>
            <p:nvPr/>
          </p:nvSpPr>
          <p:spPr>
            <a:xfrm>
              <a:off x="7324215" y="2205213"/>
              <a:ext cx="420470" cy="219729"/>
            </a:xfrm>
            <a:prstGeom prst="rect">
              <a:avLst/>
            </a:prstGeom>
            <a:noFill/>
          </p:spPr>
          <p:txBody>
            <a:bodyPr wrap="square" rtlCol="0">
              <a:spAutoFit/>
            </a:bodyPr>
            <a:lstStyle/>
            <a:p>
              <a:pPr algn="ctr"/>
              <a:r>
                <a:rPr lang="en-US" sz="800" dirty="0"/>
                <a:t>User</a:t>
              </a:r>
              <a:endParaRPr lang="en-US" sz="900" dirty="0"/>
            </a:p>
          </p:txBody>
        </p:sp>
        <p:pic>
          <p:nvPicPr>
            <p:cNvPr id="155" name="Picture 154" descr="Us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6730" y="1780122"/>
              <a:ext cx="507123" cy="517209"/>
            </a:xfrm>
            <a:prstGeom prst="rect">
              <a:avLst/>
            </a:prstGeom>
          </p:spPr>
        </p:pic>
      </p:grpSp>
      <p:pic>
        <p:nvPicPr>
          <p:cNvPr id="3074" name="Picture 2" descr="Image result for blank docum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42" y="4161509"/>
            <a:ext cx="2438400" cy="25599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580820"/>
            <a:ext cx="1638300" cy="2092881"/>
          </a:xfrm>
          <a:prstGeom prst="rect">
            <a:avLst/>
          </a:prstGeom>
          <a:noFill/>
        </p:spPr>
        <p:txBody>
          <a:bodyPr wrap="square" rtlCol="0">
            <a:spAutoFit/>
          </a:bodyPr>
          <a:lstStyle/>
          <a:p>
            <a:r>
              <a:rPr lang="en-US" sz="1300" dirty="0"/>
              <a:t>“… The </a:t>
            </a:r>
            <a:r>
              <a:rPr lang="en-US" sz="1300" dirty="0" err="1"/>
              <a:t>Licklider</a:t>
            </a:r>
            <a:r>
              <a:rPr lang="en-US" sz="1300" dirty="0"/>
              <a:t> Transmission Protocol (LTP) is intended to serve as a   reliable convergence layer over single-hop deep-space radio frequency   (RF) links… “</a:t>
            </a:r>
          </a:p>
        </p:txBody>
      </p:sp>
      <p:graphicFrame>
        <p:nvGraphicFramePr>
          <p:cNvPr id="6" name="Table 5"/>
          <p:cNvGraphicFramePr>
            <a:graphicFrameLocks noGrp="1"/>
          </p:cNvGraphicFramePr>
          <p:nvPr>
            <p:extLst>
              <p:ext uri="{D42A27DB-BD31-4B8C-83A1-F6EECF244321}">
                <p14:modId xmlns:p14="http://schemas.microsoft.com/office/powerpoint/2010/main" val="1755011232"/>
              </p:ext>
            </p:extLst>
          </p:nvPr>
        </p:nvGraphicFramePr>
        <p:xfrm>
          <a:off x="3281456" y="4180571"/>
          <a:ext cx="1328644" cy="2529840"/>
        </p:xfrm>
        <a:graphic>
          <a:graphicData uri="http://schemas.openxmlformats.org/drawingml/2006/table">
            <a:tbl>
              <a:tblPr firstRow="1" bandRow="1">
                <a:tableStyleId>{85BE263C-DBD7-4A20-BB59-AAB30ACAA65A}</a:tableStyleId>
              </a:tblPr>
              <a:tblGrid>
                <a:gridCol w="1328644">
                  <a:extLst>
                    <a:ext uri="{9D8B030D-6E8A-4147-A177-3AD203B41FA5}">
                      <a16:colId xmlns:a16="http://schemas.microsoft.com/office/drawing/2014/main" xmlns="" val="128430016"/>
                    </a:ext>
                  </a:extLst>
                </a:gridCol>
              </a:tblGrid>
              <a:tr h="330415">
                <a:tc>
                  <a:txBody>
                    <a:bodyPr/>
                    <a:lstStyle/>
                    <a:p>
                      <a:r>
                        <a:rPr lang="en-US" sz="1600" dirty="0"/>
                        <a:t>F452.key</a:t>
                      </a:r>
                    </a:p>
                  </a:txBody>
                  <a:tcPr/>
                </a:tc>
                <a:extLst>
                  <a:ext uri="{0D108BD9-81ED-4DB2-BD59-A6C34878D82A}">
                    <a16:rowId xmlns:a16="http://schemas.microsoft.com/office/drawing/2014/main" xmlns="" val="552143257"/>
                  </a:ext>
                </a:extLst>
              </a:tr>
              <a:tr h="270339">
                <a:tc>
                  <a:txBody>
                    <a:bodyPr/>
                    <a:lstStyle/>
                    <a:p>
                      <a:r>
                        <a:rPr lang="en-US" sz="1200" dirty="0" err="1"/>
                        <a:t>Licklider</a:t>
                      </a:r>
                      <a:r>
                        <a:rPr lang="en-US" sz="1200" baseline="0" dirty="0"/>
                        <a:t> (12)</a:t>
                      </a:r>
                      <a:endParaRPr lang="en-US" sz="1200" dirty="0"/>
                    </a:p>
                  </a:txBody>
                  <a:tcPr/>
                </a:tc>
                <a:extLst>
                  <a:ext uri="{0D108BD9-81ED-4DB2-BD59-A6C34878D82A}">
                    <a16:rowId xmlns:a16="http://schemas.microsoft.com/office/drawing/2014/main" xmlns="" val="1278068818"/>
                  </a:ext>
                </a:extLst>
              </a:tr>
              <a:tr h="270339">
                <a:tc>
                  <a:txBody>
                    <a:bodyPr/>
                    <a:lstStyle/>
                    <a:p>
                      <a:r>
                        <a:rPr lang="en-US" sz="1200" dirty="0"/>
                        <a:t>Transmission</a:t>
                      </a:r>
                      <a:r>
                        <a:rPr lang="en-US" sz="1200" baseline="0" dirty="0"/>
                        <a:t> (16)</a:t>
                      </a:r>
                      <a:endParaRPr lang="en-US" sz="1200" dirty="0"/>
                    </a:p>
                  </a:txBody>
                  <a:tcPr/>
                </a:tc>
                <a:extLst>
                  <a:ext uri="{0D108BD9-81ED-4DB2-BD59-A6C34878D82A}">
                    <a16:rowId xmlns:a16="http://schemas.microsoft.com/office/drawing/2014/main" xmlns="" val="1061129243"/>
                  </a:ext>
                </a:extLst>
              </a:tr>
              <a:tr h="270339">
                <a:tc>
                  <a:txBody>
                    <a:bodyPr/>
                    <a:lstStyle/>
                    <a:p>
                      <a:r>
                        <a:rPr lang="en-US" sz="1200" dirty="0"/>
                        <a:t>Protocol (14)</a:t>
                      </a:r>
                    </a:p>
                  </a:txBody>
                  <a:tcPr/>
                </a:tc>
                <a:extLst>
                  <a:ext uri="{0D108BD9-81ED-4DB2-BD59-A6C34878D82A}">
                    <a16:rowId xmlns:a16="http://schemas.microsoft.com/office/drawing/2014/main" xmlns="" val="2392730199"/>
                  </a:ext>
                </a:extLst>
              </a:tr>
              <a:tr h="270339">
                <a:tc>
                  <a:txBody>
                    <a:bodyPr/>
                    <a:lstStyle/>
                    <a:p>
                      <a:r>
                        <a:rPr lang="en-US" sz="1200" dirty="0"/>
                        <a:t>intended (4)</a:t>
                      </a:r>
                    </a:p>
                  </a:txBody>
                  <a:tcPr/>
                </a:tc>
                <a:extLst>
                  <a:ext uri="{0D108BD9-81ED-4DB2-BD59-A6C34878D82A}">
                    <a16:rowId xmlns:a16="http://schemas.microsoft.com/office/drawing/2014/main" xmlns="" val="3543419877"/>
                  </a:ext>
                </a:extLst>
              </a:tr>
              <a:tr h="270339">
                <a:tc>
                  <a:txBody>
                    <a:bodyPr/>
                    <a:lstStyle/>
                    <a:p>
                      <a:r>
                        <a:rPr lang="en-US" sz="1200" dirty="0"/>
                        <a:t>serve</a:t>
                      </a:r>
                      <a:r>
                        <a:rPr lang="en-US" sz="1200" baseline="0" dirty="0"/>
                        <a:t> (2)</a:t>
                      </a:r>
                      <a:endParaRPr lang="en-US" sz="1200" dirty="0"/>
                    </a:p>
                  </a:txBody>
                  <a:tcPr/>
                </a:tc>
                <a:extLst>
                  <a:ext uri="{0D108BD9-81ED-4DB2-BD59-A6C34878D82A}">
                    <a16:rowId xmlns:a16="http://schemas.microsoft.com/office/drawing/2014/main" xmlns="" val="3903095941"/>
                  </a:ext>
                </a:extLst>
              </a:tr>
              <a:tr h="270339">
                <a:tc>
                  <a:txBody>
                    <a:bodyPr/>
                    <a:lstStyle/>
                    <a:p>
                      <a:r>
                        <a:rPr lang="en-US" sz="1200" dirty="0"/>
                        <a:t>reliable (6)</a:t>
                      </a:r>
                    </a:p>
                  </a:txBody>
                  <a:tcPr/>
                </a:tc>
                <a:extLst>
                  <a:ext uri="{0D108BD9-81ED-4DB2-BD59-A6C34878D82A}">
                    <a16:rowId xmlns:a16="http://schemas.microsoft.com/office/drawing/2014/main" xmlns="" val="3520329416"/>
                  </a:ext>
                </a:extLst>
              </a:tr>
              <a:tr h="270339">
                <a:tc>
                  <a:txBody>
                    <a:bodyPr/>
                    <a:lstStyle/>
                    <a:p>
                      <a:r>
                        <a:rPr lang="en-US" sz="1200" dirty="0"/>
                        <a:t>convergence (1)</a:t>
                      </a:r>
                    </a:p>
                  </a:txBody>
                  <a:tcPr/>
                </a:tc>
                <a:extLst>
                  <a:ext uri="{0D108BD9-81ED-4DB2-BD59-A6C34878D82A}">
                    <a16:rowId xmlns:a16="http://schemas.microsoft.com/office/drawing/2014/main" xmlns="" val="1436749354"/>
                  </a:ext>
                </a:extLst>
              </a:tr>
              <a:tr h="270339">
                <a:tc>
                  <a:txBody>
                    <a:bodyPr/>
                    <a:lstStyle/>
                    <a:p>
                      <a:r>
                        <a:rPr lang="en-US" sz="1200" dirty="0"/>
                        <a:t>…</a:t>
                      </a:r>
                    </a:p>
                  </a:txBody>
                  <a:tcPr/>
                </a:tc>
                <a:extLst>
                  <a:ext uri="{0D108BD9-81ED-4DB2-BD59-A6C34878D82A}">
                    <a16:rowId xmlns:a16="http://schemas.microsoft.com/office/drawing/2014/main" xmlns="" val="3389136803"/>
                  </a:ext>
                </a:extLst>
              </a:tr>
            </a:tbl>
          </a:graphicData>
        </a:graphic>
      </p:graphicFrame>
      <p:sp>
        <p:nvSpPr>
          <p:cNvPr id="7" name="TextBox 6"/>
          <p:cNvSpPr txBox="1"/>
          <p:nvPr/>
        </p:nvSpPr>
        <p:spPr>
          <a:xfrm>
            <a:off x="466725" y="4218671"/>
            <a:ext cx="1228725" cy="369332"/>
          </a:xfrm>
          <a:prstGeom prst="rect">
            <a:avLst/>
          </a:prstGeom>
          <a:noFill/>
        </p:spPr>
        <p:txBody>
          <a:bodyPr wrap="square" rtlCol="0">
            <a:spAutoFit/>
          </a:bodyPr>
          <a:lstStyle/>
          <a:p>
            <a:r>
              <a:rPr lang="en-US" dirty="0"/>
              <a:t>F452.txt</a:t>
            </a:r>
          </a:p>
        </p:txBody>
      </p:sp>
      <p:graphicFrame>
        <p:nvGraphicFramePr>
          <p:cNvPr id="37" name="Table 36"/>
          <p:cNvGraphicFramePr>
            <a:graphicFrameLocks noGrp="1"/>
          </p:cNvGraphicFramePr>
          <p:nvPr>
            <p:extLst>
              <p:ext uri="{D42A27DB-BD31-4B8C-83A1-F6EECF244321}">
                <p14:modId xmlns:p14="http://schemas.microsoft.com/office/powerpoint/2010/main" val="1682132243"/>
              </p:ext>
            </p:extLst>
          </p:nvPr>
        </p:nvGraphicFramePr>
        <p:xfrm>
          <a:off x="5742734" y="4180571"/>
          <a:ext cx="1304381" cy="2529840"/>
        </p:xfrm>
        <a:graphic>
          <a:graphicData uri="http://schemas.openxmlformats.org/drawingml/2006/table">
            <a:tbl>
              <a:tblPr firstRow="1" bandRow="1">
                <a:tableStyleId>{85BE263C-DBD7-4A20-BB59-AAB30ACAA65A}</a:tableStyleId>
              </a:tblPr>
              <a:tblGrid>
                <a:gridCol w="1304381">
                  <a:extLst>
                    <a:ext uri="{9D8B030D-6E8A-4147-A177-3AD203B41FA5}">
                      <a16:colId xmlns:a16="http://schemas.microsoft.com/office/drawing/2014/main" xmlns="" val="128430016"/>
                    </a:ext>
                  </a:extLst>
                </a:gridCol>
              </a:tblGrid>
              <a:tr h="330415">
                <a:tc>
                  <a:txBody>
                    <a:bodyPr/>
                    <a:lstStyle/>
                    <a:p>
                      <a:r>
                        <a:rPr lang="en-US" sz="1600" dirty="0"/>
                        <a:t>F452.key</a:t>
                      </a:r>
                    </a:p>
                  </a:txBody>
                  <a:tcPr/>
                </a:tc>
                <a:extLst>
                  <a:ext uri="{0D108BD9-81ED-4DB2-BD59-A6C34878D82A}">
                    <a16:rowId xmlns:a16="http://schemas.microsoft.com/office/drawing/2014/main" xmlns="" val="552143257"/>
                  </a:ext>
                </a:extLst>
              </a:tr>
              <a:tr h="270339">
                <a:tc>
                  <a:txBody>
                    <a:bodyPr/>
                    <a:lstStyle/>
                    <a:p>
                      <a:r>
                        <a:rPr lang="en-US" sz="1200" dirty="0"/>
                        <a:t>5b4e7</a:t>
                      </a:r>
                      <a:r>
                        <a:rPr lang="en-US" sz="1200" baseline="0" dirty="0"/>
                        <a:t> (12)</a:t>
                      </a:r>
                      <a:endParaRPr lang="en-US" sz="1200" dirty="0"/>
                    </a:p>
                  </a:txBody>
                  <a:tcPr/>
                </a:tc>
                <a:extLst>
                  <a:ext uri="{0D108BD9-81ED-4DB2-BD59-A6C34878D82A}">
                    <a16:rowId xmlns:a16="http://schemas.microsoft.com/office/drawing/2014/main" xmlns="" val="1278068818"/>
                  </a:ext>
                </a:extLst>
              </a:tr>
              <a:tr h="270339">
                <a:tc>
                  <a:txBody>
                    <a:bodyPr/>
                    <a:lstStyle/>
                    <a:p>
                      <a:r>
                        <a:rPr lang="en-US" sz="1200" baseline="0" dirty="0"/>
                        <a:t>8dfcf (16)</a:t>
                      </a:r>
                      <a:endParaRPr lang="en-US" sz="1200" dirty="0"/>
                    </a:p>
                  </a:txBody>
                  <a:tcPr/>
                </a:tc>
                <a:extLst>
                  <a:ext uri="{0D108BD9-81ED-4DB2-BD59-A6C34878D82A}">
                    <a16:rowId xmlns:a16="http://schemas.microsoft.com/office/drawing/2014/main" xmlns="" val="1061129243"/>
                  </a:ext>
                </a:extLst>
              </a:tr>
              <a:tr h="270339">
                <a:tc>
                  <a:txBody>
                    <a:bodyPr/>
                    <a:lstStyle/>
                    <a:p>
                      <a:r>
                        <a:rPr lang="en-US" sz="1200" dirty="0"/>
                        <a:t>4b736</a:t>
                      </a:r>
                      <a:r>
                        <a:rPr lang="en-US" sz="1200" baseline="0" dirty="0"/>
                        <a:t> </a:t>
                      </a:r>
                      <a:r>
                        <a:rPr lang="en-US" sz="1200" dirty="0"/>
                        <a:t>(14)</a:t>
                      </a:r>
                    </a:p>
                  </a:txBody>
                  <a:tcPr/>
                </a:tc>
                <a:extLst>
                  <a:ext uri="{0D108BD9-81ED-4DB2-BD59-A6C34878D82A}">
                    <a16:rowId xmlns:a16="http://schemas.microsoft.com/office/drawing/2014/main" xmlns="" val="2392730199"/>
                  </a:ext>
                </a:extLst>
              </a:tr>
              <a:tr h="270339">
                <a:tc>
                  <a:txBody>
                    <a:bodyPr/>
                    <a:lstStyle/>
                    <a:p>
                      <a:r>
                        <a:rPr lang="en-US" sz="1200" dirty="0"/>
                        <a:t>8a386 (4)</a:t>
                      </a:r>
                    </a:p>
                  </a:txBody>
                  <a:tcPr/>
                </a:tc>
                <a:extLst>
                  <a:ext uri="{0D108BD9-81ED-4DB2-BD59-A6C34878D82A}">
                    <a16:rowId xmlns:a16="http://schemas.microsoft.com/office/drawing/2014/main" xmlns="" val="3543419877"/>
                  </a:ext>
                </a:extLst>
              </a:tr>
              <a:tr h="270339">
                <a:tc>
                  <a:txBody>
                    <a:bodyPr/>
                    <a:lstStyle/>
                    <a:p>
                      <a:r>
                        <a:rPr lang="en-US" sz="1200" baseline="0" dirty="0"/>
                        <a:t>52646 (2)</a:t>
                      </a:r>
                      <a:endParaRPr lang="en-US" sz="1200" dirty="0"/>
                    </a:p>
                  </a:txBody>
                  <a:tcPr/>
                </a:tc>
                <a:extLst>
                  <a:ext uri="{0D108BD9-81ED-4DB2-BD59-A6C34878D82A}">
                    <a16:rowId xmlns:a16="http://schemas.microsoft.com/office/drawing/2014/main" xmlns="" val="3903095941"/>
                  </a:ext>
                </a:extLst>
              </a:tr>
              <a:tr h="270339">
                <a:tc>
                  <a:txBody>
                    <a:bodyPr/>
                    <a:lstStyle/>
                    <a:p>
                      <a:r>
                        <a:rPr lang="en-US" sz="1200" baseline="0" dirty="0"/>
                        <a:t>b97a2 </a:t>
                      </a:r>
                      <a:r>
                        <a:rPr lang="en-US" sz="1200" dirty="0"/>
                        <a:t>(6)</a:t>
                      </a:r>
                    </a:p>
                  </a:txBody>
                  <a:tcPr/>
                </a:tc>
                <a:extLst>
                  <a:ext uri="{0D108BD9-81ED-4DB2-BD59-A6C34878D82A}">
                    <a16:rowId xmlns:a16="http://schemas.microsoft.com/office/drawing/2014/main" xmlns="" val="3520329416"/>
                  </a:ext>
                </a:extLst>
              </a:tr>
              <a:tr h="270339">
                <a:tc>
                  <a:txBody>
                    <a:bodyPr/>
                    <a:lstStyle/>
                    <a:p>
                      <a:r>
                        <a:rPr lang="en-US" sz="1200" dirty="0"/>
                        <a:t>6ae48 (1)</a:t>
                      </a:r>
                    </a:p>
                  </a:txBody>
                  <a:tcPr/>
                </a:tc>
                <a:extLst>
                  <a:ext uri="{0D108BD9-81ED-4DB2-BD59-A6C34878D82A}">
                    <a16:rowId xmlns:a16="http://schemas.microsoft.com/office/drawing/2014/main" xmlns="" val="1436749354"/>
                  </a:ext>
                </a:extLst>
              </a:tr>
              <a:tr h="270339">
                <a:tc>
                  <a:txBody>
                    <a:bodyPr/>
                    <a:lstStyle/>
                    <a:p>
                      <a:r>
                        <a:rPr lang="en-US" sz="1200" dirty="0"/>
                        <a:t>…</a:t>
                      </a:r>
                    </a:p>
                  </a:txBody>
                  <a:tcPr/>
                </a:tc>
                <a:extLst>
                  <a:ext uri="{0D108BD9-81ED-4DB2-BD59-A6C34878D82A}">
                    <a16:rowId xmlns:a16="http://schemas.microsoft.com/office/drawing/2014/main" xmlns="" val="3389136803"/>
                  </a:ext>
                </a:extLst>
              </a:tr>
            </a:tbl>
          </a:graphicData>
        </a:graphic>
      </p:graphicFrame>
      <p:sp>
        <p:nvSpPr>
          <p:cNvPr id="8" name="Right Arrow 7"/>
          <p:cNvSpPr/>
          <p:nvPr/>
        </p:nvSpPr>
        <p:spPr>
          <a:xfrm>
            <a:off x="2324100" y="5324475"/>
            <a:ext cx="76200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4768481" y="5324475"/>
            <a:ext cx="76200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5" idx="3"/>
            <a:endCxn id="205" idx="1"/>
          </p:cNvCxnSpPr>
          <p:nvPr/>
        </p:nvCxnSpPr>
        <p:spPr>
          <a:xfrm flipV="1">
            <a:off x="7571903" y="1881647"/>
            <a:ext cx="546308" cy="21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206" idx="2"/>
            <a:endCxn id="197" idx="1"/>
          </p:cNvCxnSpPr>
          <p:nvPr/>
        </p:nvCxnSpPr>
        <p:spPr>
          <a:xfrm>
            <a:off x="8349725" y="2283861"/>
            <a:ext cx="0" cy="242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Elbow Connector 19"/>
          <p:cNvCxnSpPr>
            <a:stCxn id="198" idx="1"/>
            <a:endCxn id="195" idx="0"/>
          </p:cNvCxnSpPr>
          <p:nvPr/>
        </p:nvCxnSpPr>
        <p:spPr>
          <a:xfrm rot="10800000" flipV="1">
            <a:off x="7927600" y="3053998"/>
            <a:ext cx="85051" cy="32583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2" name="Elbow Connector 21"/>
          <p:cNvCxnSpPr>
            <a:stCxn id="198" idx="3"/>
            <a:endCxn id="193" idx="0"/>
          </p:cNvCxnSpPr>
          <p:nvPr/>
        </p:nvCxnSpPr>
        <p:spPr>
          <a:xfrm>
            <a:off x="8686800" y="3053999"/>
            <a:ext cx="74715" cy="32583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6" name="Elbow Connector 25"/>
          <p:cNvCxnSpPr>
            <a:stCxn id="196" idx="2"/>
            <a:endCxn id="186" idx="1"/>
          </p:cNvCxnSpPr>
          <p:nvPr/>
        </p:nvCxnSpPr>
        <p:spPr>
          <a:xfrm rot="16200000" flipH="1">
            <a:off x="7914164" y="4089033"/>
            <a:ext cx="249737" cy="19947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35" name="Picture 2" descr="http://wfarm1.dataknet.com/static/resources/icons/set112/fc32f922.png">
            <a:extLst>
              <a:ext uri="{FF2B5EF4-FFF2-40B4-BE49-F238E27FC236}">
                <a16:creationId xmlns:a16="http://schemas.microsoft.com/office/drawing/2014/main" xmlns="" id="{6F128739-736D-43B8-9428-729B5E1EF706}"/>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8735" y="422845"/>
            <a:ext cx="727746" cy="72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500"/>
                                        <p:tgtEl>
                                          <p:spTgt spid="3">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Upload Operation</a:t>
            </a:r>
          </a:p>
        </p:txBody>
      </p:sp>
      <p:sp>
        <p:nvSpPr>
          <p:cNvPr id="3" name="Content Placeholder 2"/>
          <p:cNvSpPr>
            <a:spLocks noGrp="1"/>
          </p:cNvSpPr>
          <p:nvPr>
            <p:ph idx="1"/>
          </p:nvPr>
        </p:nvSpPr>
        <p:spPr/>
        <p:txBody>
          <a:bodyPr/>
          <a:lstStyle/>
          <a:p>
            <a:pPr>
              <a:spcAft>
                <a:spcPts val="900"/>
              </a:spcAft>
            </a:pPr>
            <a:r>
              <a:rPr lang="en-US" dirty="0"/>
              <a:t>Index on Cloud</a:t>
            </a:r>
          </a:p>
          <a:p>
            <a:pPr lvl="1">
              <a:spcAft>
                <a:spcPts val="900"/>
              </a:spcAft>
            </a:pPr>
            <a:r>
              <a:rPr lang="en-US" dirty="0"/>
              <a:t>Add keywords to central hashed index.</a:t>
            </a:r>
          </a:p>
          <a:p>
            <a:pPr lvl="1">
              <a:spcAft>
                <a:spcPts val="900"/>
              </a:spcAft>
            </a:pPr>
            <a:r>
              <a:rPr lang="en-US" dirty="0"/>
              <a:t>Add encrypted document to bin storage.</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grpSp>
        <p:nvGrpSpPr>
          <p:cNvPr id="23" name="Group 22"/>
          <p:cNvGrpSpPr/>
          <p:nvPr/>
        </p:nvGrpSpPr>
        <p:grpSpPr>
          <a:xfrm>
            <a:off x="8359097" y="1670583"/>
            <a:ext cx="705795" cy="656755"/>
            <a:chOff x="8492560" y="2071091"/>
            <a:chExt cx="705795" cy="656755"/>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6729" y="2071091"/>
              <a:ext cx="277458" cy="363827"/>
            </a:xfrm>
            <a:prstGeom prst="rect">
              <a:avLst/>
            </a:prstGeom>
          </p:spPr>
        </p:pic>
        <p:sp>
          <p:nvSpPr>
            <p:cNvPr id="7" name="TextBox 6"/>
            <p:cNvSpPr txBox="1"/>
            <p:nvPr/>
          </p:nvSpPr>
          <p:spPr>
            <a:xfrm>
              <a:off x="8492560" y="2382558"/>
              <a:ext cx="705795" cy="345288"/>
            </a:xfrm>
            <a:prstGeom prst="rect">
              <a:avLst/>
            </a:prstGeom>
            <a:noFill/>
          </p:spPr>
          <p:txBody>
            <a:bodyPr wrap="square" rtlCol="0">
              <a:spAutoFit/>
            </a:bodyPr>
            <a:lstStyle/>
            <a:p>
              <a:pPr algn="ctr"/>
              <a:r>
                <a:rPr lang="en-US" sz="800" dirty="0"/>
                <a:t>Encrypted Documents</a:t>
              </a:r>
            </a:p>
          </p:txBody>
        </p:sp>
      </p:grpSp>
      <p:grpSp>
        <p:nvGrpSpPr>
          <p:cNvPr id="25" name="Group 24"/>
          <p:cNvGrpSpPr/>
          <p:nvPr/>
        </p:nvGrpSpPr>
        <p:grpSpPr>
          <a:xfrm>
            <a:off x="7333107" y="1623571"/>
            <a:ext cx="839928" cy="748570"/>
            <a:chOff x="7196832" y="2658811"/>
            <a:chExt cx="839928" cy="74857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014" y="2658811"/>
              <a:ext cx="405565" cy="433646"/>
            </a:xfrm>
            <a:prstGeom prst="rect">
              <a:avLst/>
            </a:prstGeom>
          </p:spPr>
        </p:pic>
        <p:sp>
          <p:nvSpPr>
            <p:cNvPr id="14" name="TextBox 13"/>
            <p:cNvSpPr txBox="1"/>
            <p:nvPr/>
          </p:nvSpPr>
          <p:spPr>
            <a:xfrm>
              <a:off x="7196832" y="3062093"/>
              <a:ext cx="839928" cy="345288"/>
            </a:xfrm>
            <a:prstGeom prst="rect">
              <a:avLst/>
            </a:prstGeom>
            <a:noFill/>
          </p:spPr>
          <p:txBody>
            <a:bodyPr wrap="square" rtlCol="0">
              <a:spAutoFit/>
            </a:bodyPr>
            <a:lstStyle/>
            <a:p>
              <a:pPr algn="ctr"/>
              <a:r>
                <a:rPr lang="en-US" sz="800" dirty="0"/>
                <a:t>Secure Hashing Function</a:t>
              </a:r>
            </a:p>
          </p:txBody>
        </p:sp>
      </p:grpSp>
      <p:graphicFrame>
        <p:nvGraphicFramePr>
          <p:cNvPr id="18" name="Table 17"/>
          <p:cNvGraphicFramePr>
            <a:graphicFrameLocks noGrp="1"/>
          </p:cNvGraphicFramePr>
          <p:nvPr>
            <p:extLst>
              <p:ext uri="{D42A27DB-BD31-4B8C-83A1-F6EECF244321}">
                <p14:modId xmlns:p14="http://schemas.microsoft.com/office/powerpoint/2010/main" val="4101820056"/>
              </p:ext>
            </p:extLst>
          </p:nvPr>
        </p:nvGraphicFramePr>
        <p:xfrm>
          <a:off x="406437" y="3953510"/>
          <a:ext cx="1304381" cy="2529840"/>
        </p:xfrm>
        <a:graphic>
          <a:graphicData uri="http://schemas.openxmlformats.org/drawingml/2006/table">
            <a:tbl>
              <a:tblPr firstRow="1" bandRow="1">
                <a:tableStyleId>{85BE263C-DBD7-4A20-BB59-AAB30ACAA65A}</a:tableStyleId>
              </a:tblPr>
              <a:tblGrid>
                <a:gridCol w="1304381">
                  <a:extLst>
                    <a:ext uri="{9D8B030D-6E8A-4147-A177-3AD203B41FA5}">
                      <a16:colId xmlns:a16="http://schemas.microsoft.com/office/drawing/2014/main" xmlns="" val="128430016"/>
                    </a:ext>
                  </a:extLst>
                </a:gridCol>
              </a:tblGrid>
              <a:tr h="330415">
                <a:tc>
                  <a:txBody>
                    <a:bodyPr/>
                    <a:lstStyle/>
                    <a:p>
                      <a:r>
                        <a:rPr lang="en-US" sz="1600" dirty="0"/>
                        <a:t>F452.key</a:t>
                      </a:r>
                    </a:p>
                  </a:txBody>
                  <a:tcPr/>
                </a:tc>
                <a:extLst>
                  <a:ext uri="{0D108BD9-81ED-4DB2-BD59-A6C34878D82A}">
                    <a16:rowId xmlns:a16="http://schemas.microsoft.com/office/drawing/2014/main" xmlns="" val="552143257"/>
                  </a:ext>
                </a:extLst>
              </a:tr>
              <a:tr h="270339">
                <a:tc>
                  <a:txBody>
                    <a:bodyPr/>
                    <a:lstStyle/>
                    <a:p>
                      <a:r>
                        <a:rPr lang="en-US" sz="1200" dirty="0"/>
                        <a:t>5b4e7</a:t>
                      </a:r>
                      <a:r>
                        <a:rPr lang="en-US" sz="1200" baseline="0" dirty="0"/>
                        <a:t> (12)</a:t>
                      </a:r>
                      <a:endParaRPr lang="en-US" sz="1200" dirty="0"/>
                    </a:p>
                  </a:txBody>
                  <a:tcPr/>
                </a:tc>
                <a:extLst>
                  <a:ext uri="{0D108BD9-81ED-4DB2-BD59-A6C34878D82A}">
                    <a16:rowId xmlns:a16="http://schemas.microsoft.com/office/drawing/2014/main" xmlns="" val="1278068818"/>
                  </a:ext>
                </a:extLst>
              </a:tr>
              <a:tr h="270339">
                <a:tc>
                  <a:txBody>
                    <a:bodyPr/>
                    <a:lstStyle/>
                    <a:p>
                      <a:r>
                        <a:rPr lang="en-US" sz="1200" baseline="0" dirty="0"/>
                        <a:t>8dfcf (16)</a:t>
                      </a:r>
                      <a:endParaRPr lang="en-US" sz="1200" dirty="0"/>
                    </a:p>
                  </a:txBody>
                  <a:tcPr/>
                </a:tc>
                <a:extLst>
                  <a:ext uri="{0D108BD9-81ED-4DB2-BD59-A6C34878D82A}">
                    <a16:rowId xmlns:a16="http://schemas.microsoft.com/office/drawing/2014/main" xmlns="" val="1061129243"/>
                  </a:ext>
                </a:extLst>
              </a:tr>
              <a:tr h="270339">
                <a:tc>
                  <a:txBody>
                    <a:bodyPr/>
                    <a:lstStyle/>
                    <a:p>
                      <a:r>
                        <a:rPr lang="en-US" sz="1200" dirty="0"/>
                        <a:t>4b736</a:t>
                      </a:r>
                      <a:r>
                        <a:rPr lang="en-US" sz="1200" baseline="0" dirty="0"/>
                        <a:t> </a:t>
                      </a:r>
                      <a:r>
                        <a:rPr lang="en-US" sz="1200" dirty="0"/>
                        <a:t>(14)</a:t>
                      </a:r>
                    </a:p>
                  </a:txBody>
                  <a:tcPr/>
                </a:tc>
                <a:extLst>
                  <a:ext uri="{0D108BD9-81ED-4DB2-BD59-A6C34878D82A}">
                    <a16:rowId xmlns:a16="http://schemas.microsoft.com/office/drawing/2014/main" xmlns="" val="2392730199"/>
                  </a:ext>
                </a:extLst>
              </a:tr>
              <a:tr h="270339">
                <a:tc>
                  <a:txBody>
                    <a:bodyPr/>
                    <a:lstStyle/>
                    <a:p>
                      <a:r>
                        <a:rPr lang="en-US" sz="1200" dirty="0"/>
                        <a:t>8a386 (4)</a:t>
                      </a:r>
                    </a:p>
                  </a:txBody>
                  <a:tcPr/>
                </a:tc>
                <a:extLst>
                  <a:ext uri="{0D108BD9-81ED-4DB2-BD59-A6C34878D82A}">
                    <a16:rowId xmlns:a16="http://schemas.microsoft.com/office/drawing/2014/main" xmlns="" val="3543419877"/>
                  </a:ext>
                </a:extLst>
              </a:tr>
              <a:tr h="270339">
                <a:tc>
                  <a:txBody>
                    <a:bodyPr/>
                    <a:lstStyle/>
                    <a:p>
                      <a:r>
                        <a:rPr lang="en-US" sz="1200" baseline="0" dirty="0"/>
                        <a:t>52646 (2)</a:t>
                      </a:r>
                      <a:endParaRPr lang="en-US" sz="1200" dirty="0"/>
                    </a:p>
                  </a:txBody>
                  <a:tcPr/>
                </a:tc>
                <a:extLst>
                  <a:ext uri="{0D108BD9-81ED-4DB2-BD59-A6C34878D82A}">
                    <a16:rowId xmlns:a16="http://schemas.microsoft.com/office/drawing/2014/main" xmlns="" val="3903095941"/>
                  </a:ext>
                </a:extLst>
              </a:tr>
              <a:tr h="270339">
                <a:tc>
                  <a:txBody>
                    <a:bodyPr/>
                    <a:lstStyle/>
                    <a:p>
                      <a:r>
                        <a:rPr lang="en-US" sz="1200" baseline="0" dirty="0"/>
                        <a:t>b97a2 </a:t>
                      </a:r>
                      <a:r>
                        <a:rPr lang="en-US" sz="1200" dirty="0"/>
                        <a:t>(6)</a:t>
                      </a:r>
                    </a:p>
                  </a:txBody>
                  <a:tcPr/>
                </a:tc>
                <a:extLst>
                  <a:ext uri="{0D108BD9-81ED-4DB2-BD59-A6C34878D82A}">
                    <a16:rowId xmlns:a16="http://schemas.microsoft.com/office/drawing/2014/main" xmlns="" val="3520329416"/>
                  </a:ext>
                </a:extLst>
              </a:tr>
              <a:tr h="270339">
                <a:tc>
                  <a:txBody>
                    <a:bodyPr/>
                    <a:lstStyle/>
                    <a:p>
                      <a:r>
                        <a:rPr lang="en-US" sz="1200" dirty="0"/>
                        <a:t>6ae48 (1)</a:t>
                      </a:r>
                    </a:p>
                  </a:txBody>
                  <a:tcPr/>
                </a:tc>
                <a:extLst>
                  <a:ext uri="{0D108BD9-81ED-4DB2-BD59-A6C34878D82A}">
                    <a16:rowId xmlns:a16="http://schemas.microsoft.com/office/drawing/2014/main" xmlns="" val="1436749354"/>
                  </a:ext>
                </a:extLst>
              </a:tr>
              <a:tr h="270339">
                <a:tc>
                  <a:txBody>
                    <a:bodyPr/>
                    <a:lstStyle/>
                    <a:p>
                      <a:r>
                        <a:rPr lang="en-US" sz="1200" dirty="0"/>
                        <a:t>…</a:t>
                      </a:r>
                    </a:p>
                  </a:txBody>
                  <a:tcPr/>
                </a:tc>
                <a:extLst>
                  <a:ext uri="{0D108BD9-81ED-4DB2-BD59-A6C34878D82A}">
                    <a16:rowId xmlns:a16="http://schemas.microsoft.com/office/drawing/2014/main" xmlns="" val="3389136803"/>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032463491"/>
              </p:ext>
            </p:extLst>
          </p:nvPr>
        </p:nvGraphicFramePr>
        <p:xfrm>
          <a:off x="2844940" y="3954145"/>
          <a:ext cx="3996382" cy="2529840"/>
        </p:xfrm>
        <a:graphic>
          <a:graphicData uri="http://schemas.openxmlformats.org/drawingml/2006/table">
            <a:tbl>
              <a:tblPr firstRow="1" bandRow="1">
                <a:tableStyleId>{85BE263C-DBD7-4A20-BB59-AAB30ACAA65A}</a:tableStyleId>
              </a:tblPr>
              <a:tblGrid>
                <a:gridCol w="707885">
                  <a:extLst>
                    <a:ext uri="{9D8B030D-6E8A-4147-A177-3AD203B41FA5}">
                      <a16:colId xmlns:a16="http://schemas.microsoft.com/office/drawing/2014/main" xmlns="" val="925466686"/>
                    </a:ext>
                  </a:extLst>
                </a:gridCol>
                <a:gridCol w="3288497">
                  <a:extLst>
                    <a:ext uri="{9D8B030D-6E8A-4147-A177-3AD203B41FA5}">
                      <a16:colId xmlns:a16="http://schemas.microsoft.com/office/drawing/2014/main" xmlns="" val="508838047"/>
                    </a:ext>
                  </a:extLst>
                </a:gridCol>
              </a:tblGrid>
              <a:tr h="228287">
                <a:tc gridSpan="2">
                  <a:txBody>
                    <a:bodyPr/>
                    <a:lstStyle/>
                    <a:p>
                      <a:r>
                        <a:rPr lang="en-US" sz="1600" dirty="0"/>
                        <a:t>Hashed Index</a:t>
                      </a:r>
                    </a:p>
                  </a:txBody>
                  <a:tcPr/>
                </a:tc>
                <a:tc hMerge="1">
                  <a:txBody>
                    <a:bodyPr/>
                    <a:lstStyle/>
                    <a:p>
                      <a:endParaRPr lang="en-US" dirty="0"/>
                    </a:p>
                  </a:txBody>
                  <a:tcPr/>
                </a:tc>
                <a:extLst>
                  <a:ext uri="{0D108BD9-81ED-4DB2-BD59-A6C34878D82A}">
                    <a16:rowId xmlns:a16="http://schemas.microsoft.com/office/drawing/2014/main" xmlns="" val="3851071780"/>
                  </a:ext>
                </a:extLst>
              </a:tr>
              <a:tr h="228287">
                <a:tc>
                  <a:txBody>
                    <a:bodyPr/>
                    <a:lstStyle/>
                    <a:p>
                      <a:r>
                        <a:rPr lang="en-US" sz="1200" dirty="0"/>
                        <a:t>5b4e7</a:t>
                      </a:r>
                    </a:p>
                  </a:txBody>
                  <a:tcPr/>
                </a:tc>
                <a:tc>
                  <a:txBody>
                    <a:bodyPr/>
                    <a:lstStyle/>
                    <a:p>
                      <a:r>
                        <a:rPr lang="en-US" sz="1200" b="1" dirty="0"/>
                        <a:t>F452</a:t>
                      </a:r>
                      <a:r>
                        <a:rPr lang="en-US" sz="1200" baseline="0" dirty="0"/>
                        <a:t> (12)</a:t>
                      </a:r>
                      <a:endParaRPr lang="en-US" sz="1200" dirty="0"/>
                    </a:p>
                  </a:txBody>
                  <a:tcPr/>
                </a:tc>
                <a:extLst>
                  <a:ext uri="{0D108BD9-81ED-4DB2-BD59-A6C34878D82A}">
                    <a16:rowId xmlns:a16="http://schemas.microsoft.com/office/drawing/2014/main" xmlns="" val="2223315195"/>
                  </a:ext>
                </a:extLst>
              </a:tr>
              <a:tr h="228287">
                <a:tc>
                  <a:txBody>
                    <a:bodyPr/>
                    <a:lstStyle/>
                    <a:p>
                      <a:r>
                        <a:rPr lang="en-US" sz="1200" dirty="0"/>
                        <a:t>8dfcf</a:t>
                      </a:r>
                    </a:p>
                  </a:txBody>
                  <a:tcPr/>
                </a:tc>
                <a:tc>
                  <a:txBody>
                    <a:bodyPr/>
                    <a:lstStyle/>
                    <a:p>
                      <a:r>
                        <a:rPr lang="en-US" sz="1200" dirty="0"/>
                        <a:t>F341 (10),</a:t>
                      </a:r>
                      <a:r>
                        <a:rPr lang="en-US" sz="1200" baseline="0" dirty="0"/>
                        <a:t> </a:t>
                      </a:r>
                      <a:r>
                        <a:rPr lang="en-US" sz="1200" b="1" baseline="0" dirty="0"/>
                        <a:t>F452</a:t>
                      </a:r>
                      <a:r>
                        <a:rPr lang="en-US" sz="1200" baseline="0" dirty="0"/>
                        <a:t> (16)</a:t>
                      </a:r>
                      <a:endParaRPr lang="en-US" sz="1200" dirty="0"/>
                    </a:p>
                  </a:txBody>
                  <a:tcPr/>
                </a:tc>
                <a:extLst>
                  <a:ext uri="{0D108BD9-81ED-4DB2-BD59-A6C34878D82A}">
                    <a16:rowId xmlns:a16="http://schemas.microsoft.com/office/drawing/2014/main" xmlns="" val="141552946"/>
                  </a:ext>
                </a:extLst>
              </a:tr>
              <a:tr h="228287">
                <a:tc>
                  <a:txBody>
                    <a:bodyPr/>
                    <a:lstStyle/>
                    <a:p>
                      <a:r>
                        <a:rPr lang="en-US" sz="1200" dirty="0"/>
                        <a:t>4b736</a:t>
                      </a:r>
                    </a:p>
                  </a:txBody>
                  <a:tcPr/>
                </a:tc>
                <a:tc>
                  <a:txBody>
                    <a:bodyPr/>
                    <a:lstStyle/>
                    <a:p>
                      <a:r>
                        <a:rPr lang="en-US" sz="1200" dirty="0"/>
                        <a:t>F341 (8),</a:t>
                      </a:r>
                      <a:r>
                        <a:rPr lang="en-US" sz="1200" baseline="0" dirty="0"/>
                        <a:t> </a:t>
                      </a:r>
                      <a:r>
                        <a:rPr lang="en-US" sz="1200" b="1" baseline="0" dirty="0"/>
                        <a:t>F452 </a:t>
                      </a:r>
                      <a:r>
                        <a:rPr lang="en-US" sz="1200" b="0" baseline="0" dirty="0"/>
                        <a:t>(16), F910 (20)</a:t>
                      </a:r>
                      <a:endParaRPr lang="en-US" sz="1200" dirty="0"/>
                    </a:p>
                  </a:txBody>
                  <a:tcPr/>
                </a:tc>
                <a:extLst>
                  <a:ext uri="{0D108BD9-81ED-4DB2-BD59-A6C34878D82A}">
                    <a16:rowId xmlns:a16="http://schemas.microsoft.com/office/drawing/2014/main" xmlns="" val="166583003"/>
                  </a:ext>
                </a:extLst>
              </a:tr>
              <a:tr h="228287">
                <a:tc>
                  <a:txBody>
                    <a:bodyPr/>
                    <a:lstStyle/>
                    <a:p>
                      <a:r>
                        <a:rPr lang="en-US" sz="1200" dirty="0"/>
                        <a:t>8a386</a:t>
                      </a:r>
                    </a:p>
                  </a:txBody>
                  <a:tcPr/>
                </a:tc>
                <a:tc>
                  <a:txBody>
                    <a:bodyPr/>
                    <a:lstStyle/>
                    <a:p>
                      <a:r>
                        <a:rPr lang="en-US" sz="1200" b="1" dirty="0"/>
                        <a:t>F452</a:t>
                      </a:r>
                      <a:r>
                        <a:rPr lang="en-US" sz="1200" b="0" baseline="0" dirty="0"/>
                        <a:t> (4), F745 (1), F401 (9), F842 (11)</a:t>
                      </a:r>
                      <a:endParaRPr lang="en-US" sz="1200" b="1" dirty="0"/>
                    </a:p>
                  </a:txBody>
                  <a:tcPr/>
                </a:tc>
                <a:extLst>
                  <a:ext uri="{0D108BD9-81ED-4DB2-BD59-A6C34878D82A}">
                    <a16:rowId xmlns:a16="http://schemas.microsoft.com/office/drawing/2014/main" xmlns="" val="3328703214"/>
                  </a:ext>
                </a:extLst>
              </a:tr>
              <a:tr h="228287">
                <a:tc>
                  <a:txBody>
                    <a:bodyPr/>
                    <a:lstStyle/>
                    <a:p>
                      <a:r>
                        <a:rPr lang="en-US" sz="1200" dirty="0"/>
                        <a:t>52646</a:t>
                      </a:r>
                    </a:p>
                  </a:txBody>
                  <a:tcPr/>
                </a:tc>
                <a:tc>
                  <a:txBody>
                    <a:bodyPr/>
                    <a:lstStyle/>
                    <a:p>
                      <a:r>
                        <a:rPr lang="en-US" sz="1200" b="0" dirty="0"/>
                        <a:t>F910 (3), F757 (6),</a:t>
                      </a:r>
                      <a:r>
                        <a:rPr lang="en-US" sz="1200" b="0" baseline="0" dirty="0"/>
                        <a:t> F310 (3), </a:t>
                      </a:r>
                      <a:r>
                        <a:rPr lang="en-US" sz="1200" b="1" baseline="0" dirty="0"/>
                        <a:t>F452 </a:t>
                      </a:r>
                      <a:r>
                        <a:rPr lang="en-US" sz="1200" b="0" baseline="0" dirty="0"/>
                        <a:t>(2), F872 (8)</a:t>
                      </a:r>
                      <a:endParaRPr lang="en-US" sz="1200" b="0" dirty="0"/>
                    </a:p>
                  </a:txBody>
                  <a:tcPr/>
                </a:tc>
                <a:extLst>
                  <a:ext uri="{0D108BD9-81ED-4DB2-BD59-A6C34878D82A}">
                    <a16:rowId xmlns:a16="http://schemas.microsoft.com/office/drawing/2014/main" xmlns="" val="4090599935"/>
                  </a:ext>
                </a:extLst>
              </a:tr>
              <a:tr h="228287">
                <a:tc>
                  <a:txBody>
                    <a:bodyPr/>
                    <a:lstStyle/>
                    <a:p>
                      <a:r>
                        <a:rPr lang="en-US" sz="1200" dirty="0"/>
                        <a:t>b97a2</a:t>
                      </a:r>
                    </a:p>
                  </a:txBody>
                  <a:tcPr/>
                </a:tc>
                <a:tc>
                  <a:txBody>
                    <a:bodyPr/>
                    <a:lstStyle/>
                    <a:p>
                      <a:r>
                        <a:rPr lang="en-US" sz="1200" dirty="0"/>
                        <a:t>F754</a:t>
                      </a:r>
                      <a:r>
                        <a:rPr lang="en-US" sz="1200" baseline="0" dirty="0"/>
                        <a:t> (9), F310 (5), </a:t>
                      </a:r>
                      <a:r>
                        <a:rPr lang="en-US" sz="1200" b="1" baseline="0" dirty="0"/>
                        <a:t>F452 </a:t>
                      </a:r>
                      <a:r>
                        <a:rPr lang="en-US" sz="1200" b="0" baseline="0" dirty="0"/>
                        <a:t>(6)</a:t>
                      </a:r>
                      <a:endParaRPr lang="en-US" sz="1200" dirty="0"/>
                    </a:p>
                  </a:txBody>
                  <a:tcPr/>
                </a:tc>
                <a:extLst>
                  <a:ext uri="{0D108BD9-81ED-4DB2-BD59-A6C34878D82A}">
                    <a16:rowId xmlns:a16="http://schemas.microsoft.com/office/drawing/2014/main" xmlns="" val="47276416"/>
                  </a:ext>
                </a:extLst>
              </a:tr>
              <a:tr h="228287">
                <a:tc>
                  <a:txBody>
                    <a:bodyPr/>
                    <a:lstStyle/>
                    <a:p>
                      <a:r>
                        <a:rPr lang="en-US" sz="1200" dirty="0"/>
                        <a:t>6ae48</a:t>
                      </a:r>
                    </a:p>
                  </a:txBody>
                  <a:tcPr/>
                </a:tc>
                <a:tc>
                  <a:txBody>
                    <a:bodyPr/>
                    <a:lstStyle/>
                    <a:p>
                      <a:r>
                        <a:rPr lang="en-US" sz="1200" dirty="0"/>
                        <a:t>F757 (2), </a:t>
                      </a:r>
                      <a:r>
                        <a:rPr lang="en-US" sz="1200" b="1" dirty="0"/>
                        <a:t>F452</a:t>
                      </a:r>
                      <a:r>
                        <a:rPr lang="en-US" sz="1200" b="1" baseline="0" dirty="0"/>
                        <a:t> </a:t>
                      </a:r>
                      <a:r>
                        <a:rPr lang="en-US" sz="1200" b="0" baseline="0" dirty="0"/>
                        <a:t>(1)</a:t>
                      </a:r>
                      <a:endParaRPr lang="en-US" sz="1200" dirty="0"/>
                    </a:p>
                  </a:txBody>
                  <a:tcPr/>
                </a:tc>
                <a:extLst>
                  <a:ext uri="{0D108BD9-81ED-4DB2-BD59-A6C34878D82A}">
                    <a16:rowId xmlns:a16="http://schemas.microsoft.com/office/drawing/2014/main" xmlns="" val="1004906337"/>
                  </a:ext>
                </a:extLst>
              </a:tr>
              <a:tr h="228287">
                <a:tc>
                  <a:txBody>
                    <a:bodyPr/>
                    <a:lstStyle/>
                    <a:p>
                      <a:r>
                        <a:rPr lang="en-US" sz="1200" dirty="0"/>
                        <a:t>…</a:t>
                      </a:r>
                    </a:p>
                  </a:txBody>
                  <a:tcPr/>
                </a:tc>
                <a:tc>
                  <a:txBody>
                    <a:bodyPr/>
                    <a:lstStyle/>
                    <a:p>
                      <a:endParaRPr lang="en-US" sz="1200" dirty="0"/>
                    </a:p>
                  </a:txBody>
                  <a:tcPr/>
                </a:tc>
                <a:extLst>
                  <a:ext uri="{0D108BD9-81ED-4DB2-BD59-A6C34878D82A}">
                    <a16:rowId xmlns:a16="http://schemas.microsoft.com/office/drawing/2014/main" xmlns="" val="1565085812"/>
                  </a:ext>
                </a:extLst>
              </a:tr>
            </a:tbl>
          </a:graphicData>
        </a:graphic>
      </p:graphicFrame>
      <p:sp>
        <p:nvSpPr>
          <p:cNvPr id="21" name="Right Arrow 20"/>
          <p:cNvSpPr/>
          <p:nvPr/>
        </p:nvSpPr>
        <p:spPr>
          <a:xfrm>
            <a:off x="1895475" y="5095875"/>
            <a:ext cx="76200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7" idx="2"/>
            <a:endCxn id="16" idx="0"/>
          </p:cNvCxnSpPr>
          <p:nvPr/>
        </p:nvCxnSpPr>
        <p:spPr>
          <a:xfrm>
            <a:off x="8711995" y="2327338"/>
            <a:ext cx="8881" cy="8416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4" idx="2"/>
            <a:endCxn id="31" idx="0"/>
          </p:cNvCxnSpPr>
          <p:nvPr/>
        </p:nvCxnSpPr>
        <p:spPr>
          <a:xfrm>
            <a:off x="7753071" y="2372141"/>
            <a:ext cx="857" cy="8740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2" name="Group 21"/>
          <p:cNvGrpSpPr/>
          <p:nvPr/>
        </p:nvGrpSpPr>
        <p:grpSpPr>
          <a:xfrm>
            <a:off x="8391184" y="3169036"/>
            <a:ext cx="654658" cy="785109"/>
            <a:chOff x="8089722" y="1580690"/>
            <a:chExt cx="654658" cy="785109"/>
          </a:xfrm>
        </p:grpSpPr>
        <p:pic>
          <p:nvPicPr>
            <p:cNvPr id="16" name="Picture 15"/>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169521" y="1580690"/>
              <a:ext cx="499786" cy="528604"/>
            </a:xfrm>
            <a:prstGeom prst="rect">
              <a:avLst/>
            </a:prstGeom>
          </p:spPr>
        </p:pic>
        <p:sp>
          <p:nvSpPr>
            <p:cNvPr id="32" name="TextBox 31"/>
            <p:cNvSpPr txBox="1"/>
            <p:nvPr/>
          </p:nvSpPr>
          <p:spPr>
            <a:xfrm>
              <a:off x="8089722" y="2053831"/>
              <a:ext cx="654658" cy="311968"/>
            </a:xfrm>
            <a:prstGeom prst="rect">
              <a:avLst/>
            </a:prstGeom>
            <a:noFill/>
          </p:spPr>
          <p:txBody>
            <a:bodyPr wrap="square" rtlCol="0">
              <a:spAutoFit/>
            </a:bodyPr>
            <a:lstStyle/>
            <a:p>
              <a:pPr algn="ctr"/>
              <a:r>
                <a:rPr lang="en-US" sz="800" dirty="0"/>
                <a:t>Cloud Storage</a:t>
              </a:r>
            </a:p>
          </p:txBody>
        </p:sp>
      </p:grpSp>
      <p:cxnSp>
        <p:nvCxnSpPr>
          <p:cNvPr id="34" name="Straight Connector 33"/>
          <p:cNvCxnSpPr/>
          <p:nvPr/>
        </p:nvCxnSpPr>
        <p:spPr>
          <a:xfrm>
            <a:off x="7258146" y="2743201"/>
            <a:ext cx="1812888" cy="0"/>
          </a:xfrm>
          <a:prstGeom prst="line">
            <a:avLst/>
          </a:prstGeom>
          <a:ln w="19050">
            <a:solidFill>
              <a:schemeClr val="tx1"/>
            </a:solidFill>
            <a:prstDash val="dash"/>
          </a:ln>
        </p:spPr>
        <p:style>
          <a:lnRef idx="1">
            <a:schemeClr val="dk1"/>
          </a:lnRef>
          <a:fillRef idx="0">
            <a:schemeClr val="dk1"/>
          </a:fillRef>
          <a:effectRef idx="0">
            <a:schemeClr val="dk1"/>
          </a:effectRef>
          <a:fontRef idx="minor">
            <a:schemeClr val="tx1"/>
          </a:fontRef>
        </p:style>
      </p:cxnSp>
      <p:grpSp>
        <p:nvGrpSpPr>
          <p:cNvPr id="19" name="Group 18"/>
          <p:cNvGrpSpPr/>
          <p:nvPr/>
        </p:nvGrpSpPr>
        <p:grpSpPr>
          <a:xfrm>
            <a:off x="7347618" y="3246227"/>
            <a:ext cx="833044" cy="595667"/>
            <a:chOff x="8002570" y="2379269"/>
            <a:chExt cx="833044" cy="595667"/>
          </a:xfrm>
        </p:grpSpPr>
        <p:sp>
          <p:nvSpPr>
            <p:cNvPr id="12" name="TextBox 11"/>
            <p:cNvSpPr txBox="1"/>
            <p:nvPr/>
          </p:nvSpPr>
          <p:spPr>
            <a:xfrm>
              <a:off x="8002570" y="2755207"/>
              <a:ext cx="833044" cy="219729"/>
            </a:xfrm>
            <a:prstGeom prst="rect">
              <a:avLst/>
            </a:prstGeom>
            <a:noFill/>
          </p:spPr>
          <p:txBody>
            <a:bodyPr wrap="square" rtlCol="0">
              <a:spAutoFit/>
            </a:bodyPr>
            <a:lstStyle/>
            <a:p>
              <a:pPr algn="ctr"/>
              <a:r>
                <a:rPr lang="en-US" sz="800" dirty="0"/>
                <a:t>Hashed Index</a:t>
              </a: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862" y="2379269"/>
              <a:ext cx="304035" cy="414308"/>
            </a:xfrm>
            <a:prstGeom prst="rect">
              <a:avLst/>
            </a:prstGeom>
          </p:spPr>
        </p:pic>
      </p:grpSp>
      <p:graphicFrame>
        <p:nvGraphicFramePr>
          <p:cNvPr id="40" name="Table 39"/>
          <p:cNvGraphicFramePr>
            <a:graphicFrameLocks noGrp="1"/>
          </p:cNvGraphicFramePr>
          <p:nvPr>
            <p:extLst>
              <p:ext uri="{D42A27DB-BD31-4B8C-83A1-F6EECF244321}">
                <p14:modId xmlns:p14="http://schemas.microsoft.com/office/powerpoint/2010/main" val="244979670"/>
              </p:ext>
            </p:extLst>
          </p:nvPr>
        </p:nvGraphicFramePr>
        <p:xfrm>
          <a:off x="2830740" y="3954145"/>
          <a:ext cx="3996382" cy="2255520"/>
        </p:xfrm>
        <a:graphic>
          <a:graphicData uri="http://schemas.openxmlformats.org/drawingml/2006/table">
            <a:tbl>
              <a:tblPr firstRow="1" bandRow="1">
                <a:tableStyleId>{85BE263C-DBD7-4A20-BB59-AAB30ACAA65A}</a:tableStyleId>
              </a:tblPr>
              <a:tblGrid>
                <a:gridCol w="707885">
                  <a:extLst>
                    <a:ext uri="{9D8B030D-6E8A-4147-A177-3AD203B41FA5}">
                      <a16:colId xmlns:a16="http://schemas.microsoft.com/office/drawing/2014/main" xmlns="" val="925466686"/>
                    </a:ext>
                  </a:extLst>
                </a:gridCol>
                <a:gridCol w="3288497">
                  <a:extLst>
                    <a:ext uri="{9D8B030D-6E8A-4147-A177-3AD203B41FA5}">
                      <a16:colId xmlns:a16="http://schemas.microsoft.com/office/drawing/2014/main" xmlns="" val="508838047"/>
                    </a:ext>
                  </a:extLst>
                </a:gridCol>
              </a:tblGrid>
              <a:tr h="228287">
                <a:tc gridSpan="2">
                  <a:txBody>
                    <a:bodyPr/>
                    <a:lstStyle/>
                    <a:p>
                      <a:r>
                        <a:rPr lang="en-US" sz="1600" dirty="0"/>
                        <a:t>Hashed Index</a:t>
                      </a:r>
                    </a:p>
                  </a:txBody>
                  <a:tcPr/>
                </a:tc>
                <a:tc hMerge="1">
                  <a:txBody>
                    <a:bodyPr/>
                    <a:lstStyle/>
                    <a:p>
                      <a:endParaRPr lang="en-US" dirty="0"/>
                    </a:p>
                  </a:txBody>
                  <a:tcPr/>
                </a:tc>
                <a:extLst>
                  <a:ext uri="{0D108BD9-81ED-4DB2-BD59-A6C34878D82A}">
                    <a16:rowId xmlns:a16="http://schemas.microsoft.com/office/drawing/2014/main" xmlns="" val="3851071780"/>
                  </a:ext>
                </a:extLst>
              </a:tr>
              <a:tr h="228287">
                <a:tc>
                  <a:txBody>
                    <a:bodyPr/>
                    <a:lstStyle/>
                    <a:p>
                      <a:r>
                        <a:rPr lang="en-US" sz="1200" dirty="0"/>
                        <a:t>8dfcf</a:t>
                      </a:r>
                    </a:p>
                  </a:txBody>
                  <a:tcPr/>
                </a:tc>
                <a:tc>
                  <a:txBody>
                    <a:bodyPr/>
                    <a:lstStyle/>
                    <a:p>
                      <a:r>
                        <a:rPr lang="en-US" sz="1200" dirty="0"/>
                        <a:t>F341 (10)</a:t>
                      </a:r>
                    </a:p>
                  </a:txBody>
                  <a:tcPr/>
                </a:tc>
                <a:extLst>
                  <a:ext uri="{0D108BD9-81ED-4DB2-BD59-A6C34878D82A}">
                    <a16:rowId xmlns:a16="http://schemas.microsoft.com/office/drawing/2014/main" xmlns="" val="141552946"/>
                  </a:ext>
                </a:extLst>
              </a:tr>
              <a:tr h="228287">
                <a:tc>
                  <a:txBody>
                    <a:bodyPr/>
                    <a:lstStyle/>
                    <a:p>
                      <a:r>
                        <a:rPr lang="en-US" sz="1200" dirty="0"/>
                        <a:t>4b736</a:t>
                      </a:r>
                    </a:p>
                  </a:txBody>
                  <a:tcPr/>
                </a:tc>
                <a:tc>
                  <a:txBody>
                    <a:bodyPr/>
                    <a:lstStyle/>
                    <a:p>
                      <a:r>
                        <a:rPr lang="en-US" sz="1200" dirty="0"/>
                        <a:t>F341 (8),</a:t>
                      </a:r>
                      <a:r>
                        <a:rPr lang="en-US" sz="1200" baseline="0" dirty="0"/>
                        <a:t> </a:t>
                      </a:r>
                      <a:r>
                        <a:rPr lang="en-US" sz="1200" b="0" baseline="0" dirty="0"/>
                        <a:t>F910 (20)</a:t>
                      </a:r>
                      <a:endParaRPr lang="en-US" sz="1200" dirty="0"/>
                    </a:p>
                  </a:txBody>
                  <a:tcPr/>
                </a:tc>
                <a:extLst>
                  <a:ext uri="{0D108BD9-81ED-4DB2-BD59-A6C34878D82A}">
                    <a16:rowId xmlns:a16="http://schemas.microsoft.com/office/drawing/2014/main" xmlns="" val="166583003"/>
                  </a:ext>
                </a:extLst>
              </a:tr>
              <a:tr h="228287">
                <a:tc>
                  <a:txBody>
                    <a:bodyPr/>
                    <a:lstStyle/>
                    <a:p>
                      <a:r>
                        <a:rPr lang="en-US" sz="1200" dirty="0"/>
                        <a:t>8a386</a:t>
                      </a:r>
                    </a:p>
                  </a:txBody>
                  <a:tcPr/>
                </a:tc>
                <a:tc>
                  <a:txBody>
                    <a:bodyPr/>
                    <a:lstStyle/>
                    <a:p>
                      <a:r>
                        <a:rPr lang="en-US" sz="1200" b="0" baseline="0" dirty="0"/>
                        <a:t>F745 (1), F401 (9), F842 (11)</a:t>
                      </a:r>
                      <a:endParaRPr lang="en-US" sz="1200" b="1" dirty="0"/>
                    </a:p>
                  </a:txBody>
                  <a:tcPr/>
                </a:tc>
                <a:extLst>
                  <a:ext uri="{0D108BD9-81ED-4DB2-BD59-A6C34878D82A}">
                    <a16:rowId xmlns:a16="http://schemas.microsoft.com/office/drawing/2014/main" xmlns="" val="3328703214"/>
                  </a:ext>
                </a:extLst>
              </a:tr>
              <a:tr h="228287">
                <a:tc>
                  <a:txBody>
                    <a:bodyPr/>
                    <a:lstStyle/>
                    <a:p>
                      <a:r>
                        <a:rPr lang="en-US" sz="1200" dirty="0"/>
                        <a:t>52646</a:t>
                      </a:r>
                    </a:p>
                  </a:txBody>
                  <a:tcPr/>
                </a:tc>
                <a:tc>
                  <a:txBody>
                    <a:bodyPr/>
                    <a:lstStyle/>
                    <a:p>
                      <a:r>
                        <a:rPr lang="en-US" sz="1200" b="0" dirty="0"/>
                        <a:t>F910 (3), F757 (6),</a:t>
                      </a:r>
                      <a:r>
                        <a:rPr lang="en-US" sz="1200" b="0" baseline="0" dirty="0"/>
                        <a:t> F310 (3), F872 (8)</a:t>
                      </a:r>
                      <a:endParaRPr lang="en-US" sz="1200" b="0" dirty="0"/>
                    </a:p>
                  </a:txBody>
                  <a:tcPr/>
                </a:tc>
                <a:extLst>
                  <a:ext uri="{0D108BD9-81ED-4DB2-BD59-A6C34878D82A}">
                    <a16:rowId xmlns:a16="http://schemas.microsoft.com/office/drawing/2014/main" xmlns="" val="4090599935"/>
                  </a:ext>
                </a:extLst>
              </a:tr>
              <a:tr h="228287">
                <a:tc>
                  <a:txBody>
                    <a:bodyPr/>
                    <a:lstStyle/>
                    <a:p>
                      <a:r>
                        <a:rPr lang="en-US" sz="1200" dirty="0"/>
                        <a:t>b97a2</a:t>
                      </a:r>
                    </a:p>
                  </a:txBody>
                  <a:tcPr/>
                </a:tc>
                <a:tc>
                  <a:txBody>
                    <a:bodyPr/>
                    <a:lstStyle/>
                    <a:p>
                      <a:r>
                        <a:rPr lang="en-US" sz="1200" dirty="0"/>
                        <a:t>F754</a:t>
                      </a:r>
                      <a:r>
                        <a:rPr lang="en-US" sz="1200" baseline="0" dirty="0"/>
                        <a:t> (9), F310 (5)</a:t>
                      </a:r>
                      <a:endParaRPr lang="en-US" sz="1200" dirty="0"/>
                    </a:p>
                  </a:txBody>
                  <a:tcPr/>
                </a:tc>
                <a:extLst>
                  <a:ext uri="{0D108BD9-81ED-4DB2-BD59-A6C34878D82A}">
                    <a16:rowId xmlns:a16="http://schemas.microsoft.com/office/drawing/2014/main" xmlns="" val="47276416"/>
                  </a:ext>
                </a:extLst>
              </a:tr>
              <a:tr h="228287">
                <a:tc>
                  <a:txBody>
                    <a:bodyPr/>
                    <a:lstStyle/>
                    <a:p>
                      <a:r>
                        <a:rPr lang="en-US" sz="1200" dirty="0"/>
                        <a:t>6ae48</a:t>
                      </a:r>
                    </a:p>
                  </a:txBody>
                  <a:tcPr/>
                </a:tc>
                <a:tc>
                  <a:txBody>
                    <a:bodyPr/>
                    <a:lstStyle/>
                    <a:p>
                      <a:r>
                        <a:rPr lang="en-US" sz="1200" dirty="0"/>
                        <a:t>F757 (2)</a:t>
                      </a:r>
                    </a:p>
                  </a:txBody>
                  <a:tcPr/>
                </a:tc>
                <a:extLst>
                  <a:ext uri="{0D108BD9-81ED-4DB2-BD59-A6C34878D82A}">
                    <a16:rowId xmlns:a16="http://schemas.microsoft.com/office/drawing/2014/main" xmlns="" val="1004906337"/>
                  </a:ext>
                </a:extLst>
              </a:tr>
              <a:tr h="228287">
                <a:tc>
                  <a:txBody>
                    <a:bodyPr/>
                    <a:lstStyle/>
                    <a:p>
                      <a:r>
                        <a:rPr lang="en-US" sz="1200" dirty="0"/>
                        <a:t>…</a:t>
                      </a:r>
                    </a:p>
                  </a:txBody>
                  <a:tcPr/>
                </a:tc>
                <a:tc>
                  <a:txBody>
                    <a:bodyPr/>
                    <a:lstStyle/>
                    <a:p>
                      <a:endParaRPr lang="en-US" sz="1200" dirty="0"/>
                    </a:p>
                  </a:txBody>
                  <a:tcPr/>
                </a:tc>
                <a:extLst>
                  <a:ext uri="{0D108BD9-81ED-4DB2-BD59-A6C34878D82A}">
                    <a16:rowId xmlns:a16="http://schemas.microsoft.com/office/drawing/2014/main" xmlns="" val="1565085812"/>
                  </a:ext>
                </a:extLst>
              </a:tr>
            </a:tbl>
          </a:graphicData>
        </a:graphic>
      </p:graphicFrame>
    </p:spTree>
    <p:extLst>
      <p:ext uri="{BB962C8B-B14F-4D97-AF65-F5344CB8AC3E}">
        <p14:creationId xmlns:p14="http://schemas.microsoft.com/office/powerpoint/2010/main" val="3497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xit" presetSubtype="0" fill="hold" nodeType="with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6D21157-6CAE-4EA3-9E81-B408637C319C}"/>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a:t>
            </a:fld>
            <a:endParaRPr lang="en-US">
              <a:solidFill>
                <a:prstClr val="black">
                  <a:tint val="75000"/>
                </a:prstClr>
              </a:solidFill>
              <a:latin typeface="Calibri"/>
            </a:endParaRPr>
          </a:p>
        </p:txBody>
      </p:sp>
      <p:pic>
        <p:nvPicPr>
          <p:cNvPr id="5" name="Picture 4">
            <a:extLst>
              <a:ext uri="{FF2B5EF4-FFF2-40B4-BE49-F238E27FC236}">
                <a16:creationId xmlns:a16="http://schemas.microsoft.com/office/drawing/2014/main" xmlns="" id="{2A7187EB-CF23-4A4E-8ADA-39430E0D0A4A}"/>
              </a:ext>
            </a:extLst>
          </p:cNvPr>
          <p:cNvPicPr>
            <a:picLocks noChangeAspect="1"/>
          </p:cNvPicPr>
          <p:nvPr/>
        </p:nvPicPr>
        <p:blipFill rotWithShape="1">
          <a:blip r:embed="rId2"/>
          <a:srcRect l="23111" r="23556" b="7311"/>
          <a:stretch/>
        </p:blipFill>
        <p:spPr>
          <a:xfrm>
            <a:off x="1046480" y="0"/>
            <a:ext cx="6827520" cy="6674445"/>
          </a:xfrm>
          <a:prstGeom prst="rect">
            <a:avLst/>
          </a:prstGeom>
        </p:spPr>
      </p:pic>
      <p:sp>
        <p:nvSpPr>
          <p:cNvPr id="6" name="TextBox 5">
            <a:extLst>
              <a:ext uri="{FF2B5EF4-FFF2-40B4-BE49-F238E27FC236}">
                <a16:creationId xmlns:a16="http://schemas.microsoft.com/office/drawing/2014/main" xmlns="" id="{47EC7F6D-1369-4B77-B07C-40CFBE70CCBC}"/>
              </a:ext>
            </a:extLst>
          </p:cNvPr>
          <p:cNvSpPr txBox="1"/>
          <p:nvPr/>
        </p:nvSpPr>
        <p:spPr>
          <a:xfrm>
            <a:off x="2336800" y="1696720"/>
            <a:ext cx="3741089" cy="646331"/>
          </a:xfrm>
          <a:prstGeom prst="rect">
            <a:avLst/>
          </a:prstGeom>
          <a:noFill/>
        </p:spPr>
        <p:txBody>
          <a:bodyPr wrap="none" rtlCol="0">
            <a:spAutoFit/>
          </a:bodyPr>
          <a:lstStyle/>
          <a:p>
            <a:r>
              <a:rPr lang="en-US" sz="3600" b="1" dirty="0">
                <a:solidFill>
                  <a:srgbClr val="FF0000"/>
                </a:solidFill>
              </a:rPr>
              <a:t>http://hpcclab.org</a:t>
            </a:r>
          </a:p>
        </p:txBody>
      </p:sp>
    </p:spTree>
    <p:extLst>
      <p:ext uri="{BB962C8B-B14F-4D97-AF65-F5344CB8AC3E}">
        <p14:creationId xmlns:p14="http://schemas.microsoft.com/office/powerpoint/2010/main" val="13978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A28280-E86A-4221-B738-7FFFC8BFD572}"/>
              </a:ext>
            </a:extLst>
          </p:cNvPr>
          <p:cNvSpPr>
            <a:spLocks noGrp="1"/>
          </p:cNvSpPr>
          <p:nvPr>
            <p:ph type="title"/>
          </p:nvPr>
        </p:nvSpPr>
        <p:spPr/>
        <p:txBody>
          <a:bodyPr>
            <a:normAutofit fontScale="90000"/>
          </a:bodyPr>
          <a:lstStyle/>
          <a:p>
            <a:r>
              <a:rPr lang="en-US" dirty="0"/>
              <a:t>How to Cover Semantics of the Search Query?</a:t>
            </a:r>
          </a:p>
        </p:txBody>
      </p:sp>
      <p:sp>
        <p:nvSpPr>
          <p:cNvPr id="3" name="Content Placeholder 2">
            <a:extLst>
              <a:ext uri="{FF2B5EF4-FFF2-40B4-BE49-F238E27FC236}">
                <a16:creationId xmlns:a16="http://schemas.microsoft.com/office/drawing/2014/main" xmlns="" id="{07AA211D-85AD-40D0-9A76-4A31BE82D655}"/>
              </a:ext>
            </a:extLst>
          </p:cNvPr>
          <p:cNvSpPr>
            <a:spLocks noGrp="1"/>
          </p:cNvSpPr>
          <p:nvPr>
            <p:ph idx="1"/>
          </p:nvPr>
        </p:nvSpPr>
        <p:spPr/>
        <p:txBody>
          <a:bodyPr/>
          <a:lstStyle/>
          <a:p>
            <a:r>
              <a:rPr lang="en-US" dirty="0"/>
              <a:t>For a query, several types of semantics can be extracted:</a:t>
            </a:r>
          </a:p>
          <a:p>
            <a:pPr lvl="1"/>
            <a:r>
              <a:rPr lang="en-US" dirty="0"/>
              <a:t>Semantics of </a:t>
            </a:r>
            <a:r>
              <a:rPr lang="en-US" u="sng" dirty="0"/>
              <a:t>parts</a:t>
            </a:r>
            <a:r>
              <a:rPr lang="en-US" dirty="0"/>
              <a:t> of the query</a:t>
            </a:r>
          </a:p>
          <a:p>
            <a:pPr lvl="1"/>
            <a:endParaRPr lang="en-US" dirty="0"/>
          </a:p>
          <a:p>
            <a:pPr lvl="1"/>
            <a:r>
              <a:rPr lang="en-US" u="sng" dirty="0"/>
              <a:t>Synonym</a:t>
            </a:r>
            <a:r>
              <a:rPr lang="en-US" dirty="0"/>
              <a:t> semantics of the query</a:t>
            </a:r>
          </a:p>
          <a:p>
            <a:pPr lvl="1"/>
            <a:endParaRPr lang="en-US" dirty="0"/>
          </a:p>
          <a:p>
            <a:pPr lvl="1"/>
            <a:r>
              <a:rPr lang="en-US" u="sng" dirty="0"/>
              <a:t>Anthological</a:t>
            </a:r>
            <a:r>
              <a:rPr lang="en-US" dirty="0"/>
              <a:t> (conceptual) semantics of a query</a:t>
            </a:r>
          </a:p>
        </p:txBody>
      </p:sp>
      <p:sp>
        <p:nvSpPr>
          <p:cNvPr id="4" name="Slide Number Placeholder 3">
            <a:extLst>
              <a:ext uri="{FF2B5EF4-FFF2-40B4-BE49-F238E27FC236}">
                <a16:creationId xmlns:a16="http://schemas.microsoft.com/office/drawing/2014/main" xmlns="" id="{50122760-1B25-4927-BA3A-2C65573001DA}"/>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112792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Search Operation</a:t>
            </a:r>
          </a:p>
        </p:txBody>
      </p:sp>
      <p:sp>
        <p:nvSpPr>
          <p:cNvPr id="3" name="Content Placeholder 2"/>
          <p:cNvSpPr>
            <a:spLocks noGrp="1"/>
          </p:cNvSpPr>
          <p:nvPr>
            <p:ph idx="1"/>
          </p:nvPr>
        </p:nvSpPr>
        <p:spPr/>
        <p:txBody>
          <a:bodyPr>
            <a:normAutofit/>
          </a:bodyPr>
          <a:lstStyle/>
          <a:p>
            <a:r>
              <a:rPr lang="en-US" dirty="0"/>
              <a:t>Expanding search query to cover semantics</a:t>
            </a:r>
          </a:p>
          <a:p>
            <a:pPr lvl="1"/>
            <a:r>
              <a:rPr lang="en-US" dirty="0"/>
              <a:t>Splitting query</a:t>
            </a:r>
          </a:p>
          <a:p>
            <a:pPr lvl="1"/>
            <a:r>
              <a:rPr lang="en-US" dirty="0"/>
              <a:t>Extracting synonyms and related terms</a:t>
            </a:r>
          </a:p>
          <a:p>
            <a:pPr lvl="1"/>
            <a:r>
              <a:rPr lang="en-US" dirty="0"/>
              <a:t>Weight terms to give higher contribution to original query terms</a:t>
            </a:r>
          </a:p>
          <a:p>
            <a:pPr lvl="1"/>
            <a:r>
              <a:rPr lang="en-US" dirty="0"/>
              <a:t>Hash all terms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grpSp>
        <p:nvGrpSpPr>
          <p:cNvPr id="7" name="Group 6"/>
          <p:cNvGrpSpPr/>
          <p:nvPr/>
        </p:nvGrpSpPr>
        <p:grpSpPr>
          <a:xfrm>
            <a:off x="457200" y="4947302"/>
            <a:ext cx="3648075" cy="923331"/>
            <a:chOff x="333375" y="5114925"/>
            <a:chExt cx="3648075" cy="923331"/>
          </a:xfrm>
        </p:grpSpPr>
        <p:sp>
          <p:nvSpPr>
            <p:cNvPr id="6" name="Rectangle 5"/>
            <p:cNvSpPr/>
            <p:nvPr/>
          </p:nvSpPr>
          <p:spPr>
            <a:xfrm>
              <a:off x="333376" y="5114926"/>
              <a:ext cx="3648074" cy="92333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TextBox 4"/>
            <p:cNvSpPr txBox="1"/>
            <p:nvPr/>
          </p:nvSpPr>
          <p:spPr>
            <a:xfrm>
              <a:off x="333375" y="5114925"/>
              <a:ext cx="3648075" cy="923330"/>
            </a:xfrm>
            <a:prstGeom prst="rect">
              <a:avLst/>
            </a:prstGeom>
            <a:noFill/>
          </p:spPr>
          <p:txBody>
            <a:bodyPr wrap="square" rtlCol="0">
              <a:spAutoFit/>
            </a:bodyPr>
            <a:lstStyle/>
            <a:p>
              <a:pPr algn="ctr"/>
              <a:r>
                <a:rPr lang="en-US" dirty="0" err="1"/>
                <a:t>Licklider</a:t>
              </a:r>
              <a:r>
                <a:rPr lang="en-US" dirty="0"/>
                <a:t>, Transmission, Protocol, communication, transportation, code, contract, LTP, deep-space </a:t>
              </a:r>
            </a:p>
          </p:txBody>
        </p:sp>
      </p:grpSp>
      <p:grpSp>
        <p:nvGrpSpPr>
          <p:cNvPr id="8" name="Group 7"/>
          <p:cNvGrpSpPr/>
          <p:nvPr/>
        </p:nvGrpSpPr>
        <p:grpSpPr>
          <a:xfrm>
            <a:off x="457198" y="4935575"/>
            <a:ext cx="3648075" cy="923331"/>
            <a:chOff x="333375" y="5114925"/>
            <a:chExt cx="3648075" cy="923331"/>
          </a:xfrm>
        </p:grpSpPr>
        <p:sp>
          <p:nvSpPr>
            <p:cNvPr id="9" name="Rectangle 8"/>
            <p:cNvSpPr/>
            <p:nvPr/>
          </p:nvSpPr>
          <p:spPr>
            <a:xfrm>
              <a:off x="333375" y="5114926"/>
              <a:ext cx="3648075" cy="92333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TextBox 9"/>
            <p:cNvSpPr txBox="1"/>
            <p:nvPr/>
          </p:nvSpPr>
          <p:spPr>
            <a:xfrm>
              <a:off x="333376" y="5114925"/>
              <a:ext cx="3648074" cy="923330"/>
            </a:xfrm>
            <a:prstGeom prst="rect">
              <a:avLst/>
            </a:prstGeom>
            <a:noFill/>
          </p:spPr>
          <p:txBody>
            <a:bodyPr wrap="square" rtlCol="0">
              <a:spAutoFit/>
            </a:bodyPr>
            <a:lstStyle/>
            <a:p>
              <a:pPr algn="ctr"/>
              <a:r>
                <a:rPr lang="en-US" dirty="0" err="1"/>
                <a:t>Licklider</a:t>
              </a:r>
              <a:r>
                <a:rPr lang="en-US" dirty="0"/>
                <a:t>, Transmission, Protocol, communication, transportation, code, contract</a:t>
              </a:r>
            </a:p>
          </p:txBody>
        </p:sp>
      </p:grpSp>
      <p:grpSp>
        <p:nvGrpSpPr>
          <p:cNvPr id="11" name="Group 10"/>
          <p:cNvGrpSpPr/>
          <p:nvPr/>
        </p:nvGrpSpPr>
        <p:grpSpPr>
          <a:xfrm>
            <a:off x="457200" y="4935575"/>
            <a:ext cx="3648075" cy="369332"/>
            <a:chOff x="333375" y="5114925"/>
            <a:chExt cx="3648075" cy="923331"/>
          </a:xfrm>
        </p:grpSpPr>
        <p:sp>
          <p:nvSpPr>
            <p:cNvPr id="12" name="Rectangle 11"/>
            <p:cNvSpPr/>
            <p:nvPr/>
          </p:nvSpPr>
          <p:spPr>
            <a:xfrm>
              <a:off x="333375" y="5114925"/>
              <a:ext cx="3648075" cy="9233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TextBox 12"/>
            <p:cNvSpPr txBox="1"/>
            <p:nvPr/>
          </p:nvSpPr>
          <p:spPr>
            <a:xfrm>
              <a:off x="333375" y="5114925"/>
              <a:ext cx="3648075" cy="923331"/>
            </a:xfrm>
            <a:prstGeom prst="rect">
              <a:avLst/>
            </a:prstGeom>
            <a:noFill/>
          </p:spPr>
          <p:txBody>
            <a:bodyPr wrap="square" rtlCol="0">
              <a:spAutoFit/>
            </a:bodyPr>
            <a:lstStyle/>
            <a:p>
              <a:pPr algn="ctr"/>
              <a:r>
                <a:rPr lang="en-US" dirty="0" err="1"/>
                <a:t>Licklider</a:t>
              </a:r>
              <a:r>
                <a:rPr lang="en-US" dirty="0"/>
                <a:t>, Transmission, Protocol</a:t>
              </a:r>
            </a:p>
          </p:txBody>
        </p:sp>
      </p:grpSp>
      <p:grpSp>
        <p:nvGrpSpPr>
          <p:cNvPr id="14" name="Group 13"/>
          <p:cNvGrpSpPr/>
          <p:nvPr/>
        </p:nvGrpSpPr>
        <p:grpSpPr>
          <a:xfrm>
            <a:off x="457199" y="4935575"/>
            <a:ext cx="3648075" cy="369332"/>
            <a:chOff x="333375" y="5114925"/>
            <a:chExt cx="3648075" cy="923331"/>
          </a:xfrm>
        </p:grpSpPr>
        <p:sp>
          <p:nvSpPr>
            <p:cNvPr id="15" name="Rectangle 14"/>
            <p:cNvSpPr/>
            <p:nvPr/>
          </p:nvSpPr>
          <p:spPr>
            <a:xfrm>
              <a:off x="333375" y="5114925"/>
              <a:ext cx="3648075" cy="9233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TextBox 15"/>
            <p:cNvSpPr txBox="1"/>
            <p:nvPr/>
          </p:nvSpPr>
          <p:spPr>
            <a:xfrm>
              <a:off x="333375" y="5114925"/>
              <a:ext cx="3648075" cy="923331"/>
            </a:xfrm>
            <a:prstGeom prst="rect">
              <a:avLst/>
            </a:prstGeom>
            <a:noFill/>
          </p:spPr>
          <p:txBody>
            <a:bodyPr wrap="square" rtlCol="0">
              <a:spAutoFit/>
            </a:bodyPr>
            <a:lstStyle/>
            <a:p>
              <a:pPr algn="ctr"/>
              <a:r>
                <a:rPr lang="en-US" dirty="0" err="1"/>
                <a:t>Licklider</a:t>
              </a:r>
              <a:r>
                <a:rPr lang="en-US" dirty="0"/>
                <a:t> Transmission Protocol</a:t>
              </a:r>
            </a:p>
          </p:txBody>
        </p:sp>
      </p:grpSp>
      <p:grpSp>
        <p:nvGrpSpPr>
          <p:cNvPr id="17" name="Group 16"/>
          <p:cNvGrpSpPr/>
          <p:nvPr/>
        </p:nvGrpSpPr>
        <p:grpSpPr>
          <a:xfrm>
            <a:off x="457201" y="4947303"/>
            <a:ext cx="3648075" cy="1200329"/>
            <a:chOff x="333375" y="5114925"/>
            <a:chExt cx="3648075" cy="1467711"/>
          </a:xfrm>
        </p:grpSpPr>
        <p:sp>
          <p:nvSpPr>
            <p:cNvPr id="18" name="Rectangle 17"/>
            <p:cNvSpPr/>
            <p:nvPr/>
          </p:nvSpPr>
          <p:spPr>
            <a:xfrm>
              <a:off x="333375" y="5114925"/>
              <a:ext cx="3648075" cy="14677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TextBox 18"/>
            <p:cNvSpPr txBox="1"/>
            <p:nvPr/>
          </p:nvSpPr>
          <p:spPr>
            <a:xfrm>
              <a:off x="333375" y="5114925"/>
              <a:ext cx="3648075" cy="1200329"/>
            </a:xfrm>
            <a:prstGeom prst="rect">
              <a:avLst/>
            </a:prstGeom>
            <a:noFill/>
          </p:spPr>
          <p:txBody>
            <a:bodyPr wrap="square" rtlCol="0">
              <a:spAutoFit/>
            </a:bodyPr>
            <a:lstStyle/>
            <a:p>
              <a:pPr algn="ctr"/>
              <a:r>
                <a:rPr lang="en-US" dirty="0" err="1"/>
                <a:t>Licklider</a:t>
              </a:r>
              <a:r>
                <a:rPr lang="en-US" dirty="0"/>
                <a:t> (1), Transmission (1), Protocol (1), communication (.5), transportation (.5), code (.5), contract (.5), LTP (.5), deep-space (.5)</a:t>
              </a:r>
            </a:p>
          </p:txBody>
        </p:sp>
      </p:grpSp>
      <p:grpSp>
        <p:nvGrpSpPr>
          <p:cNvPr id="20" name="Group 19"/>
          <p:cNvGrpSpPr/>
          <p:nvPr/>
        </p:nvGrpSpPr>
        <p:grpSpPr>
          <a:xfrm>
            <a:off x="5029201" y="4993301"/>
            <a:ext cx="3648075" cy="935659"/>
            <a:chOff x="333375" y="5114925"/>
            <a:chExt cx="3648075" cy="1144084"/>
          </a:xfrm>
        </p:grpSpPr>
        <p:sp>
          <p:nvSpPr>
            <p:cNvPr id="21" name="Rectangle 20"/>
            <p:cNvSpPr/>
            <p:nvPr/>
          </p:nvSpPr>
          <p:spPr>
            <a:xfrm>
              <a:off x="333375" y="5114925"/>
              <a:ext cx="3648075" cy="1144084"/>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TextBox 21"/>
            <p:cNvSpPr txBox="1"/>
            <p:nvPr/>
          </p:nvSpPr>
          <p:spPr>
            <a:xfrm>
              <a:off x="333375" y="5114925"/>
              <a:ext cx="3648075" cy="1129008"/>
            </a:xfrm>
            <a:prstGeom prst="rect">
              <a:avLst/>
            </a:prstGeom>
            <a:noFill/>
          </p:spPr>
          <p:txBody>
            <a:bodyPr wrap="square" rtlCol="0">
              <a:spAutoFit/>
            </a:bodyPr>
            <a:lstStyle/>
            <a:p>
              <a:pPr algn="ctr"/>
              <a:r>
                <a:rPr lang="en-US" dirty="0"/>
                <a:t>5b4e7 (1), 8dfcf (1), 4b736 (1), 28tr7 (.5), bfpk7 (.5), ghe5e (.5), 34ret (.5), itop3 (.5), b6w5o (.5)</a:t>
              </a:r>
            </a:p>
          </p:txBody>
        </p:sp>
      </p:grpSp>
      <p:sp>
        <p:nvSpPr>
          <p:cNvPr id="23" name="Right Arrow 22"/>
          <p:cNvSpPr/>
          <p:nvPr/>
        </p:nvSpPr>
        <p:spPr>
          <a:xfrm>
            <a:off x="4191000" y="5334000"/>
            <a:ext cx="76200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8" descr="http://iconshow.me/media/images/ui/ios7-icons/png/512/search_1.png">
            <a:extLst>
              <a:ext uri="{FF2B5EF4-FFF2-40B4-BE49-F238E27FC236}">
                <a16:creationId xmlns:a16="http://schemas.microsoft.com/office/drawing/2014/main" xmlns="" id="{C1D4F479-EA34-471C-B555-D0E9332C8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463" y="243383"/>
            <a:ext cx="1081406" cy="1081406"/>
          </a:xfrm>
          <a:prstGeom prst="rect">
            <a:avLst/>
          </a:prstGeom>
          <a:solidFill>
            <a:srgbClr val="C00000"/>
          </a:solidFill>
          <a:extLst/>
        </p:spPr>
      </p:pic>
    </p:spTree>
    <p:extLst>
      <p:ext uri="{BB962C8B-B14F-4D97-AF65-F5344CB8AC3E}">
        <p14:creationId xmlns:p14="http://schemas.microsoft.com/office/powerpoint/2010/main" val="64054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xit" presetSubtype="0" fill="hold"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xit" presetSubtype="0" fill="hold"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par>
                                <p:cTn id="61" presetID="10" presetClass="exit" presetSubtype="0" fill="hold" nodeType="with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fade">
                                      <p:cBhvr>
                                        <p:cTn id="7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Search Operation</a:t>
            </a:r>
          </a:p>
        </p:txBody>
      </p:sp>
      <p:sp>
        <p:nvSpPr>
          <p:cNvPr id="3" name="Content Placeholder 2"/>
          <p:cNvSpPr>
            <a:spLocks noGrp="1"/>
          </p:cNvSpPr>
          <p:nvPr>
            <p:ph idx="1"/>
          </p:nvPr>
        </p:nvSpPr>
        <p:spPr/>
        <p:txBody>
          <a:bodyPr/>
          <a:lstStyle/>
          <a:p>
            <a:r>
              <a:rPr lang="en-US" dirty="0"/>
              <a:t>Index Search on Cloud</a:t>
            </a:r>
          </a:p>
          <a:p>
            <a:pPr lvl="1"/>
            <a:r>
              <a:rPr lang="en-US" dirty="0"/>
              <a:t>Query checked against hashed index.</a:t>
            </a:r>
          </a:p>
          <a:p>
            <a:pPr lvl="1"/>
            <a:r>
              <a:rPr lang="en-US" dirty="0"/>
              <a:t>BM25 equation used for ranking.</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grpSp>
        <p:nvGrpSpPr>
          <p:cNvPr id="5" name="Group 4"/>
          <p:cNvGrpSpPr/>
          <p:nvPr/>
        </p:nvGrpSpPr>
        <p:grpSpPr>
          <a:xfrm>
            <a:off x="153618" y="5190504"/>
            <a:ext cx="3648075" cy="935659"/>
            <a:chOff x="333375" y="5114925"/>
            <a:chExt cx="3648075" cy="1144084"/>
          </a:xfrm>
        </p:grpSpPr>
        <p:sp>
          <p:nvSpPr>
            <p:cNvPr id="6" name="Rectangle 5"/>
            <p:cNvSpPr/>
            <p:nvPr/>
          </p:nvSpPr>
          <p:spPr>
            <a:xfrm>
              <a:off x="333375" y="5114925"/>
              <a:ext cx="3648075" cy="1144084"/>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333375" y="5114925"/>
              <a:ext cx="3648075" cy="1129008"/>
            </a:xfrm>
            <a:prstGeom prst="rect">
              <a:avLst/>
            </a:prstGeom>
            <a:noFill/>
          </p:spPr>
          <p:txBody>
            <a:bodyPr wrap="square" rtlCol="0">
              <a:spAutoFit/>
            </a:bodyPr>
            <a:lstStyle/>
            <a:p>
              <a:pPr algn="ctr"/>
              <a:r>
                <a:rPr lang="en-US" dirty="0"/>
                <a:t>5b4e7 (1), 8dfcf (1), 4b736 (1), 28tr7 (.5), bfpk7 (.5), ghe5e (.5), 34ret (.5), itop3 (.5), b6w5o (.5)</a:t>
              </a:r>
            </a:p>
          </p:txBody>
        </p:sp>
      </p:grpSp>
      <p:graphicFrame>
        <p:nvGraphicFramePr>
          <p:cNvPr id="8" name="Table 7"/>
          <p:cNvGraphicFramePr>
            <a:graphicFrameLocks noGrp="1"/>
          </p:cNvGraphicFramePr>
          <p:nvPr>
            <p:extLst>
              <p:ext uri="{D42A27DB-BD31-4B8C-83A1-F6EECF244321}">
                <p14:modId xmlns:p14="http://schemas.microsoft.com/office/powerpoint/2010/main" val="1434440258"/>
              </p:ext>
            </p:extLst>
          </p:nvPr>
        </p:nvGraphicFramePr>
        <p:xfrm>
          <a:off x="4246055" y="3607753"/>
          <a:ext cx="3996382" cy="2529840"/>
        </p:xfrm>
        <a:graphic>
          <a:graphicData uri="http://schemas.openxmlformats.org/drawingml/2006/table">
            <a:tbl>
              <a:tblPr firstRow="1" bandRow="1">
                <a:tableStyleId>{85BE263C-DBD7-4A20-BB59-AAB30ACAA65A}</a:tableStyleId>
              </a:tblPr>
              <a:tblGrid>
                <a:gridCol w="707885">
                  <a:extLst>
                    <a:ext uri="{9D8B030D-6E8A-4147-A177-3AD203B41FA5}">
                      <a16:colId xmlns:a16="http://schemas.microsoft.com/office/drawing/2014/main" xmlns="" val="925466686"/>
                    </a:ext>
                  </a:extLst>
                </a:gridCol>
                <a:gridCol w="3288497">
                  <a:extLst>
                    <a:ext uri="{9D8B030D-6E8A-4147-A177-3AD203B41FA5}">
                      <a16:colId xmlns:a16="http://schemas.microsoft.com/office/drawing/2014/main" xmlns="" val="508838047"/>
                    </a:ext>
                  </a:extLst>
                </a:gridCol>
              </a:tblGrid>
              <a:tr h="228287">
                <a:tc gridSpan="2">
                  <a:txBody>
                    <a:bodyPr/>
                    <a:lstStyle/>
                    <a:p>
                      <a:r>
                        <a:rPr lang="en-US" sz="1600" dirty="0"/>
                        <a:t>Hashed Index</a:t>
                      </a:r>
                    </a:p>
                  </a:txBody>
                  <a:tcPr/>
                </a:tc>
                <a:tc hMerge="1">
                  <a:txBody>
                    <a:bodyPr/>
                    <a:lstStyle/>
                    <a:p>
                      <a:endParaRPr lang="en-US" dirty="0"/>
                    </a:p>
                  </a:txBody>
                  <a:tcPr/>
                </a:tc>
                <a:extLst>
                  <a:ext uri="{0D108BD9-81ED-4DB2-BD59-A6C34878D82A}">
                    <a16:rowId xmlns:a16="http://schemas.microsoft.com/office/drawing/2014/main" xmlns="" val="3851071780"/>
                  </a:ext>
                </a:extLst>
              </a:tr>
              <a:tr h="228287">
                <a:tc>
                  <a:txBody>
                    <a:bodyPr/>
                    <a:lstStyle/>
                    <a:p>
                      <a:r>
                        <a:rPr lang="en-US" sz="1200" dirty="0"/>
                        <a:t>5b4e7</a:t>
                      </a:r>
                    </a:p>
                  </a:txBody>
                  <a:tcPr/>
                </a:tc>
                <a:tc>
                  <a:txBody>
                    <a:bodyPr/>
                    <a:lstStyle/>
                    <a:p>
                      <a:r>
                        <a:rPr lang="en-US" sz="1200" b="1" dirty="0"/>
                        <a:t>F452</a:t>
                      </a:r>
                      <a:r>
                        <a:rPr lang="en-US" sz="1200" baseline="0" dirty="0"/>
                        <a:t> (12)</a:t>
                      </a:r>
                      <a:endParaRPr lang="en-US" sz="1200" dirty="0"/>
                    </a:p>
                  </a:txBody>
                  <a:tcPr/>
                </a:tc>
                <a:extLst>
                  <a:ext uri="{0D108BD9-81ED-4DB2-BD59-A6C34878D82A}">
                    <a16:rowId xmlns:a16="http://schemas.microsoft.com/office/drawing/2014/main" xmlns="" val="2223315195"/>
                  </a:ext>
                </a:extLst>
              </a:tr>
              <a:tr h="228287">
                <a:tc>
                  <a:txBody>
                    <a:bodyPr/>
                    <a:lstStyle/>
                    <a:p>
                      <a:r>
                        <a:rPr lang="en-US" sz="1200" dirty="0"/>
                        <a:t>8dfcf</a:t>
                      </a:r>
                    </a:p>
                  </a:txBody>
                  <a:tcPr/>
                </a:tc>
                <a:tc>
                  <a:txBody>
                    <a:bodyPr/>
                    <a:lstStyle/>
                    <a:p>
                      <a:r>
                        <a:rPr lang="en-US" sz="1200" dirty="0"/>
                        <a:t>F341 (10),</a:t>
                      </a:r>
                      <a:r>
                        <a:rPr lang="en-US" sz="1200" baseline="0" dirty="0"/>
                        <a:t> </a:t>
                      </a:r>
                      <a:r>
                        <a:rPr lang="en-US" sz="1200" b="1" baseline="0" dirty="0"/>
                        <a:t>F452</a:t>
                      </a:r>
                      <a:r>
                        <a:rPr lang="en-US" sz="1200" baseline="0" dirty="0"/>
                        <a:t> (16)</a:t>
                      </a:r>
                      <a:endParaRPr lang="en-US" sz="1200" dirty="0"/>
                    </a:p>
                  </a:txBody>
                  <a:tcPr/>
                </a:tc>
                <a:extLst>
                  <a:ext uri="{0D108BD9-81ED-4DB2-BD59-A6C34878D82A}">
                    <a16:rowId xmlns:a16="http://schemas.microsoft.com/office/drawing/2014/main" xmlns="" val="141552946"/>
                  </a:ext>
                </a:extLst>
              </a:tr>
              <a:tr h="228287">
                <a:tc>
                  <a:txBody>
                    <a:bodyPr/>
                    <a:lstStyle/>
                    <a:p>
                      <a:r>
                        <a:rPr lang="en-US" sz="1200" dirty="0"/>
                        <a:t>4b736</a:t>
                      </a:r>
                    </a:p>
                  </a:txBody>
                  <a:tcPr/>
                </a:tc>
                <a:tc>
                  <a:txBody>
                    <a:bodyPr/>
                    <a:lstStyle/>
                    <a:p>
                      <a:r>
                        <a:rPr lang="en-US" sz="1200" dirty="0"/>
                        <a:t>F341 (8),</a:t>
                      </a:r>
                      <a:r>
                        <a:rPr lang="en-US" sz="1200" baseline="0" dirty="0"/>
                        <a:t> </a:t>
                      </a:r>
                      <a:r>
                        <a:rPr lang="en-US" sz="1200" b="1" baseline="0" dirty="0"/>
                        <a:t>F452 </a:t>
                      </a:r>
                      <a:r>
                        <a:rPr lang="en-US" sz="1200" b="0" baseline="0" dirty="0"/>
                        <a:t>(16), F910 (20)</a:t>
                      </a:r>
                      <a:endParaRPr lang="en-US" sz="1200" dirty="0"/>
                    </a:p>
                  </a:txBody>
                  <a:tcPr/>
                </a:tc>
                <a:extLst>
                  <a:ext uri="{0D108BD9-81ED-4DB2-BD59-A6C34878D82A}">
                    <a16:rowId xmlns:a16="http://schemas.microsoft.com/office/drawing/2014/main" xmlns="" val="166583003"/>
                  </a:ext>
                </a:extLst>
              </a:tr>
              <a:tr h="228287">
                <a:tc>
                  <a:txBody>
                    <a:bodyPr/>
                    <a:lstStyle/>
                    <a:p>
                      <a:r>
                        <a:rPr lang="en-US" sz="1200" dirty="0"/>
                        <a:t>8a386</a:t>
                      </a:r>
                    </a:p>
                  </a:txBody>
                  <a:tcPr/>
                </a:tc>
                <a:tc>
                  <a:txBody>
                    <a:bodyPr/>
                    <a:lstStyle/>
                    <a:p>
                      <a:r>
                        <a:rPr lang="en-US" sz="1200" b="1" dirty="0"/>
                        <a:t>F452</a:t>
                      </a:r>
                      <a:r>
                        <a:rPr lang="en-US" sz="1200" b="0" baseline="0" dirty="0"/>
                        <a:t> (4), F745 (1), F401 (9), F842 (11)</a:t>
                      </a:r>
                      <a:endParaRPr lang="en-US" sz="1200" b="1" dirty="0"/>
                    </a:p>
                  </a:txBody>
                  <a:tcPr/>
                </a:tc>
                <a:extLst>
                  <a:ext uri="{0D108BD9-81ED-4DB2-BD59-A6C34878D82A}">
                    <a16:rowId xmlns:a16="http://schemas.microsoft.com/office/drawing/2014/main" xmlns="" val="3328703214"/>
                  </a:ext>
                </a:extLst>
              </a:tr>
              <a:tr h="228287">
                <a:tc>
                  <a:txBody>
                    <a:bodyPr/>
                    <a:lstStyle/>
                    <a:p>
                      <a:r>
                        <a:rPr lang="en-US" sz="1200" dirty="0"/>
                        <a:t>52646</a:t>
                      </a:r>
                    </a:p>
                  </a:txBody>
                  <a:tcPr/>
                </a:tc>
                <a:tc>
                  <a:txBody>
                    <a:bodyPr/>
                    <a:lstStyle/>
                    <a:p>
                      <a:r>
                        <a:rPr lang="en-US" sz="1200" b="0" dirty="0"/>
                        <a:t>F910 (3), F757 (6),</a:t>
                      </a:r>
                      <a:r>
                        <a:rPr lang="en-US" sz="1200" b="0" baseline="0" dirty="0"/>
                        <a:t> F310 (3), </a:t>
                      </a:r>
                      <a:r>
                        <a:rPr lang="en-US" sz="1200" b="1" baseline="0" dirty="0"/>
                        <a:t>F452 </a:t>
                      </a:r>
                      <a:r>
                        <a:rPr lang="en-US" sz="1200" b="0" baseline="0" dirty="0"/>
                        <a:t>(2), F872 (8)</a:t>
                      </a:r>
                      <a:endParaRPr lang="en-US" sz="1200" b="0" dirty="0"/>
                    </a:p>
                  </a:txBody>
                  <a:tcPr/>
                </a:tc>
                <a:extLst>
                  <a:ext uri="{0D108BD9-81ED-4DB2-BD59-A6C34878D82A}">
                    <a16:rowId xmlns:a16="http://schemas.microsoft.com/office/drawing/2014/main" xmlns="" val="4090599935"/>
                  </a:ext>
                </a:extLst>
              </a:tr>
              <a:tr h="228287">
                <a:tc>
                  <a:txBody>
                    <a:bodyPr/>
                    <a:lstStyle/>
                    <a:p>
                      <a:r>
                        <a:rPr lang="en-US" sz="1200" dirty="0"/>
                        <a:t>b97a2</a:t>
                      </a:r>
                    </a:p>
                  </a:txBody>
                  <a:tcPr/>
                </a:tc>
                <a:tc>
                  <a:txBody>
                    <a:bodyPr/>
                    <a:lstStyle/>
                    <a:p>
                      <a:r>
                        <a:rPr lang="en-US" sz="1200" dirty="0"/>
                        <a:t>F754</a:t>
                      </a:r>
                      <a:r>
                        <a:rPr lang="en-US" sz="1200" baseline="0" dirty="0"/>
                        <a:t> (9), F310 (5), </a:t>
                      </a:r>
                      <a:r>
                        <a:rPr lang="en-US" sz="1200" b="1" baseline="0" dirty="0"/>
                        <a:t>F452 </a:t>
                      </a:r>
                      <a:r>
                        <a:rPr lang="en-US" sz="1200" b="0" baseline="0" dirty="0"/>
                        <a:t>(6)</a:t>
                      </a:r>
                      <a:endParaRPr lang="en-US" sz="1200" dirty="0"/>
                    </a:p>
                  </a:txBody>
                  <a:tcPr/>
                </a:tc>
                <a:extLst>
                  <a:ext uri="{0D108BD9-81ED-4DB2-BD59-A6C34878D82A}">
                    <a16:rowId xmlns:a16="http://schemas.microsoft.com/office/drawing/2014/main" xmlns="" val="47276416"/>
                  </a:ext>
                </a:extLst>
              </a:tr>
              <a:tr h="228287">
                <a:tc>
                  <a:txBody>
                    <a:bodyPr/>
                    <a:lstStyle/>
                    <a:p>
                      <a:r>
                        <a:rPr lang="en-US" sz="1200" dirty="0"/>
                        <a:t>6ae48</a:t>
                      </a:r>
                    </a:p>
                  </a:txBody>
                  <a:tcPr/>
                </a:tc>
                <a:tc>
                  <a:txBody>
                    <a:bodyPr/>
                    <a:lstStyle/>
                    <a:p>
                      <a:r>
                        <a:rPr lang="en-US" sz="1200" dirty="0"/>
                        <a:t>F757 (2), </a:t>
                      </a:r>
                      <a:r>
                        <a:rPr lang="en-US" sz="1200" b="1" dirty="0"/>
                        <a:t>F452</a:t>
                      </a:r>
                      <a:r>
                        <a:rPr lang="en-US" sz="1200" b="1" baseline="0" dirty="0"/>
                        <a:t> </a:t>
                      </a:r>
                      <a:r>
                        <a:rPr lang="en-US" sz="1200" b="0" baseline="0" dirty="0"/>
                        <a:t>(1)</a:t>
                      </a:r>
                      <a:endParaRPr lang="en-US" sz="1200" dirty="0"/>
                    </a:p>
                  </a:txBody>
                  <a:tcPr/>
                </a:tc>
                <a:extLst>
                  <a:ext uri="{0D108BD9-81ED-4DB2-BD59-A6C34878D82A}">
                    <a16:rowId xmlns:a16="http://schemas.microsoft.com/office/drawing/2014/main" xmlns="" val="1004906337"/>
                  </a:ext>
                </a:extLst>
              </a:tr>
              <a:tr h="228287">
                <a:tc>
                  <a:txBody>
                    <a:bodyPr/>
                    <a:lstStyle/>
                    <a:p>
                      <a:r>
                        <a:rPr lang="en-US" sz="1200" dirty="0"/>
                        <a:t>…</a:t>
                      </a:r>
                    </a:p>
                  </a:txBody>
                  <a:tcPr/>
                </a:tc>
                <a:tc>
                  <a:txBody>
                    <a:bodyPr/>
                    <a:lstStyle/>
                    <a:p>
                      <a:endParaRPr lang="en-US" sz="1200" dirty="0"/>
                    </a:p>
                  </a:txBody>
                  <a:tcPr/>
                </a:tc>
                <a:extLst>
                  <a:ext uri="{0D108BD9-81ED-4DB2-BD59-A6C34878D82A}">
                    <a16:rowId xmlns:a16="http://schemas.microsoft.com/office/drawing/2014/main" xmlns="" val="1565085812"/>
                  </a:ext>
                </a:extLst>
              </a:tr>
            </a:tbl>
          </a:graphicData>
        </a:graphic>
      </p:graphicFrame>
      <p:cxnSp>
        <p:nvCxnSpPr>
          <p:cNvPr id="14" name="Elbow Connector 13"/>
          <p:cNvCxnSpPr/>
          <p:nvPr/>
        </p:nvCxnSpPr>
        <p:spPr>
          <a:xfrm flipV="1">
            <a:off x="527590" y="4067175"/>
            <a:ext cx="3558635" cy="1123329"/>
          </a:xfrm>
          <a:prstGeom prst="bentConnector3">
            <a:avLst>
              <a:gd name="adj1" fmla="val 1286"/>
            </a:avLst>
          </a:prstGeom>
          <a:ln>
            <a:tailEnd type="triangle"/>
          </a:ln>
        </p:spPr>
        <p:style>
          <a:lnRef idx="1">
            <a:schemeClr val="dk1"/>
          </a:lnRef>
          <a:fillRef idx="0">
            <a:schemeClr val="dk1"/>
          </a:fillRef>
          <a:effectRef idx="0">
            <a:schemeClr val="dk1"/>
          </a:effectRef>
          <a:fontRef idx="minor">
            <a:schemeClr val="tx1"/>
          </a:fontRef>
        </p:style>
      </p:cxnSp>
      <p:cxnSp>
        <p:nvCxnSpPr>
          <p:cNvPr id="17" name="Elbow Connector 16"/>
          <p:cNvCxnSpPr/>
          <p:nvPr/>
        </p:nvCxnSpPr>
        <p:spPr>
          <a:xfrm flipV="1">
            <a:off x="1533525" y="4343400"/>
            <a:ext cx="2571750" cy="847104"/>
          </a:xfrm>
          <a:prstGeom prst="bentConnector3">
            <a:avLst>
              <a:gd name="adj1" fmla="val 0"/>
            </a:avLst>
          </a:prstGeom>
          <a:ln>
            <a:tailEnd type="triangle"/>
          </a:ln>
        </p:spPr>
        <p:style>
          <a:lnRef idx="1">
            <a:schemeClr val="dk1"/>
          </a:lnRef>
          <a:fillRef idx="0">
            <a:schemeClr val="dk1"/>
          </a:fillRef>
          <a:effectRef idx="0">
            <a:schemeClr val="dk1"/>
          </a:effectRef>
          <a:fontRef idx="minor">
            <a:schemeClr val="tx1"/>
          </a:fontRef>
        </p:style>
      </p:cxnSp>
      <p:cxnSp>
        <p:nvCxnSpPr>
          <p:cNvPr id="20" name="Elbow Connector 19"/>
          <p:cNvCxnSpPr/>
          <p:nvPr/>
        </p:nvCxnSpPr>
        <p:spPr>
          <a:xfrm flipV="1">
            <a:off x="2447925" y="4628839"/>
            <a:ext cx="1638300" cy="561665"/>
          </a:xfrm>
          <a:prstGeom prst="bentConnector3">
            <a:avLst>
              <a:gd name="adj1" fmla="val -58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2896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Schemes</a:t>
            </a:r>
          </a:p>
        </p:txBody>
      </p:sp>
      <p:sp>
        <p:nvSpPr>
          <p:cNvPr id="3" name="Content Placeholder 2"/>
          <p:cNvSpPr>
            <a:spLocks noGrp="1"/>
          </p:cNvSpPr>
          <p:nvPr>
            <p:ph idx="1"/>
          </p:nvPr>
        </p:nvSpPr>
        <p:spPr>
          <a:xfrm>
            <a:off x="823685" y="2055900"/>
            <a:ext cx="3120074" cy="1409198"/>
          </a:xfrm>
        </p:spPr>
        <p:txBody>
          <a:bodyPr>
            <a:normAutofit/>
          </a:bodyPr>
          <a:lstStyle/>
          <a:p>
            <a:pPr marL="0" indent="0" algn="ctr">
              <a:buNone/>
            </a:pPr>
            <a:r>
              <a:rPr lang="en-US" dirty="0"/>
              <a:t>What is the type of dataset?</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pic>
        <p:nvPicPr>
          <p:cNvPr id="1028" name="Picture 4" descr="https://image.freepik.com/free-icon/white-question-mark-on-a-black-circular-background_318-359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93" y="3270116"/>
            <a:ext cx="1455459" cy="145545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603523" y="2102501"/>
            <a:ext cx="3860280" cy="3644114"/>
            <a:chOff x="4603523" y="2102501"/>
            <a:chExt cx="3860280" cy="3644114"/>
          </a:xfrm>
        </p:grpSpPr>
        <p:sp>
          <p:nvSpPr>
            <p:cNvPr id="10" name="Content Placeholder 2"/>
            <p:cNvSpPr txBox="1">
              <a:spLocks/>
            </p:cNvSpPr>
            <p:nvPr/>
          </p:nvSpPr>
          <p:spPr>
            <a:xfrm>
              <a:off x="4603523" y="2102501"/>
              <a:ext cx="3860280" cy="15813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100" dirty="0"/>
                <a:t>What level of security is required?</a:t>
              </a:r>
            </a:p>
          </p:txBody>
        </p:sp>
        <p:pic>
          <p:nvPicPr>
            <p:cNvPr id="11" name="Picture 4" descr="https://image.freepik.com/free-icon/white-question-mark-on-a-black-circular-background_318-359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933" y="3270116"/>
              <a:ext cx="1455459" cy="145545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4991003" y="4835253"/>
              <a:ext cx="3085318" cy="911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t>Determines what information to expose</a:t>
              </a:r>
            </a:p>
          </p:txBody>
        </p:sp>
      </p:grpSp>
      <p:sp>
        <p:nvSpPr>
          <p:cNvPr id="13" name="Content Placeholder 2"/>
          <p:cNvSpPr txBox="1">
            <a:spLocks/>
          </p:cNvSpPr>
          <p:nvPr/>
        </p:nvSpPr>
        <p:spPr>
          <a:xfrm>
            <a:off x="841063" y="4835253"/>
            <a:ext cx="3085318" cy="911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Selective or thorough keyword extraction</a:t>
            </a:r>
          </a:p>
        </p:txBody>
      </p:sp>
    </p:spTree>
    <p:extLst>
      <p:ext uri="{BB962C8B-B14F-4D97-AF65-F5344CB8AC3E}">
        <p14:creationId xmlns:p14="http://schemas.microsoft.com/office/powerpoint/2010/main" val="32243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Search Scheme 1:</a:t>
            </a:r>
            <a:br>
              <a:rPr lang="en-US" dirty="0"/>
            </a:br>
            <a:r>
              <a:rPr lang="en-US" dirty="0"/>
              <a:t>Full Document Scope (FKSS)</a:t>
            </a:r>
          </a:p>
        </p:txBody>
      </p:sp>
      <p:sp>
        <p:nvSpPr>
          <p:cNvPr id="3" name="Content Placeholder 2"/>
          <p:cNvSpPr>
            <a:spLocks noGrp="1"/>
          </p:cNvSpPr>
          <p:nvPr>
            <p:ph idx="1"/>
          </p:nvPr>
        </p:nvSpPr>
        <p:spPr/>
        <p:txBody>
          <a:bodyPr/>
          <a:lstStyle/>
          <a:p>
            <a:r>
              <a:rPr lang="en-US" dirty="0"/>
              <a:t>Considers all document terms minus </a:t>
            </a:r>
            <a:r>
              <a:rPr lang="en-US" dirty="0" err="1"/>
              <a:t>stopwords</a:t>
            </a:r>
            <a:r>
              <a:rPr lang="en-US" dirty="0"/>
              <a:t>.</a:t>
            </a:r>
          </a:p>
          <a:p>
            <a:r>
              <a:rPr lang="en-US" dirty="0"/>
              <a:t>Term frequency is necessary.</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pic>
        <p:nvPicPr>
          <p:cNvPr id="5" name="Picture 2" descr="Image result for blank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12819"/>
            <a:ext cx="2438400" cy="25599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158" y="4532130"/>
            <a:ext cx="1638300" cy="2092881"/>
          </a:xfrm>
          <a:prstGeom prst="rect">
            <a:avLst/>
          </a:prstGeom>
          <a:noFill/>
        </p:spPr>
        <p:txBody>
          <a:bodyPr wrap="square" rtlCol="0">
            <a:spAutoFit/>
          </a:bodyPr>
          <a:lstStyle/>
          <a:p>
            <a:r>
              <a:rPr lang="en-US" sz="1300" dirty="0"/>
              <a:t>“… The </a:t>
            </a:r>
            <a:r>
              <a:rPr lang="en-US" sz="1300" dirty="0" err="1"/>
              <a:t>Licklider</a:t>
            </a:r>
            <a:r>
              <a:rPr lang="en-US" sz="1300" dirty="0"/>
              <a:t> Transmission Protocol (LTP) is intended to serve as a   reliable convergence layer over single-hop deep-space radio frequency   (RF) links… “</a:t>
            </a:r>
          </a:p>
        </p:txBody>
      </p:sp>
      <p:graphicFrame>
        <p:nvGraphicFramePr>
          <p:cNvPr id="7" name="Table 6"/>
          <p:cNvGraphicFramePr>
            <a:graphicFrameLocks noGrp="1"/>
          </p:cNvGraphicFramePr>
          <p:nvPr>
            <p:extLst>
              <p:ext uri="{D42A27DB-BD31-4B8C-83A1-F6EECF244321}">
                <p14:modId xmlns:p14="http://schemas.microsoft.com/office/powerpoint/2010/main" val="4049073362"/>
              </p:ext>
            </p:extLst>
          </p:nvPr>
        </p:nvGraphicFramePr>
        <p:xfrm>
          <a:off x="3662414" y="4131881"/>
          <a:ext cx="1328644" cy="2529840"/>
        </p:xfrm>
        <a:graphic>
          <a:graphicData uri="http://schemas.openxmlformats.org/drawingml/2006/table">
            <a:tbl>
              <a:tblPr firstRow="1" bandRow="1">
                <a:tableStyleId>{85BE263C-DBD7-4A20-BB59-AAB30ACAA65A}</a:tableStyleId>
              </a:tblPr>
              <a:tblGrid>
                <a:gridCol w="1328644">
                  <a:extLst>
                    <a:ext uri="{9D8B030D-6E8A-4147-A177-3AD203B41FA5}">
                      <a16:colId xmlns:a16="http://schemas.microsoft.com/office/drawing/2014/main" xmlns="" val="128430016"/>
                    </a:ext>
                  </a:extLst>
                </a:gridCol>
              </a:tblGrid>
              <a:tr h="330415">
                <a:tc>
                  <a:txBody>
                    <a:bodyPr/>
                    <a:lstStyle/>
                    <a:p>
                      <a:r>
                        <a:rPr lang="en-US" sz="1600" dirty="0"/>
                        <a:t>F452.key</a:t>
                      </a:r>
                    </a:p>
                  </a:txBody>
                  <a:tcPr/>
                </a:tc>
                <a:extLst>
                  <a:ext uri="{0D108BD9-81ED-4DB2-BD59-A6C34878D82A}">
                    <a16:rowId xmlns:a16="http://schemas.microsoft.com/office/drawing/2014/main" xmlns="" val="552143257"/>
                  </a:ext>
                </a:extLst>
              </a:tr>
              <a:tr h="270339">
                <a:tc>
                  <a:txBody>
                    <a:bodyPr/>
                    <a:lstStyle/>
                    <a:p>
                      <a:r>
                        <a:rPr lang="en-US" sz="1200" dirty="0" err="1"/>
                        <a:t>Licklider</a:t>
                      </a:r>
                      <a:r>
                        <a:rPr lang="en-US" sz="1200" baseline="0" dirty="0"/>
                        <a:t> (12)</a:t>
                      </a:r>
                      <a:endParaRPr lang="en-US" sz="1200" dirty="0"/>
                    </a:p>
                  </a:txBody>
                  <a:tcPr/>
                </a:tc>
                <a:extLst>
                  <a:ext uri="{0D108BD9-81ED-4DB2-BD59-A6C34878D82A}">
                    <a16:rowId xmlns:a16="http://schemas.microsoft.com/office/drawing/2014/main" xmlns="" val="1278068818"/>
                  </a:ext>
                </a:extLst>
              </a:tr>
              <a:tr h="270339">
                <a:tc>
                  <a:txBody>
                    <a:bodyPr/>
                    <a:lstStyle/>
                    <a:p>
                      <a:r>
                        <a:rPr lang="en-US" sz="1200" dirty="0"/>
                        <a:t>Transmission</a:t>
                      </a:r>
                      <a:r>
                        <a:rPr lang="en-US" sz="1200" baseline="0" dirty="0"/>
                        <a:t> (16)</a:t>
                      </a:r>
                      <a:endParaRPr lang="en-US" sz="1200" dirty="0"/>
                    </a:p>
                  </a:txBody>
                  <a:tcPr/>
                </a:tc>
                <a:extLst>
                  <a:ext uri="{0D108BD9-81ED-4DB2-BD59-A6C34878D82A}">
                    <a16:rowId xmlns:a16="http://schemas.microsoft.com/office/drawing/2014/main" xmlns="" val="1061129243"/>
                  </a:ext>
                </a:extLst>
              </a:tr>
              <a:tr h="270339">
                <a:tc>
                  <a:txBody>
                    <a:bodyPr/>
                    <a:lstStyle/>
                    <a:p>
                      <a:r>
                        <a:rPr lang="en-US" sz="1200" dirty="0"/>
                        <a:t>Protocol (14)</a:t>
                      </a:r>
                    </a:p>
                  </a:txBody>
                  <a:tcPr/>
                </a:tc>
                <a:extLst>
                  <a:ext uri="{0D108BD9-81ED-4DB2-BD59-A6C34878D82A}">
                    <a16:rowId xmlns:a16="http://schemas.microsoft.com/office/drawing/2014/main" xmlns="" val="2392730199"/>
                  </a:ext>
                </a:extLst>
              </a:tr>
              <a:tr h="270339">
                <a:tc>
                  <a:txBody>
                    <a:bodyPr/>
                    <a:lstStyle/>
                    <a:p>
                      <a:r>
                        <a:rPr lang="en-US" sz="1200" dirty="0"/>
                        <a:t>intended (4)</a:t>
                      </a:r>
                    </a:p>
                  </a:txBody>
                  <a:tcPr/>
                </a:tc>
                <a:extLst>
                  <a:ext uri="{0D108BD9-81ED-4DB2-BD59-A6C34878D82A}">
                    <a16:rowId xmlns:a16="http://schemas.microsoft.com/office/drawing/2014/main" xmlns="" val="3543419877"/>
                  </a:ext>
                </a:extLst>
              </a:tr>
              <a:tr h="270339">
                <a:tc>
                  <a:txBody>
                    <a:bodyPr/>
                    <a:lstStyle/>
                    <a:p>
                      <a:r>
                        <a:rPr lang="en-US" sz="1200" dirty="0"/>
                        <a:t>serve</a:t>
                      </a:r>
                      <a:r>
                        <a:rPr lang="en-US" sz="1200" baseline="0" dirty="0"/>
                        <a:t> (2)</a:t>
                      </a:r>
                      <a:endParaRPr lang="en-US" sz="1200" dirty="0"/>
                    </a:p>
                  </a:txBody>
                  <a:tcPr/>
                </a:tc>
                <a:extLst>
                  <a:ext uri="{0D108BD9-81ED-4DB2-BD59-A6C34878D82A}">
                    <a16:rowId xmlns:a16="http://schemas.microsoft.com/office/drawing/2014/main" xmlns="" val="3903095941"/>
                  </a:ext>
                </a:extLst>
              </a:tr>
              <a:tr h="270339">
                <a:tc>
                  <a:txBody>
                    <a:bodyPr/>
                    <a:lstStyle/>
                    <a:p>
                      <a:r>
                        <a:rPr lang="en-US" sz="1200" dirty="0"/>
                        <a:t>reliable (6)</a:t>
                      </a:r>
                    </a:p>
                  </a:txBody>
                  <a:tcPr/>
                </a:tc>
                <a:extLst>
                  <a:ext uri="{0D108BD9-81ED-4DB2-BD59-A6C34878D82A}">
                    <a16:rowId xmlns:a16="http://schemas.microsoft.com/office/drawing/2014/main" xmlns="" val="3520329416"/>
                  </a:ext>
                </a:extLst>
              </a:tr>
              <a:tr h="270339">
                <a:tc>
                  <a:txBody>
                    <a:bodyPr/>
                    <a:lstStyle/>
                    <a:p>
                      <a:r>
                        <a:rPr lang="en-US" sz="1200" dirty="0"/>
                        <a:t>convergence (1)</a:t>
                      </a:r>
                    </a:p>
                  </a:txBody>
                  <a:tcPr/>
                </a:tc>
                <a:extLst>
                  <a:ext uri="{0D108BD9-81ED-4DB2-BD59-A6C34878D82A}">
                    <a16:rowId xmlns:a16="http://schemas.microsoft.com/office/drawing/2014/main" xmlns="" val="1436749354"/>
                  </a:ext>
                </a:extLst>
              </a:tr>
              <a:tr h="270339">
                <a:tc>
                  <a:txBody>
                    <a:bodyPr/>
                    <a:lstStyle/>
                    <a:p>
                      <a:r>
                        <a:rPr lang="en-US" sz="1200" dirty="0"/>
                        <a:t>…</a:t>
                      </a:r>
                    </a:p>
                  </a:txBody>
                  <a:tcPr/>
                </a:tc>
                <a:extLst>
                  <a:ext uri="{0D108BD9-81ED-4DB2-BD59-A6C34878D82A}">
                    <a16:rowId xmlns:a16="http://schemas.microsoft.com/office/drawing/2014/main" xmlns="" val="3389136803"/>
                  </a:ext>
                </a:extLst>
              </a:tr>
            </a:tbl>
          </a:graphicData>
        </a:graphic>
      </p:graphicFrame>
      <p:sp>
        <p:nvSpPr>
          <p:cNvPr id="8" name="TextBox 7"/>
          <p:cNvSpPr txBox="1"/>
          <p:nvPr/>
        </p:nvSpPr>
        <p:spPr>
          <a:xfrm>
            <a:off x="847683" y="4169981"/>
            <a:ext cx="1228725" cy="369332"/>
          </a:xfrm>
          <a:prstGeom prst="rect">
            <a:avLst/>
          </a:prstGeom>
          <a:noFill/>
        </p:spPr>
        <p:txBody>
          <a:bodyPr wrap="square" rtlCol="0">
            <a:spAutoFit/>
          </a:bodyPr>
          <a:lstStyle/>
          <a:p>
            <a:r>
              <a:rPr lang="en-US" dirty="0"/>
              <a:t>F452.txt</a:t>
            </a:r>
          </a:p>
        </p:txBody>
      </p:sp>
      <p:sp>
        <p:nvSpPr>
          <p:cNvPr id="9" name="Right Arrow 8"/>
          <p:cNvSpPr/>
          <p:nvPr/>
        </p:nvSpPr>
        <p:spPr>
          <a:xfrm>
            <a:off x="2705058" y="5275785"/>
            <a:ext cx="76200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6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Search Scheme 2:</a:t>
            </a:r>
            <a:br>
              <a:rPr lang="en-US" sz="3200" dirty="0"/>
            </a:br>
            <a:r>
              <a:rPr lang="en-US" sz="3200" dirty="0"/>
              <a:t>Space Efficient Implementation</a:t>
            </a:r>
            <a:br>
              <a:rPr lang="en-US" sz="3200" dirty="0"/>
            </a:br>
            <a:r>
              <a:rPr lang="en-US" sz="3200" dirty="0"/>
              <a:t>Selected </a:t>
            </a:r>
            <a:r>
              <a:rPr lang="en-US" sz="3200" dirty="0" err="1"/>
              <a:t>Keyphrases</a:t>
            </a:r>
            <a:r>
              <a:rPr lang="en-US" sz="3200" dirty="0"/>
              <a:t> (SKSS)</a:t>
            </a:r>
          </a:p>
        </p:txBody>
      </p:sp>
      <p:sp>
        <p:nvSpPr>
          <p:cNvPr id="3" name="Content Placeholder 2"/>
          <p:cNvSpPr>
            <a:spLocks noGrp="1"/>
          </p:cNvSpPr>
          <p:nvPr>
            <p:ph idx="1"/>
          </p:nvPr>
        </p:nvSpPr>
        <p:spPr>
          <a:xfrm>
            <a:off x="457199" y="1600200"/>
            <a:ext cx="8505825" cy="2512619"/>
          </a:xfrm>
        </p:spPr>
        <p:txBody>
          <a:bodyPr>
            <a:normAutofit fontScale="92500" lnSpcReduction="10000"/>
          </a:bodyPr>
          <a:lstStyle/>
          <a:p>
            <a:r>
              <a:rPr lang="en-US" dirty="0"/>
              <a:t>Pick only the “most important” phrases</a:t>
            </a:r>
          </a:p>
          <a:p>
            <a:pPr lvl="1"/>
            <a:r>
              <a:rPr lang="en-US" dirty="0"/>
              <a:t>10 phrases considered</a:t>
            </a:r>
          </a:p>
          <a:p>
            <a:r>
              <a:rPr lang="en-US" dirty="0"/>
              <a:t>Do not include term frequency</a:t>
            </a:r>
          </a:p>
          <a:p>
            <a:pPr lvl="1"/>
            <a:r>
              <a:rPr lang="en-US" dirty="0"/>
              <a:t>All phrases are important, may be considered equal</a:t>
            </a:r>
          </a:p>
          <a:p>
            <a:pPr lvl="1"/>
            <a:r>
              <a:rPr lang="en-US" dirty="0"/>
              <a:t>Less information leaked</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pic>
        <p:nvPicPr>
          <p:cNvPr id="5" name="Picture 2" descr="Image result for blank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12819"/>
            <a:ext cx="2438400" cy="25599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158" y="4532130"/>
            <a:ext cx="1638300" cy="2092881"/>
          </a:xfrm>
          <a:prstGeom prst="rect">
            <a:avLst/>
          </a:prstGeom>
          <a:noFill/>
        </p:spPr>
        <p:txBody>
          <a:bodyPr wrap="square" rtlCol="0">
            <a:spAutoFit/>
          </a:bodyPr>
          <a:lstStyle/>
          <a:p>
            <a:r>
              <a:rPr lang="en-US" sz="1300" dirty="0"/>
              <a:t>“… The </a:t>
            </a:r>
            <a:r>
              <a:rPr lang="en-US" sz="1300" b="1" dirty="0" err="1"/>
              <a:t>Licklider</a:t>
            </a:r>
            <a:r>
              <a:rPr lang="en-US" sz="1300" b="1" dirty="0"/>
              <a:t> Transmission Protocol </a:t>
            </a:r>
            <a:r>
              <a:rPr lang="en-US" sz="1300" dirty="0"/>
              <a:t>(LTP) is intended to serve as a   reliable convergence layer over single-hop </a:t>
            </a:r>
            <a:r>
              <a:rPr lang="en-US" sz="1300" b="1" dirty="0"/>
              <a:t>deep-space</a:t>
            </a:r>
            <a:r>
              <a:rPr lang="en-US" sz="1300" dirty="0"/>
              <a:t> radio frequency   (RF) links… “</a:t>
            </a:r>
          </a:p>
        </p:txBody>
      </p:sp>
      <p:graphicFrame>
        <p:nvGraphicFramePr>
          <p:cNvPr id="7" name="Table 6"/>
          <p:cNvGraphicFramePr>
            <a:graphicFrameLocks noGrp="1"/>
          </p:cNvGraphicFramePr>
          <p:nvPr>
            <p:extLst>
              <p:ext uri="{D42A27DB-BD31-4B8C-83A1-F6EECF244321}">
                <p14:modId xmlns:p14="http://schemas.microsoft.com/office/powerpoint/2010/main" val="1276458900"/>
              </p:ext>
            </p:extLst>
          </p:nvPr>
        </p:nvGraphicFramePr>
        <p:xfrm>
          <a:off x="3662414" y="4447110"/>
          <a:ext cx="2471686" cy="1981200"/>
        </p:xfrm>
        <a:graphic>
          <a:graphicData uri="http://schemas.openxmlformats.org/drawingml/2006/table">
            <a:tbl>
              <a:tblPr firstRow="1" bandRow="1">
                <a:tableStyleId>{85BE263C-DBD7-4A20-BB59-AAB30ACAA65A}</a:tableStyleId>
              </a:tblPr>
              <a:tblGrid>
                <a:gridCol w="2471686">
                  <a:extLst>
                    <a:ext uri="{9D8B030D-6E8A-4147-A177-3AD203B41FA5}">
                      <a16:colId xmlns:a16="http://schemas.microsoft.com/office/drawing/2014/main" xmlns="" val="128430016"/>
                    </a:ext>
                  </a:extLst>
                </a:gridCol>
              </a:tblGrid>
              <a:tr h="330415">
                <a:tc>
                  <a:txBody>
                    <a:bodyPr/>
                    <a:lstStyle/>
                    <a:p>
                      <a:r>
                        <a:rPr lang="en-US" sz="1600" dirty="0"/>
                        <a:t>F452.key</a:t>
                      </a:r>
                    </a:p>
                  </a:txBody>
                  <a:tcPr/>
                </a:tc>
                <a:extLst>
                  <a:ext uri="{0D108BD9-81ED-4DB2-BD59-A6C34878D82A}">
                    <a16:rowId xmlns:a16="http://schemas.microsoft.com/office/drawing/2014/main" xmlns="" val="552143257"/>
                  </a:ext>
                </a:extLst>
              </a:tr>
              <a:tr h="270339">
                <a:tc>
                  <a:txBody>
                    <a:bodyPr/>
                    <a:lstStyle/>
                    <a:p>
                      <a:r>
                        <a:rPr lang="en-US" sz="1200" dirty="0" err="1"/>
                        <a:t>Licklider</a:t>
                      </a:r>
                      <a:r>
                        <a:rPr lang="en-US" sz="1200" baseline="0" dirty="0"/>
                        <a:t> Transmission Protocol</a:t>
                      </a:r>
                      <a:endParaRPr lang="en-US" sz="1200" dirty="0"/>
                    </a:p>
                  </a:txBody>
                  <a:tcPr/>
                </a:tc>
                <a:extLst>
                  <a:ext uri="{0D108BD9-81ED-4DB2-BD59-A6C34878D82A}">
                    <a16:rowId xmlns:a16="http://schemas.microsoft.com/office/drawing/2014/main" xmlns="" val="1278068818"/>
                  </a:ext>
                </a:extLst>
              </a:tr>
              <a:tr h="270339">
                <a:tc>
                  <a:txBody>
                    <a:bodyPr/>
                    <a:lstStyle/>
                    <a:p>
                      <a:r>
                        <a:rPr lang="en-US" sz="1200" dirty="0" err="1"/>
                        <a:t>Licklider</a:t>
                      </a:r>
                      <a:endParaRPr lang="en-US" sz="1200" dirty="0"/>
                    </a:p>
                  </a:txBody>
                  <a:tcPr/>
                </a:tc>
                <a:extLst>
                  <a:ext uri="{0D108BD9-81ED-4DB2-BD59-A6C34878D82A}">
                    <a16:rowId xmlns:a16="http://schemas.microsoft.com/office/drawing/2014/main" xmlns="" val="1061129243"/>
                  </a:ext>
                </a:extLst>
              </a:tr>
              <a:tr h="270339">
                <a:tc>
                  <a:txBody>
                    <a:bodyPr/>
                    <a:lstStyle/>
                    <a:p>
                      <a:r>
                        <a:rPr lang="en-US" sz="1200" dirty="0"/>
                        <a:t>Protocol</a:t>
                      </a:r>
                    </a:p>
                  </a:txBody>
                  <a:tcPr/>
                </a:tc>
                <a:extLst>
                  <a:ext uri="{0D108BD9-81ED-4DB2-BD59-A6C34878D82A}">
                    <a16:rowId xmlns:a16="http://schemas.microsoft.com/office/drawing/2014/main" xmlns="" val="2392730199"/>
                  </a:ext>
                </a:extLst>
              </a:tr>
              <a:tr h="270339">
                <a:tc>
                  <a:txBody>
                    <a:bodyPr/>
                    <a:lstStyle/>
                    <a:p>
                      <a:r>
                        <a:rPr lang="en-US" sz="1200" dirty="0"/>
                        <a:t>Deep-space</a:t>
                      </a:r>
                    </a:p>
                  </a:txBody>
                  <a:tcPr/>
                </a:tc>
                <a:extLst>
                  <a:ext uri="{0D108BD9-81ED-4DB2-BD59-A6C34878D82A}">
                    <a16:rowId xmlns:a16="http://schemas.microsoft.com/office/drawing/2014/main" xmlns="" val="3543419877"/>
                  </a:ext>
                </a:extLst>
              </a:tr>
              <a:tr h="270339">
                <a:tc>
                  <a:txBody>
                    <a:bodyPr/>
                    <a:lstStyle/>
                    <a:p>
                      <a:r>
                        <a:rPr lang="en-US" sz="1200" dirty="0"/>
                        <a:t>LTP</a:t>
                      </a:r>
                    </a:p>
                  </a:txBody>
                  <a:tcPr/>
                </a:tc>
                <a:extLst>
                  <a:ext uri="{0D108BD9-81ED-4DB2-BD59-A6C34878D82A}">
                    <a16:rowId xmlns:a16="http://schemas.microsoft.com/office/drawing/2014/main" xmlns="" val="3903095941"/>
                  </a:ext>
                </a:extLst>
              </a:tr>
              <a:tr h="270339">
                <a:tc>
                  <a:txBody>
                    <a:bodyPr/>
                    <a:lstStyle/>
                    <a:p>
                      <a:r>
                        <a:rPr lang="en-US" sz="1200" dirty="0"/>
                        <a:t>…</a:t>
                      </a:r>
                    </a:p>
                  </a:txBody>
                  <a:tcPr/>
                </a:tc>
                <a:extLst>
                  <a:ext uri="{0D108BD9-81ED-4DB2-BD59-A6C34878D82A}">
                    <a16:rowId xmlns:a16="http://schemas.microsoft.com/office/drawing/2014/main" xmlns="" val="3520329416"/>
                  </a:ext>
                </a:extLst>
              </a:tr>
            </a:tbl>
          </a:graphicData>
        </a:graphic>
      </p:graphicFrame>
      <p:sp>
        <p:nvSpPr>
          <p:cNvPr id="8" name="TextBox 7"/>
          <p:cNvSpPr txBox="1"/>
          <p:nvPr/>
        </p:nvSpPr>
        <p:spPr>
          <a:xfrm>
            <a:off x="847683" y="4169981"/>
            <a:ext cx="1228725" cy="369332"/>
          </a:xfrm>
          <a:prstGeom prst="rect">
            <a:avLst/>
          </a:prstGeom>
          <a:noFill/>
        </p:spPr>
        <p:txBody>
          <a:bodyPr wrap="square" rtlCol="0">
            <a:spAutoFit/>
          </a:bodyPr>
          <a:lstStyle/>
          <a:p>
            <a:r>
              <a:rPr lang="en-US" dirty="0"/>
              <a:t>F452.txt</a:t>
            </a:r>
          </a:p>
        </p:txBody>
      </p:sp>
      <p:sp>
        <p:nvSpPr>
          <p:cNvPr id="9" name="Right Arrow 8"/>
          <p:cNvSpPr/>
          <p:nvPr/>
        </p:nvSpPr>
        <p:spPr>
          <a:xfrm>
            <a:off x="2705058" y="5275785"/>
            <a:ext cx="76200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4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Search Scheme 3:</a:t>
            </a:r>
            <a:br>
              <a:rPr lang="en-US" sz="3200" dirty="0"/>
            </a:br>
            <a:r>
              <a:rPr lang="en-US" sz="3200" dirty="0"/>
              <a:t>Space Efficient, Accuracy Driven – </a:t>
            </a:r>
            <a:r>
              <a:rPr lang="en-US" sz="3200" dirty="0" err="1"/>
              <a:t>Keyphrases</a:t>
            </a:r>
            <a:r>
              <a:rPr lang="en-US" sz="3200" dirty="0"/>
              <a:t> with Frequency (KSWF)</a:t>
            </a:r>
          </a:p>
        </p:txBody>
      </p:sp>
      <p:sp>
        <p:nvSpPr>
          <p:cNvPr id="3" name="Content Placeholder 2"/>
          <p:cNvSpPr>
            <a:spLocks noGrp="1"/>
          </p:cNvSpPr>
          <p:nvPr>
            <p:ph idx="1"/>
          </p:nvPr>
        </p:nvSpPr>
        <p:spPr/>
        <p:txBody>
          <a:bodyPr/>
          <a:lstStyle/>
          <a:p>
            <a:r>
              <a:rPr lang="en-US" dirty="0"/>
              <a:t>Sacrifice some security for accuracy.</a:t>
            </a:r>
          </a:p>
          <a:p>
            <a:r>
              <a:rPr lang="en-US" dirty="0"/>
              <a:t>Combination of previous implementations.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pic>
        <p:nvPicPr>
          <p:cNvPr id="5" name="Picture 2" descr="Image result for blank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12819"/>
            <a:ext cx="2438400" cy="25599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158" y="4532130"/>
            <a:ext cx="1638300" cy="2092881"/>
          </a:xfrm>
          <a:prstGeom prst="rect">
            <a:avLst/>
          </a:prstGeom>
          <a:noFill/>
        </p:spPr>
        <p:txBody>
          <a:bodyPr wrap="square" rtlCol="0">
            <a:spAutoFit/>
          </a:bodyPr>
          <a:lstStyle/>
          <a:p>
            <a:r>
              <a:rPr lang="en-US" sz="1300" dirty="0"/>
              <a:t>“… The </a:t>
            </a:r>
            <a:r>
              <a:rPr lang="en-US" sz="1300" b="1" dirty="0" err="1"/>
              <a:t>Licklider</a:t>
            </a:r>
            <a:r>
              <a:rPr lang="en-US" sz="1300" b="1" dirty="0"/>
              <a:t> Transmission Protocol </a:t>
            </a:r>
            <a:r>
              <a:rPr lang="en-US" sz="1300" dirty="0"/>
              <a:t>(LTP) is intended to serve as a   reliable convergence layer over single-hop </a:t>
            </a:r>
            <a:r>
              <a:rPr lang="en-US" sz="1300" b="1" dirty="0"/>
              <a:t>deep-space</a:t>
            </a:r>
            <a:r>
              <a:rPr lang="en-US" sz="1300" dirty="0"/>
              <a:t> radio frequency   (RF) links… “</a:t>
            </a:r>
          </a:p>
        </p:txBody>
      </p:sp>
      <p:graphicFrame>
        <p:nvGraphicFramePr>
          <p:cNvPr id="7" name="Table 6"/>
          <p:cNvGraphicFramePr>
            <a:graphicFrameLocks noGrp="1"/>
          </p:cNvGraphicFramePr>
          <p:nvPr>
            <p:extLst>
              <p:ext uri="{D42A27DB-BD31-4B8C-83A1-F6EECF244321}">
                <p14:modId xmlns:p14="http://schemas.microsoft.com/office/powerpoint/2010/main" val="3148625240"/>
              </p:ext>
            </p:extLst>
          </p:nvPr>
        </p:nvGraphicFramePr>
        <p:xfrm>
          <a:off x="3662414" y="4447110"/>
          <a:ext cx="2471686" cy="1981200"/>
        </p:xfrm>
        <a:graphic>
          <a:graphicData uri="http://schemas.openxmlformats.org/drawingml/2006/table">
            <a:tbl>
              <a:tblPr firstRow="1" bandRow="1">
                <a:tableStyleId>{85BE263C-DBD7-4A20-BB59-AAB30ACAA65A}</a:tableStyleId>
              </a:tblPr>
              <a:tblGrid>
                <a:gridCol w="2471686">
                  <a:extLst>
                    <a:ext uri="{9D8B030D-6E8A-4147-A177-3AD203B41FA5}">
                      <a16:colId xmlns:a16="http://schemas.microsoft.com/office/drawing/2014/main" xmlns="" val="128430016"/>
                    </a:ext>
                  </a:extLst>
                </a:gridCol>
              </a:tblGrid>
              <a:tr h="330415">
                <a:tc>
                  <a:txBody>
                    <a:bodyPr/>
                    <a:lstStyle/>
                    <a:p>
                      <a:r>
                        <a:rPr lang="en-US" sz="1600" dirty="0"/>
                        <a:t>F452.key</a:t>
                      </a:r>
                    </a:p>
                  </a:txBody>
                  <a:tcPr/>
                </a:tc>
                <a:extLst>
                  <a:ext uri="{0D108BD9-81ED-4DB2-BD59-A6C34878D82A}">
                    <a16:rowId xmlns:a16="http://schemas.microsoft.com/office/drawing/2014/main" xmlns="" val="552143257"/>
                  </a:ext>
                </a:extLst>
              </a:tr>
              <a:tr h="270339">
                <a:tc>
                  <a:txBody>
                    <a:bodyPr/>
                    <a:lstStyle/>
                    <a:p>
                      <a:r>
                        <a:rPr lang="en-US" sz="1200" dirty="0" err="1"/>
                        <a:t>Licklider</a:t>
                      </a:r>
                      <a:r>
                        <a:rPr lang="en-US" sz="1200" baseline="0" dirty="0"/>
                        <a:t> Transmission Protocol (4)</a:t>
                      </a:r>
                      <a:endParaRPr lang="en-US" sz="1200" dirty="0"/>
                    </a:p>
                  </a:txBody>
                  <a:tcPr/>
                </a:tc>
                <a:extLst>
                  <a:ext uri="{0D108BD9-81ED-4DB2-BD59-A6C34878D82A}">
                    <a16:rowId xmlns:a16="http://schemas.microsoft.com/office/drawing/2014/main" xmlns="" val="1278068818"/>
                  </a:ext>
                </a:extLst>
              </a:tr>
              <a:tr h="270339">
                <a:tc>
                  <a:txBody>
                    <a:bodyPr/>
                    <a:lstStyle/>
                    <a:p>
                      <a:r>
                        <a:rPr lang="en-US" sz="1200" dirty="0" err="1"/>
                        <a:t>Licklider</a:t>
                      </a:r>
                      <a:r>
                        <a:rPr lang="en-US" sz="1200" dirty="0"/>
                        <a:t> (6)</a:t>
                      </a:r>
                    </a:p>
                  </a:txBody>
                  <a:tcPr/>
                </a:tc>
                <a:extLst>
                  <a:ext uri="{0D108BD9-81ED-4DB2-BD59-A6C34878D82A}">
                    <a16:rowId xmlns:a16="http://schemas.microsoft.com/office/drawing/2014/main" xmlns="" val="1061129243"/>
                  </a:ext>
                </a:extLst>
              </a:tr>
              <a:tr h="270339">
                <a:tc>
                  <a:txBody>
                    <a:bodyPr/>
                    <a:lstStyle/>
                    <a:p>
                      <a:r>
                        <a:rPr lang="en-US" sz="1200" dirty="0"/>
                        <a:t>Protocol (7)</a:t>
                      </a:r>
                    </a:p>
                  </a:txBody>
                  <a:tcPr/>
                </a:tc>
                <a:extLst>
                  <a:ext uri="{0D108BD9-81ED-4DB2-BD59-A6C34878D82A}">
                    <a16:rowId xmlns:a16="http://schemas.microsoft.com/office/drawing/2014/main" xmlns="" val="2392730199"/>
                  </a:ext>
                </a:extLst>
              </a:tr>
              <a:tr h="270339">
                <a:tc>
                  <a:txBody>
                    <a:bodyPr/>
                    <a:lstStyle/>
                    <a:p>
                      <a:r>
                        <a:rPr lang="en-US" sz="1200" dirty="0"/>
                        <a:t>Deep-space (4)</a:t>
                      </a:r>
                    </a:p>
                  </a:txBody>
                  <a:tcPr/>
                </a:tc>
                <a:extLst>
                  <a:ext uri="{0D108BD9-81ED-4DB2-BD59-A6C34878D82A}">
                    <a16:rowId xmlns:a16="http://schemas.microsoft.com/office/drawing/2014/main" xmlns="" val="3543419877"/>
                  </a:ext>
                </a:extLst>
              </a:tr>
              <a:tr h="270339">
                <a:tc>
                  <a:txBody>
                    <a:bodyPr/>
                    <a:lstStyle/>
                    <a:p>
                      <a:r>
                        <a:rPr lang="en-US" sz="1200" dirty="0"/>
                        <a:t>LTP (12)</a:t>
                      </a:r>
                    </a:p>
                  </a:txBody>
                  <a:tcPr/>
                </a:tc>
                <a:extLst>
                  <a:ext uri="{0D108BD9-81ED-4DB2-BD59-A6C34878D82A}">
                    <a16:rowId xmlns:a16="http://schemas.microsoft.com/office/drawing/2014/main" xmlns="" val="3903095941"/>
                  </a:ext>
                </a:extLst>
              </a:tr>
              <a:tr h="270339">
                <a:tc>
                  <a:txBody>
                    <a:bodyPr/>
                    <a:lstStyle/>
                    <a:p>
                      <a:r>
                        <a:rPr lang="en-US" sz="1200" dirty="0"/>
                        <a:t>…</a:t>
                      </a:r>
                    </a:p>
                  </a:txBody>
                  <a:tcPr/>
                </a:tc>
                <a:extLst>
                  <a:ext uri="{0D108BD9-81ED-4DB2-BD59-A6C34878D82A}">
                    <a16:rowId xmlns:a16="http://schemas.microsoft.com/office/drawing/2014/main" xmlns="" val="3520329416"/>
                  </a:ext>
                </a:extLst>
              </a:tr>
            </a:tbl>
          </a:graphicData>
        </a:graphic>
      </p:graphicFrame>
      <p:sp>
        <p:nvSpPr>
          <p:cNvPr id="8" name="TextBox 7"/>
          <p:cNvSpPr txBox="1"/>
          <p:nvPr/>
        </p:nvSpPr>
        <p:spPr>
          <a:xfrm>
            <a:off x="847683" y="4169981"/>
            <a:ext cx="1228725" cy="369332"/>
          </a:xfrm>
          <a:prstGeom prst="rect">
            <a:avLst/>
          </a:prstGeom>
          <a:noFill/>
        </p:spPr>
        <p:txBody>
          <a:bodyPr wrap="square" rtlCol="0">
            <a:spAutoFit/>
          </a:bodyPr>
          <a:lstStyle/>
          <a:p>
            <a:r>
              <a:rPr lang="en-US" dirty="0"/>
              <a:t>F452.txt</a:t>
            </a:r>
          </a:p>
        </p:txBody>
      </p:sp>
      <p:sp>
        <p:nvSpPr>
          <p:cNvPr id="9" name="Right Arrow 8"/>
          <p:cNvSpPr/>
          <p:nvPr/>
        </p:nvSpPr>
        <p:spPr>
          <a:xfrm>
            <a:off x="2705058" y="5275785"/>
            <a:ext cx="76200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80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Setup</a:t>
            </a:r>
          </a:p>
        </p:txBody>
      </p:sp>
      <p:sp>
        <p:nvSpPr>
          <p:cNvPr id="3" name="Content Placeholder 2"/>
          <p:cNvSpPr>
            <a:spLocks noGrp="1"/>
          </p:cNvSpPr>
          <p:nvPr>
            <p:ph idx="1"/>
          </p:nvPr>
        </p:nvSpPr>
        <p:spPr/>
        <p:txBody>
          <a:bodyPr/>
          <a:lstStyle/>
          <a:p>
            <a:r>
              <a:rPr lang="en-US" dirty="0"/>
              <a:t>Metrics:</a:t>
            </a:r>
          </a:p>
          <a:p>
            <a:pPr lvl="1"/>
            <a:r>
              <a:rPr lang="en-US" dirty="0"/>
              <a:t>Relevance of search results</a:t>
            </a:r>
          </a:p>
          <a:p>
            <a:pPr lvl="1"/>
            <a:r>
              <a:rPr lang="en-US" dirty="0"/>
              <a:t>Performance of system</a:t>
            </a:r>
          </a:p>
          <a:p>
            <a:pPr lvl="1"/>
            <a:r>
              <a:rPr lang="en-US" dirty="0"/>
              <a:t>Scalability of system</a:t>
            </a:r>
          </a:p>
          <a:p>
            <a:r>
              <a:rPr lang="en-US" dirty="0"/>
              <a:t>Datasets:</a:t>
            </a:r>
          </a:p>
          <a:p>
            <a:pPr lvl="1"/>
            <a:r>
              <a:rPr lang="en-US" dirty="0"/>
              <a:t>RFC – Small, used for relevance</a:t>
            </a:r>
          </a:p>
          <a:p>
            <a:pPr lvl="1"/>
            <a:r>
              <a:rPr lang="en-US" dirty="0"/>
              <a:t>Common Crawl Corpus – Used for scalability</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4402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A7EFF-C3E3-4822-A5C2-641ED478B3F8}"/>
              </a:ext>
            </a:extLst>
          </p:cNvPr>
          <p:cNvSpPr>
            <a:spLocks noGrp="1"/>
          </p:cNvSpPr>
          <p:nvPr>
            <p:ph type="title"/>
          </p:nvPr>
        </p:nvSpPr>
        <p:spPr/>
        <p:txBody>
          <a:bodyPr/>
          <a:lstStyle/>
          <a:p>
            <a:r>
              <a:rPr lang="en-US" dirty="0"/>
              <a:t>Benchmark Queries</a:t>
            </a:r>
          </a:p>
        </p:txBody>
      </p:sp>
      <p:sp>
        <p:nvSpPr>
          <p:cNvPr id="4" name="Slide Number Placeholder 3">
            <a:extLst>
              <a:ext uri="{FF2B5EF4-FFF2-40B4-BE49-F238E27FC236}">
                <a16:creationId xmlns:a16="http://schemas.microsoft.com/office/drawing/2014/main" xmlns="" id="{BA88677E-F986-4B2A-B772-73F63D4634A9}"/>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pic>
        <p:nvPicPr>
          <p:cNvPr id="5" name="Picture 4">
            <a:extLst>
              <a:ext uri="{FF2B5EF4-FFF2-40B4-BE49-F238E27FC236}">
                <a16:creationId xmlns:a16="http://schemas.microsoft.com/office/drawing/2014/main" xmlns="" id="{7803BDF4-26AB-4197-9449-8C96E5EA410C}"/>
              </a:ext>
            </a:extLst>
          </p:cNvPr>
          <p:cNvPicPr>
            <a:picLocks noChangeAspect="1"/>
          </p:cNvPicPr>
          <p:nvPr/>
        </p:nvPicPr>
        <p:blipFill>
          <a:blip r:embed="rId2"/>
          <a:stretch>
            <a:fillRect/>
          </a:stretch>
        </p:blipFill>
        <p:spPr>
          <a:xfrm>
            <a:off x="269642" y="1635143"/>
            <a:ext cx="8729909" cy="3430017"/>
          </a:xfrm>
          <a:prstGeom prst="rect">
            <a:avLst/>
          </a:prstGeom>
        </p:spPr>
      </p:pic>
    </p:spTree>
    <p:extLst>
      <p:ext uri="{BB962C8B-B14F-4D97-AF65-F5344CB8AC3E}">
        <p14:creationId xmlns:p14="http://schemas.microsoft.com/office/powerpoint/2010/main" val="445833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Relevance Testing:</a:t>
            </a:r>
            <a:br>
              <a:rPr lang="en-US" sz="3600" dirty="0"/>
            </a:br>
            <a:r>
              <a:rPr lang="en-US" sz="3600" dirty="0"/>
              <a:t>How relevant are the ranked results?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pic>
        <p:nvPicPr>
          <p:cNvPr id="5" name="Picture 4"/>
          <p:cNvPicPr>
            <a:picLocks noChangeAspect="1"/>
          </p:cNvPicPr>
          <p:nvPr/>
        </p:nvPicPr>
        <p:blipFill>
          <a:blip r:embed="rId3"/>
          <a:stretch>
            <a:fillRect/>
          </a:stretch>
        </p:blipFill>
        <p:spPr>
          <a:xfrm>
            <a:off x="1442975" y="1552383"/>
            <a:ext cx="6002854" cy="4001903"/>
          </a:xfrm>
          <a:prstGeom prst="rect">
            <a:avLst/>
          </a:prstGeom>
        </p:spPr>
      </p:pic>
      <p:sp>
        <p:nvSpPr>
          <p:cNvPr id="6" name="TextBox 5"/>
          <p:cNvSpPr txBox="1"/>
          <p:nvPr/>
        </p:nvSpPr>
        <p:spPr>
          <a:xfrm>
            <a:off x="842962" y="5364809"/>
            <a:ext cx="7458075" cy="954107"/>
          </a:xfrm>
          <a:prstGeom prst="rect">
            <a:avLst/>
          </a:prstGeom>
          <a:noFill/>
        </p:spPr>
        <p:txBody>
          <a:bodyPr wrap="square" rtlCol="0">
            <a:spAutoFit/>
          </a:bodyPr>
          <a:lstStyle/>
          <a:p>
            <a:pPr algn="ctr"/>
            <a:r>
              <a:rPr lang="en-US" sz="2800" dirty="0"/>
              <a:t>Relevance for SKSS &amp; KSWF remain high despite missing most of the text.</a:t>
            </a:r>
          </a:p>
        </p:txBody>
      </p:sp>
    </p:spTree>
    <p:extLst>
      <p:ext uri="{BB962C8B-B14F-4D97-AF65-F5344CB8AC3E}">
        <p14:creationId xmlns:p14="http://schemas.microsoft.com/office/powerpoint/2010/main" val="18376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ec2.jpg"/>
          <p:cNvPicPr>
            <a:picLocks noChangeAspect="1"/>
          </p:cNvPicPr>
          <p:nvPr/>
        </p:nvPicPr>
        <p:blipFill rotWithShape="1">
          <a:blip r:embed="rId2">
            <a:extLst>
              <a:ext uri="{28A0092B-C50C-407E-A947-70E740481C1C}">
                <a14:useLocalDpi xmlns:a14="http://schemas.microsoft.com/office/drawing/2010/main" val="0"/>
              </a:ext>
            </a:extLst>
          </a:blip>
          <a:srcRect b="6588"/>
          <a:stretch/>
        </p:blipFill>
        <p:spPr>
          <a:xfrm>
            <a:off x="2895600" y="4431974"/>
            <a:ext cx="2693970" cy="2242472"/>
          </a:xfrm>
          <a:prstGeom prst="rect">
            <a:avLst/>
          </a:prstGeom>
        </p:spPr>
      </p:pic>
      <p:pic>
        <p:nvPicPr>
          <p:cNvPr id="10" name="Picture 9" descr="bd.jpg"/>
          <p:cNvPicPr>
            <a:picLocks noChangeAspect="1"/>
          </p:cNvPicPr>
          <p:nvPr/>
        </p:nvPicPr>
        <p:blipFill rotWithShape="1">
          <a:blip r:embed="rId3">
            <a:extLst>
              <a:ext uri="{28A0092B-C50C-407E-A947-70E740481C1C}">
                <a14:useLocalDpi xmlns:a14="http://schemas.microsoft.com/office/drawing/2010/main" val="0"/>
              </a:ext>
            </a:extLst>
          </a:blip>
          <a:srcRect b="20917"/>
          <a:stretch/>
        </p:blipFill>
        <p:spPr>
          <a:xfrm rot="2671366">
            <a:off x="4670145" y="1905163"/>
            <a:ext cx="3062983" cy="1927059"/>
          </a:xfrm>
          <a:prstGeom prst="rect">
            <a:avLst/>
          </a:prstGeom>
        </p:spPr>
      </p:pic>
      <p:pic>
        <p:nvPicPr>
          <p:cNvPr id="9" name="Picture 8" descr="clou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900" y="2108200"/>
            <a:ext cx="2590800" cy="2159000"/>
          </a:xfrm>
          <a:prstGeom prst="rect">
            <a:avLst/>
          </a:prstGeom>
        </p:spPr>
      </p:pic>
      <p:sp>
        <p:nvSpPr>
          <p:cNvPr id="2" name="Title 1"/>
          <p:cNvSpPr>
            <a:spLocks noGrp="1"/>
          </p:cNvSpPr>
          <p:nvPr>
            <p:ph type="title"/>
          </p:nvPr>
        </p:nvSpPr>
        <p:spPr/>
        <p:txBody>
          <a:bodyPr/>
          <a:lstStyle/>
          <a:p>
            <a:r>
              <a:rPr lang="en-US" dirty="0"/>
              <a:t>Research Interests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
        <p:nvSpPr>
          <p:cNvPr id="5" name="Oval 4"/>
          <p:cNvSpPr/>
          <p:nvPr/>
        </p:nvSpPr>
        <p:spPr>
          <a:xfrm>
            <a:off x="927100" y="1485900"/>
            <a:ext cx="3886200" cy="3644900"/>
          </a:xfrm>
          <a:prstGeom prst="ellipse">
            <a:avLst/>
          </a:prstGeom>
          <a:noFill/>
          <a:ln w="25400">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3733800" y="1485900"/>
            <a:ext cx="3886200" cy="3644900"/>
          </a:xfrm>
          <a:prstGeom prst="ellipse">
            <a:avLst/>
          </a:prstGeom>
          <a:noFill/>
          <a:ln w="25400">
            <a:solidFill>
              <a:schemeClr val="accent5"/>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Oval 7"/>
          <p:cNvSpPr/>
          <p:nvPr/>
        </p:nvSpPr>
        <p:spPr>
          <a:xfrm>
            <a:off x="2336800" y="3187700"/>
            <a:ext cx="3886200" cy="3644900"/>
          </a:xfrm>
          <a:prstGeom prst="ellipse">
            <a:avLst/>
          </a:prstGeom>
          <a:noFill/>
          <a:ln w="25400">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sec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4654" y="6063570"/>
            <a:ext cx="948946" cy="696599"/>
          </a:xfrm>
          <a:prstGeom prst="rect">
            <a:avLst/>
          </a:prstGeom>
        </p:spPr>
      </p:pic>
      <p:sp>
        <p:nvSpPr>
          <p:cNvPr id="15" name="Rectangle 14"/>
          <p:cNvSpPr/>
          <p:nvPr/>
        </p:nvSpPr>
        <p:spPr>
          <a:xfrm>
            <a:off x="5181600" y="1069751"/>
            <a:ext cx="1206500" cy="37804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66700" y="1697335"/>
            <a:ext cx="1549400" cy="923330"/>
          </a:xfrm>
          <a:prstGeom prst="rect">
            <a:avLst/>
          </a:prstGeom>
          <a:noFill/>
        </p:spPr>
        <p:txBody>
          <a:bodyPr wrap="square" rtlCol="0">
            <a:spAutoFit/>
          </a:bodyPr>
          <a:lstStyle/>
          <a:p>
            <a:r>
              <a:rPr lang="en-US" dirty="0">
                <a:solidFill>
                  <a:schemeClr val="bg1"/>
                </a:solidFill>
              </a:rPr>
              <a:t>Data Sanitization in Cloud</a:t>
            </a:r>
          </a:p>
        </p:txBody>
      </p:sp>
      <p:sp>
        <p:nvSpPr>
          <p:cNvPr id="22" name="TextBox 21"/>
          <p:cNvSpPr txBox="1"/>
          <p:nvPr/>
        </p:nvSpPr>
        <p:spPr>
          <a:xfrm>
            <a:off x="88899" y="4579908"/>
            <a:ext cx="2559051" cy="923330"/>
          </a:xfrm>
          <a:prstGeom prst="rect">
            <a:avLst/>
          </a:prstGeom>
          <a:noFill/>
        </p:spPr>
        <p:txBody>
          <a:bodyPr wrap="square" rtlCol="0">
            <a:spAutoFit/>
          </a:bodyPr>
          <a:lstStyle/>
          <a:p>
            <a:r>
              <a:rPr lang="en-US" dirty="0">
                <a:solidFill>
                  <a:schemeClr val="bg1"/>
                </a:solidFill>
              </a:rPr>
              <a:t>Robust Cloud Resource Allocation for real time processing of big data </a:t>
            </a:r>
          </a:p>
        </p:txBody>
      </p:sp>
      <p:sp>
        <p:nvSpPr>
          <p:cNvPr id="3" name="TextBox 2">
            <a:extLst>
              <a:ext uri="{FF2B5EF4-FFF2-40B4-BE49-F238E27FC236}">
                <a16:creationId xmlns:a16="http://schemas.microsoft.com/office/drawing/2014/main" xmlns="" id="{737C1DFF-83BD-4B77-A1BA-7B70D0F17F0E}"/>
              </a:ext>
            </a:extLst>
          </p:cNvPr>
          <p:cNvSpPr txBox="1"/>
          <p:nvPr/>
        </p:nvSpPr>
        <p:spPr>
          <a:xfrm>
            <a:off x="5966100" y="1611128"/>
            <a:ext cx="3050900" cy="646331"/>
          </a:xfrm>
          <a:prstGeom prst="rect">
            <a:avLst/>
          </a:prstGeom>
          <a:noFill/>
        </p:spPr>
        <p:txBody>
          <a:bodyPr wrap="none" rtlCol="0">
            <a:spAutoFit/>
          </a:bodyPr>
          <a:lstStyle/>
          <a:p>
            <a:r>
              <a:rPr lang="en-US" dirty="0"/>
              <a:t>Natural Disaster Management </a:t>
            </a:r>
            <a:br>
              <a:rPr lang="en-US" dirty="0"/>
            </a:br>
            <a:r>
              <a:rPr lang="en-US" dirty="0"/>
              <a:t>through federated clouds</a:t>
            </a:r>
          </a:p>
        </p:txBody>
      </p:sp>
      <p:cxnSp>
        <p:nvCxnSpPr>
          <p:cNvPr id="11" name="Straight Arrow Connector 10">
            <a:extLst>
              <a:ext uri="{FF2B5EF4-FFF2-40B4-BE49-F238E27FC236}">
                <a16:creationId xmlns:a16="http://schemas.microsoft.com/office/drawing/2014/main" xmlns="" id="{AC33E553-7702-4ABC-AD2A-21103BDBB1AD}"/>
              </a:ext>
            </a:extLst>
          </p:cNvPr>
          <p:cNvCxnSpPr>
            <a:cxnSpLocks/>
          </p:cNvCxnSpPr>
          <p:nvPr/>
        </p:nvCxnSpPr>
        <p:spPr>
          <a:xfrm flipV="1">
            <a:off x="4279900" y="1871324"/>
            <a:ext cx="1686200" cy="10035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xmlns="" id="{F9186FE7-E7CA-40C3-951C-DBC972139DC3}"/>
              </a:ext>
            </a:extLst>
          </p:cNvPr>
          <p:cNvSpPr txBox="1"/>
          <p:nvPr/>
        </p:nvSpPr>
        <p:spPr>
          <a:xfrm>
            <a:off x="-48401" y="1380751"/>
            <a:ext cx="2913811" cy="369332"/>
          </a:xfrm>
          <a:prstGeom prst="rect">
            <a:avLst/>
          </a:prstGeom>
          <a:noFill/>
        </p:spPr>
        <p:txBody>
          <a:bodyPr wrap="none" rtlCol="0">
            <a:spAutoFit/>
          </a:bodyPr>
          <a:lstStyle/>
          <a:p>
            <a:r>
              <a:rPr lang="en-US" dirty="0"/>
              <a:t>Cloud-based video streaming</a:t>
            </a:r>
          </a:p>
        </p:txBody>
      </p:sp>
      <p:cxnSp>
        <p:nvCxnSpPr>
          <p:cNvPr id="17" name="Straight Arrow Connector 16">
            <a:extLst>
              <a:ext uri="{FF2B5EF4-FFF2-40B4-BE49-F238E27FC236}">
                <a16:creationId xmlns:a16="http://schemas.microsoft.com/office/drawing/2014/main" xmlns="" id="{A9290ACC-E39A-4B88-A73D-076A0ABDBCA8}"/>
              </a:ext>
            </a:extLst>
          </p:cNvPr>
          <p:cNvCxnSpPr>
            <a:endCxn id="18" idx="2"/>
          </p:cNvCxnSpPr>
          <p:nvPr/>
        </p:nvCxnSpPr>
        <p:spPr>
          <a:xfrm flipH="1" flipV="1">
            <a:off x="1408505" y="1750083"/>
            <a:ext cx="2504276" cy="11248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xmlns="" id="{4CF92124-4A9F-4CAF-B811-82ACFB2F2FCF}"/>
              </a:ext>
            </a:extLst>
          </p:cNvPr>
          <p:cNvSpPr txBox="1"/>
          <p:nvPr/>
        </p:nvSpPr>
        <p:spPr>
          <a:xfrm>
            <a:off x="40202" y="4988742"/>
            <a:ext cx="1813317" cy="646331"/>
          </a:xfrm>
          <a:prstGeom prst="rect">
            <a:avLst/>
          </a:prstGeom>
          <a:noFill/>
        </p:spPr>
        <p:txBody>
          <a:bodyPr wrap="none" rtlCol="0">
            <a:spAutoFit/>
          </a:bodyPr>
          <a:lstStyle/>
          <a:p>
            <a:r>
              <a:rPr lang="en-US" dirty="0"/>
              <a:t>Heterogeneous </a:t>
            </a:r>
            <a:br>
              <a:rPr lang="en-US" dirty="0"/>
            </a:br>
            <a:r>
              <a:rPr lang="en-US" dirty="0"/>
              <a:t>Cloud Computing</a:t>
            </a:r>
          </a:p>
        </p:txBody>
      </p:sp>
      <p:cxnSp>
        <p:nvCxnSpPr>
          <p:cNvPr id="23" name="Straight Arrow Connector 22">
            <a:extLst>
              <a:ext uri="{FF2B5EF4-FFF2-40B4-BE49-F238E27FC236}">
                <a16:creationId xmlns:a16="http://schemas.microsoft.com/office/drawing/2014/main" xmlns="" id="{063EE2AE-9942-4795-835D-4B0A96EEEA66}"/>
              </a:ext>
            </a:extLst>
          </p:cNvPr>
          <p:cNvCxnSpPr>
            <a:cxnSpLocks/>
          </p:cNvCxnSpPr>
          <p:nvPr/>
        </p:nvCxnSpPr>
        <p:spPr>
          <a:xfrm flipH="1">
            <a:off x="936228" y="3820026"/>
            <a:ext cx="1250282" cy="11687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xmlns="" id="{77B6B7D6-D212-4A40-8618-DC31C1959BA0}"/>
              </a:ext>
            </a:extLst>
          </p:cNvPr>
          <p:cNvSpPr txBox="1"/>
          <p:nvPr/>
        </p:nvSpPr>
        <p:spPr>
          <a:xfrm>
            <a:off x="6292164" y="5265192"/>
            <a:ext cx="2621039" cy="646331"/>
          </a:xfrm>
          <a:prstGeom prst="rect">
            <a:avLst/>
          </a:prstGeom>
          <a:noFill/>
        </p:spPr>
        <p:txBody>
          <a:bodyPr wrap="none" rtlCol="0">
            <a:spAutoFit/>
          </a:bodyPr>
          <a:lstStyle/>
          <a:p>
            <a:r>
              <a:rPr lang="en-US" dirty="0"/>
              <a:t>Secure Semantic search </a:t>
            </a:r>
            <a:br>
              <a:rPr lang="en-US" dirty="0"/>
            </a:br>
            <a:r>
              <a:rPr lang="en-US" dirty="0"/>
              <a:t>over Big Data in the Cloud</a:t>
            </a:r>
          </a:p>
        </p:txBody>
      </p:sp>
      <p:cxnSp>
        <p:nvCxnSpPr>
          <p:cNvPr id="26" name="Straight Arrow Connector 25">
            <a:extLst>
              <a:ext uri="{FF2B5EF4-FFF2-40B4-BE49-F238E27FC236}">
                <a16:creationId xmlns:a16="http://schemas.microsoft.com/office/drawing/2014/main" xmlns="" id="{F88A2F48-79D8-4370-82A4-F9F3F78FB543}"/>
              </a:ext>
            </a:extLst>
          </p:cNvPr>
          <p:cNvCxnSpPr/>
          <p:nvPr/>
        </p:nvCxnSpPr>
        <p:spPr>
          <a:xfrm>
            <a:off x="4242585" y="3572540"/>
            <a:ext cx="2831315" cy="16834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Rounded Corners 5">
            <a:extLst>
              <a:ext uri="{FF2B5EF4-FFF2-40B4-BE49-F238E27FC236}">
                <a16:creationId xmlns:a16="http://schemas.microsoft.com/office/drawing/2014/main" xmlns="" id="{40BF4CF0-30E3-474B-9CBE-349DC5127E4B}"/>
              </a:ext>
            </a:extLst>
          </p:cNvPr>
          <p:cNvSpPr/>
          <p:nvPr/>
        </p:nvSpPr>
        <p:spPr>
          <a:xfrm>
            <a:off x="6316228" y="5215292"/>
            <a:ext cx="2525103" cy="798378"/>
          </a:xfrm>
          <a:prstGeom prst="roundRect">
            <a:avLst/>
          </a:prstGeom>
          <a:solidFill>
            <a:srgbClr val="FF0000">
              <a:alpha val="1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87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22" grpId="0"/>
      <p:bldP spid="3" grpId="0"/>
      <p:bldP spid="18" grpId="0"/>
      <p:bldP spid="21" grpId="0"/>
      <p:bldP spid="24"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Scalability</a:t>
            </a:r>
            <a:br>
              <a:rPr lang="en-US" dirty="0"/>
            </a:br>
            <a:r>
              <a:rPr lang="en-US" dirty="0"/>
              <a:t>How does the index size scale?</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pic>
        <p:nvPicPr>
          <p:cNvPr id="5" name="Content Placeholder 4"/>
          <p:cNvPicPr>
            <a:picLocks noGrp="1" noChangeAspect="1"/>
          </p:cNvPicPr>
          <p:nvPr>
            <p:ph idx="1"/>
          </p:nvPr>
        </p:nvPicPr>
        <p:blipFill>
          <a:blip r:embed="rId2"/>
          <a:stretch>
            <a:fillRect/>
          </a:stretch>
        </p:blipFill>
        <p:spPr>
          <a:xfrm>
            <a:off x="1695450" y="1659731"/>
            <a:ext cx="5753100" cy="3835402"/>
          </a:xfrm>
          <a:prstGeom prst="rect">
            <a:avLst/>
          </a:prstGeom>
        </p:spPr>
      </p:pic>
      <p:sp>
        <p:nvSpPr>
          <p:cNvPr id="6" name="TextBox 5"/>
          <p:cNvSpPr txBox="1"/>
          <p:nvPr/>
        </p:nvSpPr>
        <p:spPr>
          <a:xfrm>
            <a:off x="842962" y="5723027"/>
            <a:ext cx="7458075" cy="954107"/>
          </a:xfrm>
          <a:prstGeom prst="rect">
            <a:avLst/>
          </a:prstGeom>
          <a:noFill/>
        </p:spPr>
        <p:txBody>
          <a:bodyPr wrap="square" rtlCol="0">
            <a:spAutoFit/>
          </a:bodyPr>
          <a:lstStyle/>
          <a:p>
            <a:pPr algn="ctr"/>
            <a:r>
              <a:rPr lang="en-US" sz="2800" dirty="0"/>
              <a:t>Index size increases at a rate of only ~0.3% of the dataset size </a:t>
            </a:r>
          </a:p>
        </p:txBody>
      </p:sp>
    </p:spTree>
    <p:extLst>
      <p:ext uri="{BB962C8B-B14F-4D97-AF65-F5344CB8AC3E}">
        <p14:creationId xmlns:p14="http://schemas.microsoft.com/office/powerpoint/2010/main" val="365713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Scalability</a:t>
            </a:r>
            <a:br>
              <a:rPr lang="en-US" dirty="0"/>
            </a:br>
            <a:r>
              <a:rPr lang="en-US" dirty="0"/>
              <a:t>How does search time scale?</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pic>
        <p:nvPicPr>
          <p:cNvPr id="5" name="Content Placeholder 4"/>
          <p:cNvPicPr>
            <a:picLocks noGrp="1" noChangeAspect="1"/>
          </p:cNvPicPr>
          <p:nvPr>
            <p:ph idx="1"/>
          </p:nvPr>
        </p:nvPicPr>
        <p:blipFill>
          <a:blip r:embed="rId2"/>
          <a:stretch>
            <a:fillRect/>
          </a:stretch>
        </p:blipFill>
        <p:spPr>
          <a:xfrm>
            <a:off x="1658542" y="1552577"/>
            <a:ext cx="5829298" cy="3886198"/>
          </a:xfrm>
          <a:prstGeom prst="rect">
            <a:avLst/>
          </a:prstGeom>
        </p:spPr>
      </p:pic>
      <p:sp>
        <p:nvSpPr>
          <p:cNvPr id="6" name="TextBox 5"/>
          <p:cNvSpPr txBox="1"/>
          <p:nvPr/>
        </p:nvSpPr>
        <p:spPr>
          <a:xfrm>
            <a:off x="295275" y="5723027"/>
            <a:ext cx="8553450" cy="523220"/>
          </a:xfrm>
          <a:prstGeom prst="rect">
            <a:avLst/>
          </a:prstGeom>
          <a:noFill/>
        </p:spPr>
        <p:txBody>
          <a:bodyPr wrap="square" rtlCol="0">
            <a:spAutoFit/>
          </a:bodyPr>
          <a:lstStyle/>
          <a:p>
            <a:pPr algn="ctr"/>
            <a:r>
              <a:rPr lang="en-US" sz="2800" dirty="0"/>
              <a:t>An increase of 50 GB only increases search time by ~1 sec</a:t>
            </a:r>
          </a:p>
        </p:txBody>
      </p:sp>
    </p:spTree>
    <p:extLst>
      <p:ext uri="{BB962C8B-B14F-4D97-AF65-F5344CB8AC3E}">
        <p14:creationId xmlns:p14="http://schemas.microsoft.com/office/powerpoint/2010/main" val="24885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S3C Result Summary</a:t>
            </a:r>
          </a:p>
        </p:txBody>
      </p:sp>
      <p:sp>
        <p:nvSpPr>
          <p:cNvPr id="3" name="Content Placeholder 2"/>
          <p:cNvSpPr>
            <a:spLocks noGrp="1"/>
          </p:cNvSpPr>
          <p:nvPr>
            <p:ph idx="1"/>
          </p:nvPr>
        </p:nvSpPr>
        <p:spPr/>
        <p:txBody>
          <a:bodyPr>
            <a:normAutofit/>
          </a:bodyPr>
          <a:lstStyle/>
          <a:p>
            <a:r>
              <a:rPr lang="en-US" dirty="0"/>
              <a:t>Different search schemes for different datasets:</a:t>
            </a:r>
          </a:p>
          <a:p>
            <a:pPr lvl="1"/>
            <a:r>
              <a:rPr lang="en-US" dirty="0"/>
              <a:t>FKSS for small documents or media tags.</a:t>
            </a:r>
          </a:p>
          <a:p>
            <a:pPr lvl="1"/>
            <a:r>
              <a:rPr lang="en-US" dirty="0"/>
              <a:t>SKSS &amp; KSWF for longer documents.</a:t>
            </a:r>
          </a:p>
          <a:p>
            <a:r>
              <a:rPr lang="en-US" dirty="0"/>
              <a:t>Accurate search results for all schemes.</a:t>
            </a:r>
          </a:p>
          <a:p>
            <a:r>
              <a:rPr lang="en-US" dirty="0"/>
              <a:t>Storage overhead of ~0.3% of data set.</a:t>
            </a:r>
          </a:p>
          <a:p>
            <a:pPr lvl="1"/>
            <a:r>
              <a:rPr lang="en-US" dirty="0"/>
              <a:t>BUT! Central index not great for </a:t>
            </a:r>
            <a:r>
              <a:rPr lang="en-US" b="1" u="sng" dirty="0"/>
              <a:t>big data</a:t>
            </a:r>
          </a:p>
          <a:p>
            <a:pPr lvl="1"/>
            <a:r>
              <a:rPr lang="en-US" dirty="0"/>
              <a:t>For 50 PB dataset, the index size is </a:t>
            </a:r>
            <a:r>
              <a:rPr lang="en-US" b="1" dirty="0">
                <a:solidFill>
                  <a:srgbClr val="FF0000"/>
                </a:solidFill>
              </a:rPr>
              <a:t>150 GB</a:t>
            </a:r>
            <a:r>
              <a:rPr lang="en-US" dirty="0"/>
              <a:t>!</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32</a:t>
            </a:fld>
            <a:endParaRPr lang="en-US" dirty="0">
              <a:solidFill>
                <a:prstClr val="black">
                  <a:tint val="75000"/>
                </a:prstClr>
              </a:solidFill>
              <a:latin typeface="Calibri"/>
            </a:endParaRPr>
          </a:p>
        </p:txBody>
      </p:sp>
      <p:pic>
        <p:nvPicPr>
          <p:cNvPr id="5" name="Picture 14" descr="https://cdn3.iconfinder.com/data/icons/social-icons-5/607/Twitterbi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817" y="2071304"/>
            <a:ext cx="1130962" cy="11290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icons.iconarchive.com/icons/pelfusion/long-shadow-media/512/Documen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817" y="2966860"/>
            <a:ext cx="1070204" cy="107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65000"/>
                  </a:schemeClr>
                </a:solidFill>
              </a:rPr>
              <a:t>Why semantically search encrypted data?</a:t>
            </a:r>
          </a:p>
          <a:p>
            <a:pPr marL="514350" indent="-514350">
              <a:buFont typeface="+mj-lt"/>
              <a:buAutoNum type="arabicPeriod"/>
            </a:pPr>
            <a:r>
              <a:rPr lang="en-US" dirty="0">
                <a:solidFill>
                  <a:schemeClr val="bg1">
                    <a:lumMod val="65000"/>
                  </a:schemeClr>
                </a:solidFill>
              </a:rPr>
              <a:t>What have others done?</a:t>
            </a:r>
          </a:p>
          <a:p>
            <a:pPr marL="514350" indent="-514350">
              <a:buFont typeface="+mj-lt"/>
              <a:buAutoNum type="arabicPeriod"/>
            </a:pPr>
            <a:r>
              <a:rPr lang="en-US" dirty="0">
                <a:solidFill>
                  <a:schemeClr val="bg1">
                    <a:lumMod val="65000"/>
                  </a:schemeClr>
                </a:solidFill>
              </a:rPr>
              <a:t>Core architecture</a:t>
            </a:r>
          </a:p>
          <a:p>
            <a:pPr marL="514350" indent="-514350">
              <a:buFont typeface="+mj-lt"/>
              <a:buAutoNum type="arabicPeriod"/>
            </a:pPr>
            <a:r>
              <a:rPr lang="en-US" dirty="0">
                <a:solidFill>
                  <a:schemeClr val="bg1">
                    <a:lumMod val="65000"/>
                  </a:schemeClr>
                </a:solidFill>
              </a:rPr>
              <a:t>Enabling Secure Semantic Search (S3C)</a:t>
            </a:r>
          </a:p>
          <a:p>
            <a:pPr marL="514350" indent="-514350">
              <a:buFont typeface="+mj-lt"/>
              <a:buAutoNum type="arabicPeriod"/>
            </a:pPr>
            <a:r>
              <a:rPr lang="en-US" dirty="0"/>
              <a:t>Secure Semantic Search on Big Data (S3BD)</a:t>
            </a:r>
          </a:p>
          <a:p>
            <a:pPr marL="514350" indent="-514350">
              <a:buFont typeface="+mj-lt"/>
              <a:buAutoNum type="arabicPeriod"/>
            </a:pPr>
            <a:r>
              <a:rPr lang="en-US" dirty="0">
                <a:solidFill>
                  <a:schemeClr val="bg1">
                    <a:lumMod val="65000"/>
                  </a:schemeClr>
                </a:solidFill>
              </a:rPr>
              <a:t>Conclusion and Future Directions</a:t>
            </a:r>
          </a:p>
          <a:p>
            <a:pPr marL="514350" indent="-514350">
              <a:buFont typeface="+mj-lt"/>
              <a:buAutoNum type="arabicPeriod"/>
            </a:pPr>
            <a:r>
              <a:rPr lang="en-US" dirty="0">
                <a:solidFill>
                  <a:schemeClr val="bg1">
                    <a:lumMod val="65000"/>
                  </a:schemeClr>
                </a:solidFill>
              </a:rPr>
              <a:t>Working Demo!</a:t>
            </a:r>
          </a:p>
          <a:p>
            <a:pPr marL="514350" indent="-514350">
              <a:buFont typeface="+mj-lt"/>
              <a:buAutoNum type="arabicPeriod"/>
            </a:pP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Tree>
    <p:extLst>
      <p:ext uri="{BB962C8B-B14F-4D97-AF65-F5344CB8AC3E}">
        <p14:creationId xmlns:p14="http://schemas.microsoft.com/office/powerpoint/2010/main" val="1534178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4895850" y="3668555"/>
            <a:ext cx="1576353" cy="398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Security</a:t>
            </a:r>
          </a:p>
        </p:txBody>
      </p:sp>
      <p:sp>
        <p:nvSpPr>
          <p:cNvPr id="2" name="Title 1"/>
          <p:cNvSpPr>
            <a:spLocks noGrp="1"/>
          </p:cNvSpPr>
          <p:nvPr>
            <p:ph type="title"/>
          </p:nvPr>
        </p:nvSpPr>
        <p:spPr/>
        <p:txBody>
          <a:bodyPr/>
          <a:lstStyle/>
          <a:p>
            <a:r>
              <a:rPr lang="en-US" dirty="0"/>
              <a:t>Central Index Problem</a:t>
            </a:r>
          </a:p>
        </p:txBody>
      </p:sp>
      <p:sp>
        <p:nvSpPr>
          <p:cNvPr id="3" name="Content Placeholder 2"/>
          <p:cNvSpPr>
            <a:spLocks noGrp="1"/>
          </p:cNvSpPr>
          <p:nvPr>
            <p:ph idx="1"/>
          </p:nvPr>
        </p:nvSpPr>
        <p:spPr>
          <a:xfrm>
            <a:off x="457200" y="1600200"/>
            <a:ext cx="6057900" cy="4525963"/>
          </a:xfrm>
        </p:spPr>
        <p:txBody>
          <a:bodyPr>
            <a:normAutofit/>
          </a:bodyPr>
          <a:lstStyle/>
          <a:p>
            <a:r>
              <a:rPr lang="en-US" sz="3200" dirty="0"/>
              <a:t>S3C approach uses central index</a:t>
            </a:r>
          </a:p>
          <a:p>
            <a:r>
              <a:rPr lang="en-US" sz="3200" dirty="0"/>
              <a:t>Huge index searched</a:t>
            </a:r>
          </a:p>
          <a:p>
            <a:pPr lvl="1"/>
            <a:r>
              <a:rPr lang="en-US" sz="2400" dirty="0"/>
              <a:t>Pulls more results than necessary</a:t>
            </a:r>
          </a:p>
          <a:p>
            <a:pPr lvl="1"/>
            <a:r>
              <a:rPr lang="en-US" sz="2400" dirty="0"/>
              <a:t>Bad for Big Data</a:t>
            </a:r>
          </a:p>
          <a:p>
            <a:pPr lvl="1"/>
            <a:endParaRPr lang="en-US" sz="2400" dirty="0"/>
          </a:p>
          <a:p>
            <a:r>
              <a:rPr lang="en-US" sz="3000" dirty="0"/>
              <a:t>Solution?  Prune searched index.</a:t>
            </a:r>
          </a:p>
          <a:p>
            <a:pPr lvl="1"/>
            <a:r>
              <a:rPr lang="en-US" sz="2400" dirty="0"/>
              <a:t>Divide into topic-based shards.</a:t>
            </a:r>
          </a:p>
          <a:p>
            <a:pPr lvl="1"/>
            <a:r>
              <a:rPr lang="en-US" sz="2400" dirty="0"/>
              <a:t>Cluster into shards; some will be pruned</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34</a:t>
            </a:fld>
            <a:endParaRPr lang="en-US" dirty="0">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762697406"/>
              </p:ext>
            </p:extLst>
          </p:nvPr>
        </p:nvGraphicFramePr>
        <p:xfrm>
          <a:off x="7315200" y="1600201"/>
          <a:ext cx="1531938" cy="4328160"/>
        </p:xfrm>
        <a:graphic>
          <a:graphicData uri="http://schemas.openxmlformats.org/drawingml/2006/table">
            <a:tbl>
              <a:tblPr firstRow="1" bandRow="1">
                <a:tableStyleId>{5C22544A-7EE6-4342-B048-85BDC9FD1C3A}</a:tableStyleId>
              </a:tblPr>
              <a:tblGrid>
                <a:gridCol w="1531938">
                  <a:extLst>
                    <a:ext uri="{9D8B030D-6E8A-4147-A177-3AD203B41FA5}">
                      <a16:colId xmlns:a16="http://schemas.microsoft.com/office/drawing/2014/main" xmlns="" val="2265878904"/>
                    </a:ext>
                  </a:extLst>
                </a:gridCol>
              </a:tblGrid>
              <a:tr h="338046">
                <a:tc>
                  <a:txBody>
                    <a:bodyPr/>
                    <a:lstStyle/>
                    <a:p>
                      <a:pPr algn="ctr"/>
                      <a:r>
                        <a:rPr lang="en-US" dirty="0"/>
                        <a:t>Index</a:t>
                      </a:r>
                      <a:r>
                        <a:rPr lang="en-US" baseline="0" dirty="0"/>
                        <a:t> Terms</a:t>
                      </a:r>
                      <a:endParaRPr lang="en-US" dirty="0"/>
                    </a:p>
                  </a:txBody>
                  <a:tcPr/>
                </a:tc>
                <a:extLst>
                  <a:ext uri="{0D108BD9-81ED-4DB2-BD59-A6C34878D82A}">
                    <a16:rowId xmlns:a16="http://schemas.microsoft.com/office/drawing/2014/main" xmlns="" val="1555021593"/>
                  </a:ext>
                </a:extLst>
              </a:tr>
              <a:tr h="286443">
                <a:tc>
                  <a:txBody>
                    <a:bodyPr/>
                    <a:lstStyle/>
                    <a:p>
                      <a:r>
                        <a:rPr lang="en-US" sz="1400" dirty="0"/>
                        <a:t>Computer</a:t>
                      </a:r>
                      <a:r>
                        <a:rPr lang="en-US" sz="1400" baseline="0" dirty="0"/>
                        <a:t> Science</a:t>
                      </a:r>
                      <a:endParaRPr lang="en-US" sz="1400" dirty="0"/>
                    </a:p>
                  </a:txBody>
                  <a:tcPr/>
                </a:tc>
                <a:extLst>
                  <a:ext uri="{0D108BD9-81ED-4DB2-BD59-A6C34878D82A}">
                    <a16:rowId xmlns:a16="http://schemas.microsoft.com/office/drawing/2014/main" xmlns="" val="719144069"/>
                  </a:ext>
                </a:extLst>
              </a:tr>
              <a:tr h="286443">
                <a:tc>
                  <a:txBody>
                    <a:bodyPr/>
                    <a:lstStyle/>
                    <a:p>
                      <a:r>
                        <a:rPr lang="en-US" sz="1400" dirty="0">
                          <a:solidFill>
                            <a:schemeClr val="accent6">
                              <a:lumMod val="75000"/>
                            </a:schemeClr>
                          </a:solidFill>
                        </a:rPr>
                        <a:t>Big Data</a:t>
                      </a:r>
                    </a:p>
                  </a:txBody>
                  <a:tcPr/>
                </a:tc>
                <a:extLst>
                  <a:ext uri="{0D108BD9-81ED-4DB2-BD59-A6C34878D82A}">
                    <a16:rowId xmlns:a16="http://schemas.microsoft.com/office/drawing/2014/main" xmlns="" val="4164603552"/>
                  </a:ext>
                </a:extLst>
              </a:tr>
              <a:tr h="286443">
                <a:tc>
                  <a:txBody>
                    <a:bodyPr/>
                    <a:lstStyle/>
                    <a:p>
                      <a:r>
                        <a:rPr lang="en-US" sz="1400" dirty="0"/>
                        <a:t>AI</a:t>
                      </a:r>
                    </a:p>
                  </a:txBody>
                  <a:tcPr/>
                </a:tc>
                <a:extLst>
                  <a:ext uri="{0D108BD9-81ED-4DB2-BD59-A6C34878D82A}">
                    <a16:rowId xmlns:a16="http://schemas.microsoft.com/office/drawing/2014/main" xmlns="" val="4147600962"/>
                  </a:ext>
                </a:extLst>
              </a:tr>
              <a:tr h="286443">
                <a:tc>
                  <a:txBody>
                    <a:bodyPr/>
                    <a:lstStyle/>
                    <a:p>
                      <a:r>
                        <a:rPr lang="en-US" sz="1400" dirty="0"/>
                        <a:t>Mathematics</a:t>
                      </a:r>
                    </a:p>
                  </a:txBody>
                  <a:tcPr/>
                </a:tc>
                <a:extLst>
                  <a:ext uri="{0D108BD9-81ED-4DB2-BD59-A6C34878D82A}">
                    <a16:rowId xmlns:a16="http://schemas.microsoft.com/office/drawing/2014/main" xmlns="" val="1653297801"/>
                  </a:ext>
                </a:extLst>
              </a:tr>
              <a:tr h="286443">
                <a:tc>
                  <a:txBody>
                    <a:bodyPr/>
                    <a:lstStyle/>
                    <a:p>
                      <a:r>
                        <a:rPr lang="en-US" sz="1400" dirty="0">
                          <a:solidFill>
                            <a:schemeClr val="accent6">
                              <a:lumMod val="75000"/>
                            </a:schemeClr>
                          </a:solidFill>
                        </a:rPr>
                        <a:t>Cloud Computing</a:t>
                      </a:r>
                    </a:p>
                  </a:txBody>
                  <a:tcPr/>
                </a:tc>
                <a:extLst>
                  <a:ext uri="{0D108BD9-81ED-4DB2-BD59-A6C34878D82A}">
                    <a16:rowId xmlns:a16="http://schemas.microsoft.com/office/drawing/2014/main" xmlns="" val="1556911917"/>
                  </a:ext>
                </a:extLst>
              </a:tr>
              <a:tr h="286443">
                <a:tc>
                  <a:txBody>
                    <a:bodyPr/>
                    <a:lstStyle/>
                    <a:p>
                      <a:r>
                        <a:rPr lang="en-US" sz="1400" dirty="0"/>
                        <a:t>Graphics</a:t>
                      </a:r>
                    </a:p>
                  </a:txBody>
                  <a:tcPr/>
                </a:tc>
                <a:extLst>
                  <a:ext uri="{0D108BD9-81ED-4DB2-BD59-A6C34878D82A}">
                    <a16:rowId xmlns:a16="http://schemas.microsoft.com/office/drawing/2014/main" xmlns="" val="2740785335"/>
                  </a:ext>
                </a:extLst>
              </a:tr>
              <a:tr h="286443">
                <a:tc>
                  <a:txBody>
                    <a:bodyPr/>
                    <a:lstStyle/>
                    <a:p>
                      <a:r>
                        <a:rPr lang="en-US" sz="1400" dirty="0"/>
                        <a:t>Video</a:t>
                      </a:r>
                      <a:r>
                        <a:rPr lang="en-US" sz="1400" baseline="0" dirty="0"/>
                        <a:t> Streaming</a:t>
                      </a:r>
                      <a:endParaRPr lang="en-US" sz="1400" dirty="0"/>
                    </a:p>
                  </a:txBody>
                  <a:tcPr/>
                </a:tc>
                <a:extLst>
                  <a:ext uri="{0D108BD9-81ED-4DB2-BD59-A6C34878D82A}">
                    <a16:rowId xmlns:a16="http://schemas.microsoft.com/office/drawing/2014/main" xmlns="" val="2583560001"/>
                  </a:ext>
                </a:extLst>
              </a:tr>
              <a:tr h="286443">
                <a:tc>
                  <a:txBody>
                    <a:bodyPr/>
                    <a:lstStyle/>
                    <a:p>
                      <a:r>
                        <a:rPr lang="en-US" sz="1400" dirty="0">
                          <a:solidFill>
                            <a:schemeClr val="accent6">
                              <a:lumMod val="75000"/>
                            </a:schemeClr>
                          </a:solidFill>
                        </a:rPr>
                        <a:t>Encryption</a:t>
                      </a:r>
                    </a:p>
                  </a:txBody>
                  <a:tcPr/>
                </a:tc>
                <a:extLst>
                  <a:ext uri="{0D108BD9-81ED-4DB2-BD59-A6C34878D82A}">
                    <a16:rowId xmlns:a16="http://schemas.microsoft.com/office/drawing/2014/main" xmlns="" val="2639442859"/>
                  </a:ext>
                </a:extLst>
              </a:tr>
              <a:tr h="286443">
                <a:tc>
                  <a:txBody>
                    <a:bodyPr/>
                    <a:lstStyle/>
                    <a:p>
                      <a:r>
                        <a:rPr lang="en-US" sz="1400" dirty="0">
                          <a:solidFill>
                            <a:schemeClr val="accent6">
                              <a:lumMod val="75000"/>
                            </a:schemeClr>
                          </a:solidFill>
                        </a:rPr>
                        <a:t>Hashing</a:t>
                      </a:r>
                    </a:p>
                  </a:txBody>
                  <a:tcPr/>
                </a:tc>
                <a:extLst>
                  <a:ext uri="{0D108BD9-81ED-4DB2-BD59-A6C34878D82A}">
                    <a16:rowId xmlns:a16="http://schemas.microsoft.com/office/drawing/2014/main" xmlns="" val="2287094644"/>
                  </a:ext>
                </a:extLst>
              </a:tr>
              <a:tr h="286443">
                <a:tc>
                  <a:txBody>
                    <a:bodyPr/>
                    <a:lstStyle/>
                    <a:p>
                      <a:r>
                        <a:rPr lang="en-US" sz="1400" dirty="0"/>
                        <a:t>Virtual Reality</a:t>
                      </a:r>
                    </a:p>
                  </a:txBody>
                  <a:tcPr/>
                </a:tc>
                <a:extLst>
                  <a:ext uri="{0D108BD9-81ED-4DB2-BD59-A6C34878D82A}">
                    <a16:rowId xmlns:a16="http://schemas.microsoft.com/office/drawing/2014/main" xmlns="" val="3896229676"/>
                  </a:ext>
                </a:extLst>
              </a:tr>
              <a:tr h="286443">
                <a:tc>
                  <a:txBody>
                    <a:bodyPr/>
                    <a:lstStyle/>
                    <a:p>
                      <a:r>
                        <a:rPr lang="en-US" sz="1400" dirty="0"/>
                        <a:t>Data Mining</a:t>
                      </a:r>
                    </a:p>
                  </a:txBody>
                  <a:tcPr/>
                </a:tc>
                <a:extLst>
                  <a:ext uri="{0D108BD9-81ED-4DB2-BD59-A6C34878D82A}">
                    <a16:rowId xmlns:a16="http://schemas.microsoft.com/office/drawing/2014/main" xmlns="" val="2300998938"/>
                  </a:ext>
                </a:extLst>
              </a:tr>
              <a:tr h="286443">
                <a:tc>
                  <a:txBody>
                    <a:bodyPr/>
                    <a:lstStyle/>
                    <a:p>
                      <a:r>
                        <a:rPr lang="en-US" sz="1400" dirty="0"/>
                        <a:t>AWS</a:t>
                      </a:r>
                    </a:p>
                  </a:txBody>
                  <a:tcPr/>
                </a:tc>
                <a:extLst>
                  <a:ext uri="{0D108BD9-81ED-4DB2-BD59-A6C34878D82A}">
                    <a16:rowId xmlns:a16="http://schemas.microsoft.com/office/drawing/2014/main" xmlns="" val="2323360753"/>
                  </a:ext>
                </a:extLst>
              </a:tr>
              <a:tr h="286443">
                <a:tc>
                  <a:txBody>
                    <a:bodyPr/>
                    <a:lstStyle/>
                    <a:p>
                      <a:r>
                        <a:rPr lang="en-US" sz="1400" dirty="0"/>
                        <a:t>Public Key</a:t>
                      </a:r>
                    </a:p>
                  </a:txBody>
                  <a:tcPr/>
                </a:tc>
                <a:extLst>
                  <a:ext uri="{0D108BD9-81ED-4DB2-BD59-A6C34878D82A}">
                    <a16:rowId xmlns:a16="http://schemas.microsoft.com/office/drawing/2014/main" xmlns="" val="3009063360"/>
                  </a:ext>
                </a:extLst>
              </a:tr>
            </a:tbl>
          </a:graphicData>
        </a:graphic>
      </p:graphicFrame>
      <p:cxnSp>
        <p:nvCxnSpPr>
          <p:cNvPr id="22" name="Straight Arrow Connector 21"/>
          <p:cNvCxnSpPr>
            <a:stCxn id="3" idx="3"/>
          </p:cNvCxnSpPr>
          <p:nvPr/>
        </p:nvCxnSpPr>
        <p:spPr>
          <a:xfrm flipV="1">
            <a:off x="6515100" y="2438400"/>
            <a:ext cx="800100" cy="1424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3"/>
          </p:cNvCxnSpPr>
          <p:nvPr/>
        </p:nvCxnSpPr>
        <p:spPr>
          <a:xfrm flipV="1">
            <a:off x="6515100" y="3057525"/>
            <a:ext cx="800100" cy="805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 idx="3"/>
          </p:cNvCxnSpPr>
          <p:nvPr/>
        </p:nvCxnSpPr>
        <p:spPr>
          <a:xfrm flipV="1">
            <a:off x="6515100" y="2133599"/>
            <a:ext cx="800100" cy="1729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3"/>
          </p:cNvCxnSpPr>
          <p:nvPr/>
        </p:nvCxnSpPr>
        <p:spPr>
          <a:xfrm flipV="1">
            <a:off x="6515100" y="3362325"/>
            <a:ext cx="800100" cy="500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3"/>
          </p:cNvCxnSpPr>
          <p:nvPr/>
        </p:nvCxnSpPr>
        <p:spPr>
          <a:xfrm>
            <a:off x="6515100" y="3863182"/>
            <a:ext cx="800100" cy="40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 idx="3"/>
          </p:cNvCxnSpPr>
          <p:nvPr/>
        </p:nvCxnSpPr>
        <p:spPr>
          <a:xfrm>
            <a:off x="6515100" y="3863182"/>
            <a:ext cx="800100" cy="708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 idx="3"/>
          </p:cNvCxnSpPr>
          <p:nvPr/>
        </p:nvCxnSpPr>
        <p:spPr>
          <a:xfrm>
            <a:off x="6515100" y="3863182"/>
            <a:ext cx="800100" cy="1566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 idx="3"/>
          </p:cNvCxnSpPr>
          <p:nvPr/>
        </p:nvCxnSpPr>
        <p:spPr>
          <a:xfrm>
            <a:off x="6515100" y="3863182"/>
            <a:ext cx="800100" cy="1928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search magnifying glas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238" y="3744912"/>
            <a:ext cx="256448" cy="25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500"/>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500"/>
                                        <p:tgtEl>
                                          <p:spTgt spid="3">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500"/>
                                        <p:tgtEl>
                                          <p:spTgt spid="3">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Pruning Process Requirements</a:t>
            </a:r>
          </a:p>
        </p:txBody>
      </p:sp>
      <p:sp>
        <p:nvSpPr>
          <p:cNvPr id="3" name="Content Placeholder 2"/>
          <p:cNvSpPr>
            <a:spLocks noGrp="1"/>
          </p:cNvSpPr>
          <p:nvPr>
            <p:ph idx="1"/>
          </p:nvPr>
        </p:nvSpPr>
        <p:spPr>
          <a:xfrm>
            <a:off x="334650" y="1600200"/>
            <a:ext cx="4303336" cy="4525963"/>
          </a:xfrm>
        </p:spPr>
        <p:txBody>
          <a:bodyPr/>
          <a:lstStyle/>
          <a:p>
            <a:pPr marL="0" indent="0" algn="ctr">
              <a:buNone/>
            </a:pPr>
            <a:r>
              <a:rPr lang="en-US" b="1" dirty="0"/>
              <a:t>Partition into Shards</a:t>
            </a:r>
          </a:p>
          <a:p>
            <a:r>
              <a:rPr lang="en-US" dirty="0"/>
              <a:t>Cluster on Index</a:t>
            </a:r>
          </a:p>
          <a:p>
            <a:pPr lvl="1"/>
            <a:r>
              <a:rPr lang="en-US" dirty="0"/>
              <a:t>Pick starting centroids</a:t>
            </a:r>
          </a:p>
          <a:p>
            <a:pPr lvl="1"/>
            <a:r>
              <a:rPr lang="en-US" dirty="0"/>
              <a:t>Compute distance between encrypted Index data</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
        <p:nvSpPr>
          <p:cNvPr id="5" name="Content Placeholder 2"/>
          <p:cNvSpPr txBox="1">
            <a:spLocks/>
          </p:cNvSpPr>
          <p:nvPr/>
        </p:nvSpPr>
        <p:spPr>
          <a:xfrm>
            <a:off x="4637986" y="1600200"/>
            <a:ext cx="43033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Pick Shards To Search</a:t>
            </a:r>
          </a:p>
          <a:p>
            <a:r>
              <a:rPr lang="en-US" dirty="0"/>
              <a:t>Client must know about shards</a:t>
            </a:r>
          </a:p>
          <a:p>
            <a:pPr lvl="1"/>
            <a:r>
              <a:rPr lang="en-US" dirty="0"/>
              <a:t>Abstract Index data</a:t>
            </a:r>
          </a:p>
          <a:p>
            <a:pPr lvl="1"/>
            <a:endParaRPr lang="en-US" dirty="0"/>
          </a:p>
        </p:txBody>
      </p:sp>
    </p:spTree>
    <p:extLst>
      <p:ext uri="{BB962C8B-B14F-4D97-AF65-F5344CB8AC3E}">
        <p14:creationId xmlns:p14="http://schemas.microsoft.com/office/powerpoint/2010/main" val="218274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Index Partitioning Method</a:t>
            </a:r>
          </a:p>
        </p:txBody>
      </p:sp>
      <p:sp>
        <p:nvSpPr>
          <p:cNvPr id="3" name="Content Placeholder 2"/>
          <p:cNvSpPr>
            <a:spLocks noGrp="1"/>
          </p:cNvSpPr>
          <p:nvPr>
            <p:ph idx="1"/>
          </p:nvPr>
        </p:nvSpPr>
        <p:spPr/>
        <p:txBody>
          <a:bodyPr/>
          <a:lstStyle/>
          <a:p>
            <a:r>
              <a:rPr lang="en-US" dirty="0"/>
              <a:t>Split randomly and parallelize search</a:t>
            </a:r>
          </a:p>
          <a:p>
            <a:pPr lvl="1"/>
            <a:r>
              <a:rPr lang="en-US" dirty="0"/>
              <a:t>Cuts search time, but requires the same amount of computation overhead</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695352083"/>
              </p:ext>
            </p:extLst>
          </p:nvPr>
        </p:nvGraphicFramePr>
        <p:xfrm>
          <a:off x="457200" y="3517900"/>
          <a:ext cx="2147776" cy="1854200"/>
        </p:xfrm>
        <a:graphic>
          <a:graphicData uri="http://schemas.openxmlformats.org/drawingml/2006/table">
            <a:tbl>
              <a:tblPr firstRow="1" bandRow="1">
                <a:tableStyleId>{5C22544A-7EE6-4342-B048-85BDC9FD1C3A}</a:tableStyleId>
              </a:tblPr>
              <a:tblGrid>
                <a:gridCol w="2147776">
                  <a:extLst>
                    <a:ext uri="{9D8B030D-6E8A-4147-A177-3AD203B41FA5}">
                      <a16:colId xmlns:a16="http://schemas.microsoft.com/office/drawing/2014/main" xmlns="" val="548151981"/>
                    </a:ext>
                  </a:extLst>
                </a:gridCol>
              </a:tblGrid>
              <a:tr h="370840">
                <a:tc>
                  <a:txBody>
                    <a:bodyPr/>
                    <a:lstStyle/>
                    <a:p>
                      <a:r>
                        <a:rPr lang="en-US" dirty="0"/>
                        <a:t>Random Shard #1</a:t>
                      </a:r>
                    </a:p>
                  </a:txBody>
                  <a:tcPr/>
                </a:tc>
                <a:extLst>
                  <a:ext uri="{0D108BD9-81ED-4DB2-BD59-A6C34878D82A}">
                    <a16:rowId xmlns:a16="http://schemas.microsoft.com/office/drawing/2014/main" xmlns="" val="1530295258"/>
                  </a:ext>
                </a:extLst>
              </a:tr>
              <a:tr h="370840">
                <a:tc>
                  <a:txBody>
                    <a:bodyPr/>
                    <a:lstStyle/>
                    <a:p>
                      <a:r>
                        <a:rPr lang="en-US" dirty="0"/>
                        <a:t>Computer Science</a:t>
                      </a:r>
                    </a:p>
                  </a:txBody>
                  <a:tcPr/>
                </a:tc>
                <a:extLst>
                  <a:ext uri="{0D108BD9-81ED-4DB2-BD59-A6C34878D82A}">
                    <a16:rowId xmlns:a16="http://schemas.microsoft.com/office/drawing/2014/main" xmlns="" val="4198812726"/>
                  </a:ext>
                </a:extLst>
              </a:tr>
              <a:tr h="370840">
                <a:tc>
                  <a:txBody>
                    <a:bodyPr/>
                    <a:lstStyle/>
                    <a:p>
                      <a:r>
                        <a:rPr lang="en-US" dirty="0"/>
                        <a:t>Big Data</a:t>
                      </a:r>
                    </a:p>
                  </a:txBody>
                  <a:tcPr/>
                </a:tc>
                <a:extLst>
                  <a:ext uri="{0D108BD9-81ED-4DB2-BD59-A6C34878D82A}">
                    <a16:rowId xmlns:a16="http://schemas.microsoft.com/office/drawing/2014/main" xmlns="" val="2633763703"/>
                  </a:ext>
                </a:extLst>
              </a:tr>
              <a:tr h="370840">
                <a:tc>
                  <a:txBody>
                    <a:bodyPr/>
                    <a:lstStyle/>
                    <a:p>
                      <a:r>
                        <a:rPr lang="en-US" dirty="0"/>
                        <a:t>AI</a:t>
                      </a:r>
                    </a:p>
                  </a:txBody>
                  <a:tcPr/>
                </a:tc>
                <a:extLst>
                  <a:ext uri="{0D108BD9-81ED-4DB2-BD59-A6C34878D82A}">
                    <a16:rowId xmlns:a16="http://schemas.microsoft.com/office/drawing/2014/main" xmlns="" val="4150595210"/>
                  </a:ext>
                </a:extLst>
              </a:tr>
              <a:tr h="370840">
                <a:tc>
                  <a:txBody>
                    <a:bodyPr/>
                    <a:lstStyle/>
                    <a:p>
                      <a:r>
                        <a:rPr lang="en-US" dirty="0"/>
                        <a:t>Mathematics</a:t>
                      </a:r>
                    </a:p>
                  </a:txBody>
                  <a:tcPr/>
                </a:tc>
                <a:extLst>
                  <a:ext uri="{0D108BD9-81ED-4DB2-BD59-A6C34878D82A}">
                    <a16:rowId xmlns:a16="http://schemas.microsoft.com/office/drawing/2014/main" xmlns="" val="14298057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88052458"/>
              </p:ext>
            </p:extLst>
          </p:nvPr>
        </p:nvGraphicFramePr>
        <p:xfrm>
          <a:off x="3498112" y="3517900"/>
          <a:ext cx="2147776" cy="1854200"/>
        </p:xfrm>
        <a:graphic>
          <a:graphicData uri="http://schemas.openxmlformats.org/drawingml/2006/table">
            <a:tbl>
              <a:tblPr firstRow="1" bandRow="1">
                <a:tableStyleId>{5C22544A-7EE6-4342-B048-85BDC9FD1C3A}</a:tableStyleId>
              </a:tblPr>
              <a:tblGrid>
                <a:gridCol w="2147776">
                  <a:extLst>
                    <a:ext uri="{9D8B030D-6E8A-4147-A177-3AD203B41FA5}">
                      <a16:colId xmlns:a16="http://schemas.microsoft.com/office/drawing/2014/main" xmlns="" val="548151981"/>
                    </a:ext>
                  </a:extLst>
                </a:gridCol>
              </a:tblGrid>
              <a:tr h="370840">
                <a:tc>
                  <a:txBody>
                    <a:bodyPr/>
                    <a:lstStyle/>
                    <a:p>
                      <a:r>
                        <a:rPr lang="en-US" dirty="0"/>
                        <a:t>Random Shard  #2</a:t>
                      </a:r>
                    </a:p>
                  </a:txBody>
                  <a:tcPr/>
                </a:tc>
                <a:extLst>
                  <a:ext uri="{0D108BD9-81ED-4DB2-BD59-A6C34878D82A}">
                    <a16:rowId xmlns:a16="http://schemas.microsoft.com/office/drawing/2014/main" xmlns="" val="1530295258"/>
                  </a:ext>
                </a:extLst>
              </a:tr>
              <a:tr h="370840">
                <a:tc>
                  <a:txBody>
                    <a:bodyPr/>
                    <a:lstStyle/>
                    <a:p>
                      <a:r>
                        <a:rPr lang="en-US" dirty="0"/>
                        <a:t>Cloud Computing</a:t>
                      </a:r>
                    </a:p>
                  </a:txBody>
                  <a:tcPr/>
                </a:tc>
                <a:extLst>
                  <a:ext uri="{0D108BD9-81ED-4DB2-BD59-A6C34878D82A}">
                    <a16:rowId xmlns:a16="http://schemas.microsoft.com/office/drawing/2014/main" xmlns="" val="4198812726"/>
                  </a:ext>
                </a:extLst>
              </a:tr>
              <a:tr h="370840">
                <a:tc>
                  <a:txBody>
                    <a:bodyPr/>
                    <a:lstStyle/>
                    <a:p>
                      <a:r>
                        <a:rPr lang="en-US" baseline="0" dirty="0"/>
                        <a:t>Graphics</a:t>
                      </a:r>
                      <a:endParaRPr lang="en-US" dirty="0"/>
                    </a:p>
                  </a:txBody>
                  <a:tcPr/>
                </a:tc>
                <a:extLst>
                  <a:ext uri="{0D108BD9-81ED-4DB2-BD59-A6C34878D82A}">
                    <a16:rowId xmlns:a16="http://schemas.microsoft.com/office/drawing/2014/main" xmlns="" val="2633763703"/>
                  </a:ext>
                </a:extLst>
              </a:tr>
              <a:tr h="370840">
                <a:tc>
                  <a:txBody>
                    <a:bodyPr/>
                    <a:lstStyle/>
                    <a:p>
                      <a:r>
                        <a:rPr lang="en-US" dirty="0"/>
                        <a:t>Video Streaming</a:t>
                      </a:r>
                    </a:p>
                  </a:txBody>
                  <a:tcPr/>
                </a:tc>
                <a:extLst>
                  <a:ext uri="{0D108BD9-81ED-4DB2-BD59-A6C34878D82A}">
                    <a16:rowId xmlns:a16="http://schemas.microsoft.com/office/drawing/2014/main" xmlns="" val="4150595210"/>
                  </a:ext>
                </a:extLst>
              </a:tr>
              <a:tr h="370840">
                <a:tc>
                  <a:txBody>
                    <a:bodyPr/>
                    <a:lstStyle/>
                    <a:p>
                      <a:r>
                        <a:rPr lang="en-US" dirty="0"/>
                        <a:t>Encryption</a:t>
                      </a:r>
                    </a:p>
                  </a:txBody>
                  <a:tcPr/>
                </a:tc>
                <a:extLst>
                  <a:ext uri="{0D108BD9-81ED-4DB2-BD59-A6C34878D82A}">
                    <a16:rowId xmlns:a16="http://schemas.microsoft.com/office/drawing/2014/main" xmlns="" val="142980571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36974319"/>
              </p:ext>
            </p:extLst>
          </p:nvPr>
        </p:nvGraphicFramePr>
        <p:xfrm>
          <a:off x="6539024" y="3517900"/>
          <a:ext cx="2147776" cy="2225040"/>
        </p:xfrm>
        <a:graphic>
          <a:graphicData uri="http://schemas.openxmlformats.org/drawingml/2006/table">
            <a:tbl>
              <a:tblPr firstRow="1" bandRow="1">
                <a:tableStyleId>{5C22544A-7EE6-4342-B048-85BDC9FD1C3A}</a:tableStyleId>
              </a:tblPr>
              <a:tblGrid>
                <a:gridCol w="2147776">
                  <a:extLst>
                    <a:ext uri="{9D8B030D-6E8A-4147-A177-3AD203B41FA5}">
                      <a16:colId xmlns:a16="http://schemas.microsoft.com/office/drawing/2014/main" xmlns="" val="548151981"/>
                    </a:ext>
                  </a:extLst>
                </a:gridCol>
              </a:tblGrid>
              <a:tr h="370840">
                <a:tc>
                  <a:txBody>
                    <a:bodyPr/>
                    <a:lstStyle/>
                    <a:p>
                      <a:r>
                        <a:rPr lang="en-US" dirty="0"/>
                        <a:t>Random Shard #3</a:t>
                      </a:r>
                    </a:p>
                  </a:txBody>
                  <a:tcPr/>
                </a:tc>
                <a:extLst>
                  <a:ext uri="{0D108BD9-81ED-4DB2-BD59-A6C34878D82A}">
                    <a16:rowId xmlns:a16="http://schemas.microsoft.com/office/drawing/2014/main" xmlns="" val="1530295258"/>
                  </a:ext>
                </a:extLst>
              </a:tr>
              <a:tr h="370840">
                <a:tc>
                  <a:txBody>
                    <a:bodyPr/>
                    <a:lstStyle/>
                    <a:p>
                      <a:r>
                        <a:rPr lang="en-US" dirty="0"/>
                        <a:t>Hashing</a:t>
                      </a:r>
                    </a:p>
                  </a:txBody>
                  <a:tcPr/>
                </a:tc>
                <a:extLst>
                  <a:ext uri="{0D108BD9-81ED-4DB2-BD59-A6C34878D82A}">
                    <a16:rowId xmlns:a16="http://schemas.microsoft.com/office/drawing/2014/main" xmlns="" val="4198812726"/>
                  </a:ext>
                </a:extLst>
              </a:tr>
              <a:tr h="370840">
                <a:tc>
                  <a:txBody>
                    <a:bodyPr/>
                    <a:lstStyle/>
                    <a:p>
                      <a:r>
                        <a:rPr lang="en-US" dirty="0"/>
                        <a:t>Virtual Reality</a:t>
                      </a:r>
                    </a:p>
                  </a:txBody>
                  <a:tcPr/>
                </a:tc>
                <a:extLst>
                  <a:ext uri="{0D108BD9-81ED-4DB2-BD59-A6C34878D82A}">
                    <a16:rowId xmlns:a16="http://schemas.microsoft.com/office/drawing/2014/main" xmlns="" val="2633763703"/>
                  </a:ext>
                </a:extLst>
              </a:tr>
              <a:tr h="370840">
                <a:tc>
                  <a:txBody>
                    <a:bodyPr/>
                    <a:lstStyle/>
                    <a:p>
                      <a:r>
                        <a:rPr lang="en-US" dirty="0"/>
                        <a:t>Data Mining</a:t>
                      </a:r>
                    </a:p>
                  </a:txBody>
                  <a:tcPr/>
                </a:tc>
                <a:extLst>
                  <a:ext uri="{0D108BD9-81ED-4DB2-BD59-A6C34878D82A}">
                    <a16:rowId xmlns:a16="http://schemas.microsoft.com/office/drawing/2014/main" xmlns="" val="4150595210"/>
                  </a:ext>
                </a:extLst>
              </a:tr>
              <a:tr h="370840">
                <a:tc>
                  <a:txBody>
                    <a:bodyPr/>
                    <a:lstStyle/>
                    <a:p>
                      <a:r>
                        <a:rPr lang="en-US" dirty="0"/>
                        <a:t>AWS</a:t>
                      </a:r>
                    </a:p>
                  </a:txBody>
                  <a:tcPr/>
                </a:tc>
                <a:extLst>
                  <a:ext uri="{0D108BD9-81ED-4DB2-BD59-A6C34878D82A}">
                    <a16:rowId xmlns:a16="http://schemas.microsoft.com/office/drawing/2014/main" xmlns="" val="1429805715"/>
                  </a:ext>
                </a:extLst>
              </a:tr>
              <a:tr h="370840">
                <a:tc>
                  <a:txBody>
                    <a:bodyPr/>
                    <a:lstStyle/>
                    <a:p>
                      <a:r>
                        <a:rPr lang="en-US" dirty="0"/>
                        <a:t>Public Key</a:t>
                      </a:r>
                    </a:p>
                  </a:txBody>
                  <a:tcPr/>
                </a:tc>
                <a:extLst>
                  <a:ext uri="{0D108BD9-81ED-4DB2-BD59-A6C34878D82A}">
                    <a16:rowId xmlns:a16="http://schemas.microsoft.com/office/drawing/2014/main" xmlns="" val="4138801206"/>
                  </a:ext>
                </a:extLst>
              </a:tr>
            </a:tbl>
          </a:graphicData>
        </a:graphic>
      </p:graphicFrame>
    </p:spTree>
    <p:extLst>
      <p:ext uri="{BB962C8B-B14F-4D97-AF65-F5344CB8AC3E}">
        <p14:creationId xmlns:p14="http://schemas.microsoft.com/office/powerpoint/2010/main" val="391898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Topic-Based Clustering Method</a:t>
            </a:r>
          </a:p>
        </p:txBody>
      </p:sp>
      <p:sp>
        <p:nvSpPr>
          <p:cNvPr id="3" name="Content Placeholder 2"/>
          <p:cNvSpPr>
            <a:spLocks noGrp="1"/>
          </p:cNvSpPr>
          <p:nvPr>
            <p:ph idx="1"/>
          </p:nvPr>
        </p:nvSpPr>
        <p:spPr/>
        <p:txBody>
          <a:bodyPr/>
          <a:lstStyle/>
          <a:p>
            <a:r>
              <a:rPr lang="en-US" dirty="0"/>
              <a:t>Split based on topic; parallel search on relevant shards</a:t>
            </a:r>
          </a:p>
          <a:p>
            <a:pPr lvl="1"/>
            <a:r>
              <a:rPr lang="en-US" dirty="0"/>
              <a:t>Cuts search time </a:t>
            </a:r>
            <a:r>
              <a:rPr lang="en-US" b="1" dirty="0"/>
              <a:t>and</a:t>
            </a:r>
            <a:r>
              <a:rPr lang="en-US" dirty="0"/>
              <a:t> minimizes overhead</a:t>
            </a:r>
          </a:p>
          <a:p>
            <a:pPr lvl="1"/>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429593501"/>
              </p:ext>
            </p:extLst>
          </p:nvPr>
        </p:nvGraphicFramePr>
        <p:xfrm>
          <a:off x="167894" y="3539733"/>
          <a:ext cx="2147776" cy="2595880"/>
        </p:xfrm>
        <a:graphic>
          <a:graphicData uri="http://schemas.openxmlformats.org/drawingml/2006/table">
            <a:tbl>
              <a:tblPr firstRow="1" bandRow="1">
                <a:tableStyleId>{5C22544A-7EE6-4342-B048-85BDC9FD1C3A}</a:tableStyleId>
              </a:tblPr>
              <a:tblGrid>
                <a:gridCol w="2147776">
                  <a:extLst>
                    <a:ext uri="{9D8B030D-6E8A-4147-A177-3AD203B41FA5}">
                      <a16:colId xmlns:a16="http://schemas.microsoft.com/office/drawing/2014/main" xmlns="" val="548151981"/>
                    </a:ext>
                  </a:extLst>
                </a:gridCol>
              </a:tblGrid>
              <a:tr h="370840">
                <a:tc>
                  <a:txBody>
                    <a:bodyPr/>
                    <a:lstStyle/>
                    <a:p>
                      <a:r>
                        <a:rPr lang="en-US" dirty="0"/>
                        <a:t>Cloud Computing</a:t>
                      </a:r>
                    </a:p>
                  </a:txBody>
                  <a:tcPr/>
                </a:tc>
                <a:extLst>
                  <a:ext uri="{0D108BD9-81ED-4DB2-BD59-A6C34878D82A}">
                    <a16:rowId xmlns:a16="http://schemas.microsoft.com/office/drawing/2014/main" xmlns="" val="1530295258"/>
                  </a:ext>
                </a:extLst>
              </a:tr>
              <a:tr h="370840">
                <a:tc>
                  <a:txBody>
                    <a:bodyPr/>
                    <a:lstStyle/>
                    <a:p>
                      <a:r>
                        <a:rPr lang="en-US" dirty="0"/>
                        <a:t>Cloud Computing</a:t>
                      </a:r>
                    </a:p>
                  </a:txBody>
                  <a:tcPr/>
                </a:tc>
                <a:extLst>
                  <a:ext uri="{0D108BD9-81ED-4DB2-BD59-A6C34878D82A}">
                    <a16:rowId xmlns:a16="http://schemas.microsoft.com/office/drawing/2014/main" xmlns="" val="4198812726"/>
                  </a:ext>
                </a:extLst>
              </a:tr>
              <a:tr h="370840">
                <a:tc>
                  <a:txBody>
                    <a:bodyPr/>
                    <a:lstStyle/>
                    <a:p>
                      <a:r>
                        <a:rPr lang="en-US" dirty="0"/>
                        <a:t>Video Streaming</a:t>
                      </a:r>
                    </a:p>
                  </a:txBody>
                  <a:tcPr/>
                </a:tc>
                <a:extLst>
                  <a:ext uri="{0D108BD9-81ED-4DB2-BD59-A6C34878D82A}">
                    <a16:rowId xmlns:a16="http://schemas.microsoft.com/office/drawing/2014/main" xmlns="" val="2633763703"/>
                  </a:ext>
                </a:extLst>
              </a:tr>
              <a:tr h="370840">
                <a:tc>
                  <a:txBody>
                    <a:bodyPr/>
                    <a:lstStyle/>
                    <a:p>
                      <a:r>
                        <a:rPr lang="en-US" dirty="0"/>
                        <a:t>Encryption</a:t>
                      </a:r>
                    </a:p>
                  </a:txBody>
                  <a:tcPr/>
                </a:tc>
                <a:extLst>
                  <a:ext uri="{0D108BD9-81ED-4DB2-BD59-A6C34878D82A}">
                    <a16:rowId xmlns:a16="http://schemas.microsoft.com/office/drawing/2014/main" xmlns="" val="4150595210"/>
                  </a:ext>
                </a:extLst>
              </a:tr>
              <a:tr h="370840">
                <a:tc>
                  <a:txBody>
                    <a:bodyPr/>
                    <a:lstStyle/>
                    <a:p>
                      <a:r>
                        <a:rPr lang="en-US" dirty="0"/>
                        <a:t>Hashing</a:t>
                      </a:r>
                    </a:p>
                  </a:txBody>
                  <a:tcPr/>
                </a:tc>
                <a:extLst>
                  <a:ext uri="{0D108BD9-81ED-4DB2-BD59-A6C34878D82A}">
                    <a16:rowId xmlns:a16="http://schemas.microsoft.com/office/drawing/2014/main" xmlns="" val="1429805715"/>
                  </a:ext>
                </a:extLst>
              </a:tr>
              <a:tr h="370840">
                <a:tc>
                  <a:txBody>
                    <a:bodyPr/>
                    <a:lstStyle/>
                    <a:p>
                      <a:r>
                        <a:rPr lang="en-US" dirty="0"/>
                        <a:t>AWS</a:t>
                      </a:r>
                    </a:p>
                  </a:txBody>
                  <a:tcPr/>
                </a:tc>
                <a:extLst>
                  <a:ext uri="{0D108BD9-81ED-4DB2-BD59-A6C34878D82A}">
                    <a16:rowId xmlns:a16="http://schemas.microsoft.com/office/drawing/2014/main" xmlns="" val="4138801206"/>
                  </a:ext>
                </a:extLst>
              </a:tr>
              <a:tr h="370840">
                <a:tc>
                  <a:txBody>
                    <a:bodyPr/>
                    <a:lstStyle/>
                    <a:p>
                      <a:r>
                        <a:rPr lang="en-US" dirty="0"/>
                        <a:t>Public Key</a:t>
                      </a:r>
                    </a:p>
                  </a:txBody>
                  <a:tcPr/>
                </a:tc>
                <a:extLst>
                  <a:ext uri="{0D108BD9-81ED-4DB2-BD59-A6C34878D82A}">
                    <a16:rowId xmlns:a16="http://schemas.microsoft.com/office/drawing/2014/main" xmlns="" val="316167566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9249005"/>
              </p:ext>
            </p:extLst>
          </p:nvPr>
        </p:nvGraphicFramePr>
        <p:xfrm>
          <a:off x="6834805" y="3539733"/>
          <a:ext cx="2147776" cy="1112520"/>
        </p:xfrm>
        <a:graphic>
          <a:graphicData uri="http://schemas.openxmlformats.org/drawingml/2006/table">
            <a:tbl>
              <a:tblPr firstRow="1" bandRow="1">
                <a:tableStyleId>{5C22544A-7EE6-4342-B048-85BDC9FD1C3A}</a:tableStyleId>
              </a:tblPr>
              <a:tblGrid>
                <a:gridCol w="2147776">
                  <a:extLst>
                    <a:ext uri="{9D8B030D-6E8A-4147-A177-3AD203B41FA5}">
                      <a16:colId xmlns:a16="http://schemas.microsoft.com/office/drawing/2014/main" xmlns="" val="548151981"/>
                    </a:ext>
                  </a:extLst>
                </a:gridCol>
              </a:tblGrid>
              <a:tr h="370840">
                <a:tc>
                  <a:txBody>
                    <a:bodyPr/>
                    <a:lstStyle/>
                    <a:p>
                      <a:r>
                        <a:rPr lang="en-US" dirty="0"/>
                        <a:t>Virtual</a:t>
                      </a:r>
                      <a:r>
                        <a:rPr lang="en-US" baseline="0" dirty="0"/>
                        <a:t> Reality</a:t>
                      </a:r>
                      <a:endParaRPr lang="en-US" dirty="0"/>
                    </a:p>
                  </a:txBody>
                  <a:tcPr/>
                </a:tc>
                <a:extLst>
                  <a:ext uri="{0D108BD9-81ED-4DB2-BD59-A6C34878D82A}">
                    <a16:rowId xmlns:a16="http://schemas.microsoft.com/office/drawing/2014/main" xmlns="" val="1530295258"/>
                  </a:ext>
                </a:extLst>
              </a:tr>
              <a:tr h="370840">
                <a:tc>
                  <a:txBody>
                    <a:bodyPr/>
                    <a:lstStyle/>
                    <a:p>
                      <a:r>
                        <a:rPr lang="en-US" dirty="0"/>
                        <a:t>Virtual Reality</a:t>
                      </a:r>
                    </a:p>
                  </a:txBody>
                  <a:tcPr/>
                </a:tc>
                <a:extLst>
                  <a:ext uri="{0D108BD9-81ED-4DB2-BD59-A6C34878D82A}">
                    <a16:rowId xmlns:a16="http://schemas.microsoft.com/office/drawing/2014/main" xmlns="" val="4198812726"/>
                  </a:ext>
                </a:extLst>
              </a:tr>
              <a:tr h="370840">
                <a:tc>
                  <a:txBody>
                    <a:bodyPr/>
                    <a:lstStyle/>
                    <a:p>
                      <a:r>
                        <a:rPr lang="en-US" baseline="0" dirty="0"/>
                        <a:t>Graphics</a:t>
                      </a:r>
                      <a:endParaRPr lang="en-US" dirty="0"/>
                    </a:p>
                  </a:txBody>
                  <a:tcPr/>
                </a:tc>
                <a:extLst>
                  <a:ext uri="{0D108BD9-81ED-4DB2-BD59-A6C34878D82A}">
                    <a16:rowId xmlns:a16="http://schemas.microsoft.com/office/drawing/2014/main" xmlns="" val="26337637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5669651"/>
              </p:ext>
            </p:extLst>
          </p:nvPr>
        </p:nvGraphicFramePr>
        <p:xfrm>
          <a:off x="2448721" y="3539733"/>
          <a:ext cx="2055622" cy="1483360"/>
        </p:xfrm>
        <a:graphic>
          <a:graphicData uri="http://schemas.openxmlformats.org/drawingml/2006/table">
            <a:tbl>
              <a:tblPr firstRow="1" bandRow="1">
                <a:tableStyleId>{5C22544A-7EE6-4342-B048-85BDC9FD1C3A}</a:tableStyleId>
              </a:tblPr>
              <a:tblGrid>
                <a:gridCol w="2055622">
                  <a:extLst>
                    <a:ext uri="{9D8B030D-6E8A-4147-A177-3AD203B41FA5}">
                      <a16:colId xmlns:a16="http://schemas.microsoft.com/office/drawing/2014/main" xmlns="" val="548151981"/>
                    </a:ext>
                  </a:extLst>
                </a:gridCol>
              </a:tblGrid>
              <a:tr h="370840">
                <a:tc>
                  <a:txBody>
                    <a:bodyPr/>
                    <a:lstStyle/>
                    <a:p>
                      <a:r>
                        <a:rPr lang="en-US" dirty="0"/>
                        <a:t>Computer</a:t>
                      </a:r>
                      <a:r>
                        <a:rPr lang="en-US" baseline="0" dirty="0"/>
                        <a:t> Science</a:t>
                      </a:r>
                      <a:endParaRPr lang="en-US" dirty="0"/>
                    </a:p>
                  </a:txBody>
                  <a:tcPr/>
                </a:tc>
                <a:extLst>
                  <a:ext uri="{0D108BD9-81ED-4DB2-BD59-A6C34878D82A}">
                    <a16:rowId xmlns:a16="http://schemas.microsoft.com/office/drawing/2014/main" xmlns="" val="1530295258"/>
                  </a:ext>
                </a:extLst>
              </a:tr>
              <a:tr h="370840">
                <a:tc>
                  <a:txBody>
                    <a:bodyPr/>
                    <a:lstStyle/>
                    <a:p>
                      <a:r>
                        <a:rPr lang="en-US" dirty="0"/>
                        <a:t>AI</a:t>
                      </a:r>
                    </a:p>
                  </a:txBody>
                  <a:tcPr/>
                </a:tc>
                <a:extLst>
                  <a:ext uri="{0D108BD9-81ED-4DB2-BD59-A6C34878D82A}">
                    <a16:rowId xmlns:a16="http://schemas.microsoft.com/office/drawing/2014/main" xmlns="" val="4198812726"/>
                  </a:ext>
                </a:extLst>
              </a:tr>
              <a:tr h="370840">
                <a:tc>
                  <a:txBody>
                    <a:bodyPr/>
                    <a:lstStyle/>
                    <a:p>
                      <a:r>
                        <a:rPr lang="en-US" dirty="0"/>
                        <a:t>Mathematics</a:t>
                      </a:r>
                    </a:p>
                  </a:txBody>
                  <a:tcPr/>
                </a:tc>
                <a:extLst>
                  <a:ext uri="{0D108BD9-81ED-4DB2-BD59-A6C34878D82A}">
                    <a16:rowId xmlns:a16="http://schemas.microsoft.com/office/drawing/2014/main" xmlns="" val="2633763703"/>
                  </a:ext>
                </a:extLst>
              </a:tr>
              <a:tr h="370840">
                <a:tc>
                  <a:txBody>
                    <a:bodyPr/>
                    <a:lstStyle/>
                    <a:p>
                      <a:r>
                        <a:rPr lang="en-US" dirty="0"/>
                        <a:t>Computer Science</a:t>
                      </a:r>
                    </a:p>
                  </a:txBody>
                  <a:tcPr/>
                </a:tc>
                <a:extLst>
                  <a:ext uri="{0D108BD9-81ED-4DB2-BD59-A6C34878D82A}">
                    <a16:rowId xmlns:a16="http://schemas.microsoft.com/office/drawing/2014/main" xmlns="" val="415059521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57573021"/>
              </p:ext>
            </p:extLst>
          </p:nvPr>
        </p:nvGraphicFramePr>
        <p:xfrm>
          <a:off x="4595686" y="3539733"/>
          <a:ext cx="2147776" cy="1483360"/>
        </p:xfrm>
        <a:graphic>
          <a:graphicData uri="http://schemas.openxmlformats.org/drawingml/2006/table">
            <a:tbl>
              <a:tblPr firstRow="1" bandRow="1">
                <a:tableStyleId>{5C22544A-7EE6-4342-B048-85BDC9FD1C3A}</a:tableStyleId>
              </a:tblPr>
              <a:tblGrid>
                <a:gridCol w="2147776">
                  <a:extLst>
                    <a:ext uri="{9D8B030D-6E8A-4147-A177-3AD203B41FA5}">
                      <a16:colId xmlns:a16="http://schemas.microsoft.com/office/drawing/2014/main" xmlns="" val="548151981"/>
                    </a:ext>
                  </a:extLst>
                </a:gridCol>
              </a:tblGrid>
              <a:tr h="370840">
                <a:tc>
                  <a:txBody>
                    <a:bodyPr/>
                    <a:lstStyle/>
                    <a:p>
                      <a:r>
                        <a:rPr lang="en-US" dirty="0"/>
                        <a:t>Big Data</a:t>
                      </a:r>
                    </a:p>
                  </a:txBody>
                  <a:tcPr/>
                </a:tc>
                <a:extLst>
                  <a:ext uri="{0D108BD9-81ED-4DB2-BD59-A6C34878D82A}">
                    <a16:rowId xmlns:a16="http://schemas.microsoft.com/office/drawing/2014/main" xmlns="" val="1530295258"/>
                  </a:ext>
                </a:extLst>
              </a:tr>
              <a:tr h="370840">
                <a:tc>
                  <a:txBody>
                    <a:bodyPr/>
                    <a:lstStyle/>
                    <a:p>
                      <a:r>
                        <a:rPr lang="en-US" dirty="0"/>
                        <a:t>Big Data</a:t>
                      </a:r>
                    </a:p>
                  </a:txBody>
                  <a:tcPr/>
                </a:tc>
                <a:extLst>
                  <a:ext uri="{0D108BD9-81ED-4DB2-BD59-A6C34878D82A}">
                    <a16:rowId xmlns:a16="http://schemas.microsoft.com/office/drawing/2014/main" xmlns="" val="4198812726"/>
                  </a:ext>
                </a:extLst>
              </a:tr>
              <a:tr h="370840">
                <a:tc>
                  <a:txBody>
                    <a:bodyPr/>
                    <a:lstStyle/>
                    <a:p>
                      <a:r>
                        <a:rPr lang="en-US" baseline="0" dirty="0"/>
                        <a:t>AWS</a:t>
                      </a:r>
                      <a:endParaRPr lang="en-US" dirty="0"/>
                    </a:p>
                  </a:txBody>
                  <a:tcPr/>
                </a:tc>
                <a:extLst>
                  <a:ext uri="{0D108BD9-81ED-4DB2-BD59-A6C34878D82A}">
                    <a16:rowId xmlns:a16="http://schemas.microsoft.com/office/drawing/2014/main" xmlns="" val="2633763703"/>
                  </a:ext>
                </a:extLst>
              </a:tr>
              <a:tr h="370840">
                <a:tc>
                  <a:txBody>
                    <a:bodyPr/>
                    <a:lstStyle/>
                    <a:p>
                      <a:r>
                        <a:rPr lang="en-US" dirty="0"/>
                        <a:t>Data Mining</a:t>
                      </a:r>
                    </a:p>
                  </a:txBody>
                  <a:tcPr/>
                </a:tc>
                <a:extLst>
                  <a:ext uri="{0D108BD9-81ED-4DB2-BD59-A6C34878D82A}">
                    <a16:rowId xmlns:a16="http://schemas.microsoft.com/office/drawing/2014/main" xmlns="" val="643352475"/>
                  </a:ext>
                </a:extLst>
              </a:tr>
            </a:tbl>
          </a:graphicData>
        </a:graphic>
      </p:graphicFrame>
    </p:spTree>
    <p:extLst>
      <p:ext uri="{BB962C8B-B14F-4D97-AF65-F5344CB8AC3E}">
        <p14:creationId xmlns:p14="http://schemas.microsoft.com/office/powerpoint/2010/main" val="176647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No Semantic on Encrypted Keywords!</a:t>
            </a:r>
          </a:p>
        </p:txBody>
      </p:sp>
      <p:sp>
        <p:nvSpPr>
          <p:cNvPr id="3" name="Content Placeholder 2"/>
          <p:cNvSpPr>
            <a:spLocks noGrp="1"/>
          </p:cNvSpPr>
          <p:nvPr>
            <p:ph idx="1"/>
          </p:nvPr>
        </p:nvSpPr>
        <p:spPr/>
        <p:txBody>
          <a:bodyPr/>
          <a:lstStyle/>
          <a:p>
            <a:r>
              <a:rPr lang="en-US" dirty="0"/>
              <a:t>All data (including keywords) in the cloud are encrypted</a:t>
            </a:r>
          </a:p>
          <a:p>
            <a:pPr lvl="1"/>
            <a:r>
              <a:rPr lang="en-US" dirty="0"/>
              <a:t>Hard to associate terms semantically</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641814298"/>
              </p:ext>
            </p:extLst>
          </p:nvPr>
        </p:nvGraphicFramePr>
        <p:xfrm>
          <a:off x="115126" y="3560116"/>
          <a:ext cx="2147776" cy="2595880"/>
        </p:xfrm>
        <a:graphic>
          <a:graphicData uri="http://schemas.openxmlformats.org/drawingml/2006/table">
            <a:tbl>
              <a:tblPr firstRow="1" bandRow="1">
                <a:tableStyleId>{5C22544A-7EE6-4342-B048-85BDC9FD1C3A}</a:tableStyleId>
              </a:tblPr>
              <a:tblGrid>
                <a:gridCol w="2147776">
                  <a:extLst>
                    <a:ext uri="{9D8B030D-6E8A-4147-A177-3AD203B41FA5}">
                      <a16:colId xmlns:a16="http://schemas.microsoft.com/office/drawing/2014/main" xmlns="" val="548151981"/>
                    </a:ext>
                  </a:extLst>
                </a:gridCol>
              </a:tblGrid>
              <a:tr h="370840">
                <a:tc>
                  <a:txBody>
                    <a:bodyPr/>
                    <a:lstStyle/>
                    <a:p>
                      <a:r>
                        <a:rPr lang="en-US" dirty="0"/>
                        <a:t>Topic</a:t>
                      </a:r>
                      <a:r>
                        <a:rPr lang="en-US" baseline="0" dirty="0"/>
                        <a:t> #1</a:t>
                      </a:r>
                      <a:endParaRPr lang="en-US" dirty="0"/>
                    </a:p>
                  </a:txBody>
                  <a:tcPr/>
                </a:tc>
                <a:extLst>
                  <a:ext uri="{0D108BD9-81ED-4DB2-BD59-A6C34878D82A}">
                    <a16:rowId xmlns:a16="http://schemas.microsoft.com/office/drawing/2014/main" xmlns="" val="1530295258"/>
                  </a:ext>
                </a:extLst>
              </a:tr>
              <a:tr h="370840">
                <a:tc>
                  <a:txBody>
                    <a:bodyPr/>
                    <a:lstStyle/>
                    <a:p>
                      <a:r>
                        <a:rPr lang="en-US" dirty="0"/>
                        <a:t>%tGFK3</a:t>
                      </a:r>
                    </a:p>
                  </a:txBody>
                  <a:tcPr/>
                </a:tc>
                <a:extLst>
                  <a:ext uri="{0D108BD9-81ED-4DB2-BD59-A6C34878D82A}">
                    <a16:rowId xmlns:a16="http://schemas.microsoft.com/office/drawing/2014/main" xmlns="" val="4198812726"/>
                  </a:ext>
                </a:extLst>
              </a:tr>
              <a:tr h="370840">
                <a:tc>
                  <a:txBody>
                    <a:bodyPr/>
                    <a:lstStyle/>
                    <a:p>
                      <a:r>
                        <a:rPr lang="en-US" dirty="0"/>
                        <a:t>OP(*#j</a:t>
                      </a:r>
                    </a:p>
                  </a:txBody>
                  <a:tcPr/>
                </a:tc>
                <a:extLst>
                  <a:ext uri="{0D108BD9-81ED-4DB2-BD59-A6C34878D82A}">
                    <a16:rowId xmlns:a16="http://schemas.microsoft.com/office/drawing/2014/main" xmlns="" val="2633763703"/>
                  </a:ext>
                </a:extLst>
              </a:tr>
              <a:tr h="370840">
                <a:tc>
                  <a:txBody>
                    <a:bodyPr/>
                    <a:lstStyle/>
                    <a:p>
                      <a:r>
                        <a:rPr lang="en-US" dirty="0"/>
                        <a:t>14JPI3</a:t>
                      </a:r>
                    </a:p>
                  </a:txBody>
                  <a:tcPr/>
                </a:tc>
                <a:extLst>
                  <a:ext uri="{0D108BD9-81ED-4DB2-BD59-A6C34878D82A}">
                    <a16:rowId xmlns:a16="http://schemas.microsoft.com/office/drawing/2014/main" xmlns="" val="4150595210"/>
                  </a:ext>
                </a:extLst>
              </a:tr>
              <a:tr h="370840">
                <a:tc>
                  <a:txBody>
                    <a:bodyPr/>
                    <a:lstStyle/>
                    <a:p>
                      <a:r>
                        <a:rPr lang="en-US" dirty="0"/>
                        <a:t>^63PI</a:t>
                      </a:r>
                    </a:p>
                  </a:txBody>
                  <a:tcPr/>
                </a:tc>
                <a:extLst>
                  <a:ext uri="{0D108BD9-81ED-4DB2-BD59-A6C34878D82A}">
                    <a16:rowId xmlns:a16="http://schemas.microsoft.com/office/drawing/2014/main" xmlns="" val="1429805715"/>
                  </a:ext>
                </a:extLst>
              </a:tr>
              <a:tr h="370840">
                <a:tc>
                  <a:txBody>
                    <a:bodyPr/>
                    <a:lstStyle/>
                    <a:p>
                      <a:r>
                        <a:rPr lang="en-US" dirty="0"/>
                        <a:t>*FJP3#</a:t>
                      </a:r>
                    </a:p>
                  </a:txBody>
                  <a:tcPr/>
                </a:tc>
                <a:extLst>
                  <a:ext uri="{0D108BD9-81ED-4DB2-BD59-A6C34878D82A}">
                    <a16:rowId xmlns:a16="http://schemas.microsoft.com/office/drawing/2014/main" xmlns="" val="4138801206"/>
                  </a:ext>
                </a:extLst>
              </a:tr>
              <a:tr h="370840">
                <a:tc>
                  <a:txBody>
                    <a:bodyPr/>
                    <a:lstStyle/>
                    <a:p>
                      <a:r>
                        <a:rPr lang="en-US" dirty="0"/>
                        <a:t>JFKp3</a:t>
                      </a:r>
                    </a:p>
                  </a:txBody>
                  <a:tcPr/>
                </a:tc>
                <a:extLst>
                  <a:ext uri="{0D108BD9-81ED-4DB2-BD59-A6C34878D82A}">
                    <a16:rowId xmlns:a16="http://schemas.microsoft.com/office/drawing/2014/main" xmlns="" val="316167566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90795960"/>
              </p:ext>
            </p:extLst>
          </p:nvPr>
        </p:nvGraphicFramePr>
        <p:xfrm>
          <a:off x="2409545" y="3560116"/>
          <a:ext cx="2147776" cy="1483360"/>
        </p:xfrm>
        <a:graphic>
          <a:graphicData uri="http://schemas.openxmlformats.org/drawingml/2006/table">
            <a:tbl>
              <a:tblPr firstRow="1" bandRow="1">
                <a:tableStyleId>{5C22544A-7EE6-4342-B048-85BDC9FD1C3A}</a:tableStyleId>
              </a:tblPr>
              <a:tblGrid>
                <a:gridCol w="2147776">
                  <a:extLst>
                    <a:ext uri="{9D8B030D-6E8A-4147-A177-3AD203B41FA5}">
                      <a16:colId xmlns:a16="http://schemas.microsoft.com/office/drawing/2014/main" xmlns="" val="548151981"/>
                    </a:ext>
                  </a:extLst>
                </a:gridCol>
              </a:tblGrid>
              <a:tr h="370840">
                <a:tc>
                  <a:txBody>
                    <a:bodyPr/>
                    <a:lstStyle/>
                    <a:p>
                      <a:r>
                        <a:rPr lang="en-US" dirty="0"/>
                        <a:t>Topic</a:t>
                      </a:r>
                      <a:r>
                        <a:rPr lang="en-US" baseline="0" dirty="0"/>
                        <a:t> #2</a:t>
                      </a:r>
                      <a:endParaRPr lang="en-US" dirty="0"/>
                    </a:p>
                  </a:txBody>
                  <a:tcPr/>
                </a:tc>
                <a:extLst>
                  <a:ext uri="{0D108BD9-81ED-4DB2-BD59-A6C34878D82A}">
                    <a16:rowId xmlns:a16="http://schemas.microsoft.com/office/drawing/2014/main" xmlns="" val="1530295258"/>
                  </a:ext>
                </a:extLst>
              </a:tr>
              <a:tr h="370840">
                <a:tc>
                  <a:txBody>
                    <a:bodyPr/>
                    <a:lstStyle/>
                    <a:p>
                      <a:r>
                        <a:rPr lang="en-US" dirty="0"/>
                        <a:t>dii99</a:t>
                      </a:r>
                    </a:p>
                  </a:txBody>
                  <a:tcPr/>
                </a:tc>
                <a:extLst>
                  <a:ext uri="{0D108BD9-81ED-4DB2-BD59-A6C34878D82A}">
                    <a16:rowId xmlns:a16="http://schemas.microsoft.com/office/drawing/2014/main" xmlns="" val="4198812726"/>
                  </a:ext>
                </a:extLst>
              </a:tr>
              <a:tr h="370840">
                <a:tc>
                  <a:txBody>
                    <a:bodyPr/>
                    <a:lstStyle/>
                    <a:p>
                      <a:r>
                        <a:rPr lang="en-US" baseline="0" dirty="0"/>
                        <a:t>46290</a:t>
                      </a:r>
                      <a:endParaRPr lang="en-US" dirty="0"/>
                    </a:p>
                  </a:txBody>
                  <a:tcPr/>
                </a:tc>
                <a:extLst>
                  <a:ext uri="{0D108BD9-81ED-4DB2-BD59-A6C34878D82A}">
                    <a16:rowId xmlns:a16="http://schemas.microsoft.com/office/drawing/2014/main" xmlns="" val="2633763703"/>
                  </a:ext>
                </a:extLst>
              </a:tr>
              <a:tr h="370840">
                <a:tc>
                  <a:txBody>
                    <a:bodyPr/>
                    <a:lstStyle/>
                    <a:p>
                      <a:r>
                        <a:rPr lang="en-US" dirty="0" err="1"/>
                        <a:t>IPJ#jp</a:t>
                      </a:r>
                      <a:endParaRPr lang="en-US" dirty="0"/>
                    </a:p>
                  </a:txBody>
                  <a:tcPr/>
                </a:tc>
                <a:extLst>
                  <a:ext uri="{0D108BD9-81ED-4DB2-BD59-A6C34878D82A}">
                    <a16:rowId xmlns:a16="http://schemas.microsoft.com/office/drawing/2014/main" xmlns="" val="415059521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17840141"/>
              </p:ext>
            </p:extLst>
          </p:nvPr>
        </p:nvGraphicFramePr>
        <p:xfrm>
          <a:off x="4703964" y="3560116"/>
          <a:ext cx="2055622" cy="1483360"/>
        </p:xfrm>
        <a:graphic>
          <a:graphicData uri="http://schemas.openxmlformats.org/drawingml/2006/table">
            <a:tbl>
              <a:tblPr firstRow="1" bandRow="1">
                <a:tableStyleId>{5C22544A-7EE6-4342-B048-85BDC9FD1C3A}</a:tableStyleId>
              </a:tblPr>
              <a:tblGrid>
                <a:gridCol w="2055622">
                  <a:extLst>
                    <a:ext uri="{9D8B030D-6E8A-4147-A177-3AD203B41FA5}">
                      <a16:colId xmlns:a16="http://schemas.microsoft.com/office/drawing/2014/main" xmlns="" val="548151981"/>
                    </a:ext>
                  </a:extLst>
                </a:gridCol>
              </a:tblGrid>
              <a:tr h="370840">
                <a:tc>
                  <a:txBody>
                    <a:bodyPr/>
                    <a:lstStyle/>
                    <a:p>
                      <a:r>
                        <a:rPr lang="en-US" dirty="0"/>
                        <a:t>Topic #3</a:t>
                      </a:r>
                    </a:p>
                  </a:txBody>
                  <a:tcPr/>
                </a:tc>
                <a:extLst>
                  <a:ext uri="{0D108BD9-81ED-4DB2-BD59-A6C34878D82A}">
                    <a16:rowId xmlns:a16="http://schemas.microsoft.com/office/drawing/2014/main" xmlns="" val="1530295258"/>
                  </a:ext>
                </a:extLst>
              </a:tr>
              <a:tr h="370840">
                <a:tc>
                  <a:txBody>
                    <a:bodyPr/>
                    <a:lstStyle/>
                    <a:p>
                      <a:r>
                        <a:rPr lang="en-US" dirty="0"/>
                        <a:t>OP#99</a:t>
                      </a:r>
                    </a:p>
                  </a:txBody>
                  <a:tcPr/>
                </a:tc>
                <a:extLst>
                  <a:ext uri="{0D108BD9-81ED-4DB2-BD59-A6C34878D82A}">
                    <a16:rowId xmlns:a16="http://schemas.microsoft.com/office/drawing/2014/main" xmlns="" val="4198812726"/>
                  </a:ext>
                </a:extLst>
              </a:tr>
              <a:tr h="370840">
                <a:tc>
                  <a:txBody>
                    <a:bodyPr/>
                    <a:lstStyle/>
                    <a:p>
                      <a:r>
                        <a:rPr lang="en-US" dirty="0"/>
                        <a:t>JKL;@</a:t>
                      </a:r>
                    </a:p>
                  </a:txBody>
                  <a:tcPr/>
                </a:tc>
                <a:extLst>
                  <a:ext uri="{0D108BD9-81ED-4DB2-BD59-A6C34878D82A}">
                    <a16:rowId xmlns:a16="http://schemas.microsoft.com/office/drawing/2014/main" xmlns="" val="2633763703"/>
                  </a:ext>
                </a:extLst>
              </a:tr>
              <a:tr h="370840">
                <a:tc>
                  <a:txBody>
                    <a:bodyPr/>
                    <a:lstStyle/>
                    <a:p>
                      <a:r>
                        <a:rPr lang="en-US" dirty="0"/>
                        <a:t>PO#ND</a:t>
                      </a:r>
                    </a:p>
                  </a:txBody>
                  <a:tcPr/>
                </a:tc>
                <a:extLst>
                  <a:ext uri="{0D108BD9-81ED-4DB2-BD59-A6C34878D82A}">
                    <a16:rowId xmlns:a16="http://schemas.microsoft.com/office/drawing/2014/main" xmlns="" val="415059521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80017381"/>
              </p:ext>
            </p:extLst>
          </p:nvPr>
        </p:nvGraphicFramePr>
        <p:xfrm>
          <a:off x="6906229" y="3560116"/>
          <a:ext cx="2147776" cy="1112520"/>
        </p:xfrm>
        <a:graphic>
          <a:graphicData uri="http://schemas.openxmlformats.org/drawingml/2006/table">
            <a:tbl>
              <a:tblPr firstRow="1" bandRow="1">
                <a:tableStyleId>{5C22544A-7EE6-4342-B048-85BDC9FD1C3A}</a:tableStyleId>
              </a:tblPr>
              <a:tblGrid>
                <a:gridCol w="2147776">
                  <a:extLst>
                    <a:ext uri="{9D8B030D-6E8A-4147-A177-3AD203B41FA5}">
                      <a16:colId xmlns:a16="http://schemas.microsoft.com/office/drawing/2014/main" xmlns="" val="548151981"/>
                    </a:ext>
                  </a:extLst>
                </a:gridCol>
              </a:tblGrid>
              <a:tr h="370840">
                <a:tc>
                  <a:txBody>
                    <a:bodyPr/>
                    <a:lstStyle/>
                    <a:p>
                      <a:r>
                        <a:rPr lang="en-US" dirty="0"/>
                        <a:t>Topic#4</a:t>
                      </a:r>
                    </a:p>
                  </a:txBody>
                  <a:tcPr/>
                </a:tc>
                <a:extLst>
                  <a:ext uri="{0D108BD9-81ED-4DB2-BD59-A6C34878D82A}">
                    <a16:rowId xmlns:a16="http://schemas.microsoft.com/office/drawing/2014/main" xmlns="" val="1530295258"/>
                  </a:ext>
                </a:extLst>
              </a:tr>
              <a:tr h="370840">
                <a:tc>
                  <a:txBody>
                    <a:bodyPr/>
                    <a:lstStyle/>
                    <a:p>
                      <a:r>
                        <a:rPr lang="en-US" dirty="0"/>
                        <a:t>AWJP(</a:t>
                      </a:r>
                    </a:p>
                  </a:txBody>
                  <a:tcPr/>
                </a:tc>
                <a:extLst>
                  <a:ext uri="{0D108BD9-81ED-4DB2-BD59-A6C34878D82A}">
                    <a16:rowId xmlns:a16="http://schemas.microsoft.com/office/drawing/2014/main" xmlns="" val="4198812726"/>
                  </a:ext>
                </a:extLst>
              </a:tr>
              <a:tr h="370840">
                <a:tc>
                  <a:txBody>
                    <a:bodyPr/>
                    <a:lstStyle/>
                    <a:p>
                      <a:r>
                        <a:rPr lang="en-US" dirty="0"/>
                        <a:t>IP339</a:t>
                      </a:r>
                    </a:p>
                  </a:txBody>
                  <a:tcPr/>
                </a:tc>
                <a:extLst>
                  <a:ext uri="{0D108BD9-81ED-4DB2-BD59-A6C34878D82A}">
                    <a16:rowId xmlns:a16="http://schemas.microsoft.com/office/drawing/2014/main" xmlns="" val="2633763703"/>
                  </a:ext>
                </a:extLst>
              </a:tr>
            </a:tbl>
          </a:graphicData>
        </a:graphic>
      </p:graphicFrame>
    </p:spTree>
    <p:extLst>
      <p:ext uri="{BB962C8B-B14F-4D97-AF65-F5344CB8AC3E}">
        <p14:creationId xmlns:p14="http://schemas.microsoft.com/office/powerpoint/2010/main" val="191994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Clustering Encrypted Data</a:t>
            </a:r>
          </a:p>
        </p:txBody>
      </p:sp>
      <p:sp>
        <p:nvSpPr>
          <p:cNvPr id="3" name="Content Placeholder 2"/>
          <p:cNvSpPr>
            <a:spLocks noGrp="1"/>
          </p:cNvSpPr>
          <p:nvPr>
            <p:ph idx="1"/>
          </p:nvPr>
        </p:nvSpPr>
        <p:spPr/>
        <p:txBody>
          <a:bodyPr/>
          <a:lstStyle/>
          <a:p>
            <a:r>
              <a:rPr lang="en-US" dirty="0"/>
              <a:t>How to create topic-based shards when data is encrypted?</a:t>
            </a:r>
          </a:p>
          <a:p>
            <a:pPr lvl="1"/>
            <a:r>
              <a:rPr lang="en-US" dirty="0"/>
              <a:t>Clusters based on statistical semantics</a:t>
            </a:r>
          </a:p>
          <a:p>
            <a:pPr lvl="1"/>
            <a:r>
              <a:rPr lang="en-US" dirty="0"/>
              <a:t>Adapt K-Means clustering algorithm</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spTree>
    <p:extLst>
      <p:ext uri="{BB962C8B-B14F-4D97-AF65-F5344CB8AC3E}">
        <p14:creationId xmlns:p14="http://schemas.microsoft.com/office/powerpoint/2010/main" val="382062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6627"/>
            <a:ext cx="7772400" cy="1470025"/>
          </a:xfrm>
        </p:spPr>
        <p:txBody>
          <a:bodyPr>
            <a:normAutofit fontScale="90000"/>
          </a:bodyPr>
          <a:lstStyle/>
          <a:p>
            <a:r>
              <a:rPr lang="en-US" b="1" dirty="0">
                <a:solidFill>
                  <a:schemeClr val="tx1"/>
                </a:solidFill>
              </a:rPr>
              <a:t>Secure Semantic Search Over Encrypted Big Data in the Cloud</a:t>
            </a:r>
            <a:endParaRPr lang="en-US" dirty="0"/>
          </a:p>
        </p:txBody>
      </p:sp>
      <p:sp>
        <p:nvSpPr>
          <p:cNvPr id="3" name="Subtitle 2"/>
          <p:cNvSpPr>
            <a:spLocks noGrp="1"/>
          </p:cNvSpPr>
          <p:nvPr>
            <p:ph type="subTitle" idx="1"/>
          </p:nvPr>
        </p:nvSpPr>
        <p:spPr>
          <a:xfrm>
            <a:off x="1371600" y="4511863"/>
            <a:ext cx="6400800" cy="1448247"/>
          </a:xfrm>
        </p:spPr>
        <p:txBody>
          <a:bodyPr>
            <a:normAutofit fontScale="62500" lnSpcReduction="20000"/>
          </a:bodyPr>
          <a:lstStyle/>
          <a:p>
            <a:r>
              <a:rPr lang="en-US" sz="3600" dirty="0">
                <a:solidFill>
                  <a:schemeClr val="tx1"/>
                </a:solidFill>
              </a:rPr>
              <a:t>Mohsen Amini Salehi</a:t>
            </a:r>
            <a:br>
              <a:rPr lang="en-US" sz="3600" dirty="0">
                <a:solidFill>
                  <a:schemeClr val="tx1"/>
                </a:solidFill>
              </a:rPr>
            </a:br>
            <a:r>
              <a:rPr lang="en-US" sz="3600" dirty="0">
                <a:solidFill>
                  <a:schemeClr val="tx1"/>
                </a:solidFill>
              </a:rPr>
              <a:t>Jason Woodworth</a:t>
            </a:r>
          </a:p>
          <a:p>
            <a:r>
              <a:rPr lang="en-US" sz="3600" dirty="0">
                <a:solidFill>
                  <a:schemeClr val="tx1"/>
                </a:solidFill>
              </a:rPr>
              <a:t>Hoang Pham</a:t>
            </a:r>
          </a:p>
          <a:p>
            <a:r>
              <a:rPr lang="en-US" sz="3600" dirty="0">
                <a:solidFill>
                  <a:schemeClr val="tx1"/>
                </a:solidFill>
              </a:rPr>
              <a:t> S.M. </a:t>
            </a:r>
            <a:r>
              <a:rPr lang="en-US" sz="3600" dirty="0" err="1">
                <a:solidFill>
                  <a:schemeClr val="tx1"/>
                </a:solidFill>
              </a:rPr>
              <a:t>Zoabaed</a:t>
            </a:r>
            <a:endParaRPr lang="en-US" sz="3600" dirty="0">
              <a:solidFill>
                <a:schemeClr val="tx1"/>
              </a:solidFill>
            </a:endParaRPr>
          </a:p>
        </p:txBody>
      </p:sp>
    </p:spTree>
    <p:extLst>
      <p:ext uri="{BB962C8B-B14F-4D97-AF65-F5344CB8AC3E}">
        <p14:creationId xmlns:p14="http://schemas.microsoft.com/office/powerpoint/2010/main" val="2383574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Clustering Method</a:t>
            </a:r>
          </a:p>
        </p:txBody>
      </p:sp>
      <p:sp>
        <p:nvSpPr>
          <p:cNvPr id="3" name="Content Placeholder 2"/>
          <p:cNvSpPr>
            <a:spLocks noGrp="1"/>
          </p:cNvSpPr>
          <p:nvPr>
            <p:ph idx="1"/>
          </p:nvPr>
        </p:nvSpPr>
        <p:spPr>
          <a:xfrm>
            <a:off x="457200" y="1600201"/>
            <a:ext cx="8229600" cy="3378198"/>
          </a:xfrm>
        </p:spPr>
        <p:txBody>
          <a:bodyPr/>
          <a:lstStyle/>
          <a:p>
            <a:r>
              <a:rPr lang="en-US" dirty="0"/>
              <a:t>Clusters data points around closest ‘means’</a:t>
            </a:r>
          </a:p>
          <a:p>
            <a:pPr lvl="1"/>
            <a:r>
              <a:rPr lang="en-US" dirty="0"/>
              <a:t>Picks </a:t>
            </a:r>
            <a:r>
              <a:rPr lang="en-US" i="1" dirty="0"/>
              <a:t>k</a:t>
            </a:r>
            <a:r>
              <a:rPr lang="en-US" dirty="0"/>
              <a:t> initial centroids; computes closest centroid per data point</a:t>
            </a:r>
          </a:p>
          <a:p>
            <a:r>
              <a:rPr lang="en-US" dirty="0"/>
              <a:t>We must define:</a:t>
            </a:r>
          </a:p>
          <a:p>
            <a:pPr lvl="1"/>
            <a:r>
              <a:rPr lang="en-US" dirty="0"/>
              <a:t>Picking initial centroids</a:t>
            </a:r>
          </a:p>
          <a:p>
            <a:pPr lvl="1"/>
            <a:r>
              <a:rPr lang="en-US" dirty="0"/>
              <a:t>Distance between two index terms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pic>
        <p:nvPicPr>
          <p:cNvPr id="3074" name="Picture 2" descr="https://upload.wikimedia.org/wikipedia/commons/thumb/5/5e/K_Means_Example_Step_1.svg/197px-K_Means_Example_Step_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1724"/>
            <a:ext cx="18764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a/a5/K_Means_Example_Step_2.svg/197px-K_Means_Example_Step_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300" y="5006973"/>
            <a:ext cx="187642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3/3e/K_Means_Example_Step_3.svg/197px-K_Means_Example_Step_3.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912" y="4978398"/>
            <a:ext cx="187642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d/d2/K_Means_Example_Step_4.svg/197px-K_Means_Example_Step_4.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8524" y="5006973"/>
            <a:ext cx="1876425" cy="1619251"/>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1704975" y="5695950"/>
            <a:ext cx="476250"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333875" y="5616573"/>
            <a:ext cx="476250"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272324" y="5788023"/>
            <a:ext cx="476250"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Centroids</a:t>
            </a:r>
          </a:p>
        </p:txBody>
      </p:sp>
      <p:sp>
        <p:nvSpPr>
          <p:cNvPr id="3" name="Content Placeholder 2"/>
          <p:cNvSpPr>
            <a:spLocks noGrp="1"/>
          </p:cNvSpPr>
          <p:nvPr>
            <p:ph idx="1"/>
          </p:nvPr>
        </p:nvSpPr>
        <p:spPr/>
        <p:txBody>
          <a:bodyPr/>
          <a:lstStyle/>
          <a:p>
            <a:r>
              <a:rPr lang="en-US" dirty="0"/>
              <a:t>Pick </a:t>
            </a:r>
            <a:r>
              <a:rPr lang="en-US" i="1" dirty="0"/>
              <a:t>k</a:t>
            </a:r>
            <a:r>
              <a:rPr lang="en-US" dirty="0"/>
              <a:t> terms with the most files associated</a:t>
            </a:r>
          </a:p>
          <a:p>
            <a:r>
              <a:rPr lang="en-US" dirty="0"/>
              <a:t>Only pick a term if it contributes more unseen terms than seen.</a:t>
            </a:r>
          </a:p>
          <a:p>
            <a:pPr lvl="1"/>
            <a:r>
              <a:rPr lang="en-US" dirty="0"/>
              <a:t>Ensures cluster diversity</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9988396"/>
              </p:ext>
            </p:extLst>
          </p:nvPr>
        </p:nvGraphicFramePr>
        <p:xfrm>
          <a:off x="3633521" y="4191635"/>
          <a:ext cx="3996382" cy="2529840"/>
        </p:xfrm>
        <a:graphic>
          <a:graphicData uri="http://schemas.openxmlformats.org/drawingml/2006/table">
            <a:tbl>
              <a:tblPr firstRow="1" bandRow="1">
                <a:tableStyleId>{85BE263C-DBD7-4A20-BB59-AAB30ACAA65A}</a:tableStyleId>
              </a:tblPr>
              <a:tblGrid>
                <a:gridCol w="707885">
                  <a:extLst>
                    <a:ext uri="{9D8B030D-6E8A-4147-A177-3AD203B41FA5}">
                      <a16:colId xmlns:a16="http://schemas.microsoft.com/office/drawing/2014/main" xmlns="" val="925466686"/>
                    </a:ext>
                  </a:extLst>
                </a:gridCol>
                <a:gridCol w="3288497">
                  <a:extLst>
                    <a:ext uri="{9D8B030D-6E8A-4147-A177-3AD203B41FA5}">
                      <a16:colId xmlns:a16="http://schemas.microsoft.com/office/drawing/2014/main" xmlns="" val="508838047"/>
                    </a:ext>
                  </a:extLst>
                </a:gridCol>
              </a:tblGrid>
              <a:tr h="228287">
                <a:tc gridSpan="2">
                  <a:txBody>
                    <a:bodyPr/>
                    <a:lstStyle/>
                    <a:p>
                      <a:r>
                        <a:rPr lang="en-US" sz="1600" dirty="0"/>
                        <a:t>Encrypted Index</a:t>
                      </a:r>
                    </a:p>
                  </a:txBody>
                  <a:tcPr/>
                </a:tc>
                <a:tc hMerge="1">
                  <a:txBody>
                    <a:bodyPr/>
                    <a:lstStyle/>
                    <a:p>
                      <a:endParaRPr lang="en-US" dirty="0"/>
                    </a:p>
                  </a:txBody>
                  <a:tcPr/>
                </a:tc>
                <a:extLst>
                  <a:ext uri="{0D108BD9-81ED-4DB2-BD59-A6C34878D82A}">
                    <a16:rowId xmlns:a16="http://schemas.microsoft.com/office/drawing/2014/main" xmlns="" val="3851071780"/>
                  </a:ext>
                </a:extLst>
              </a:tr>
              <a:tr h="228287">
                <a:tc>
                  <a:txBody>
                    <a:bodyPr/>
                    <a:lstStyle/>
                    <a:p>
                      <a:r>
                        <a:rPr lang="en-US" sz="1200" b="1" dirty="0"/>
                        <a:t>52646</a:t>
                      </a:r>
                    </a:p>
                  </a:txBody>
                  <a:tcPr/>
                </a:tc>
                <a:tc>
                  <a:txBody>
                    <a:bodyPr/>
                    <a:lstStyle/>
                    <a:p>
                      <a:r>
                        <a:rPr lang="en-US" sz="1200" b="0" i="1" dirty="0"/>
                        <a:t>F910</a:t>
                      </a:r>
                      <a:r>
                        <a:rPr lang="en-US" sz="1200" b="0" dirty="0"/>
                        <a:t> (3), </a:t>
                      </a:r>
                      <a:r>
                        <a:rPr lang="en-US" sz="1200" b="0" i="1" dirty="0"/>
                        <a:t>F757</a:t>
                      </a:r>
                      <a:r>
                        <a:rPr lang="en-US" sz="1200" b="0" dirty="0"/>
                        <a:t> (6),</a:t>
                      </a:r>
                      <a:r>
                        <a:rPr lang="en-US" sz="1200" b="0" baseline="0" dirty="0"/>
                        <a:t> </a:t>
                      </a:r>
                      <a:r>
                        <a:rPr lang="en-US" sz="1200" b="0" i="1" baseline="0" dirty="0"/>
                        <a:t>F310</a:t>
                      </a:r>
                      <a:r>
                        <a:rPr lang="en-US" sz="1200" b="0" baseline="0" dirty="0"/>
                        <a:t> (3), </a:t>
                      </a:r>
                      <a:r>
                        <a:rPr lang="en-US" sz="1200" b="0" i="1" baseline="0" dirty="0"/>
                        <a:t>F452</a:t>
                      </a:r>
                      <a:r>
                        <a:rPr lang="en-US" sz="1200" b="1" baseline="0" dirty="0"/>
                        <a:t> </a:t>
                      </a:r>
                      <a:r>
                        <a:rPr lang="en-US" sz="1200" b="0" baseline="0" dirty="0"/>
                        <a:t>(2), </a:t>
                      </a:r>
                      <a:r>
                        <a:rPr lang="en-US" sz="1200" b="0" i="1" baseline="0" dirty="0"/>
                        <a:t>F872</a:t>
                      </a:r>
                      <a:r>
                        <a:rPr lang="en-US" sz="1200" b="0" baseline="0" dirty="0"/>
                        <a:t> (8)</a:t>
                      </a:r>
                      <a:endParaRPr lang="en-US" sz="1200" b="0" dirty="0"/>
                    </a:p>
                  </a:txBody>
                  <a:tcPr/>
                </a:tc>
                <a:extLst>
                  <a:ext uri="{0D108BD9-81ED-4DB2-BD59-A6C34878D82A}">
                    <a16:rowId xmlns:a16="http://schemas.microsoft.com/office/drawing/2014/main" xmlns="" val="2786464515"/>
                  </a:ext>
                </a:extLst>
              </a:tr>
              <a:tr h="228287">
                <a:tc>
                  <a:txBody>
                    <a:bodyPr/>
                    <a:lstStyle/>
                    <a:p>
                      <a:r>
                        <a:rPr lang="en-US" sz="1200" b="0" dirty="0"/>
                        <a:t>8a386</a:t>
                      </a:r>
                    </a:p>
                  </a:txBody>
                  <a:tcPr/>
                </a:tc>
                <a:tc>
                  <a:txBody>
                    <a:bodyPr/>
                    <a:lstStyle/>
                    <a:p>
                      <a:r>
                        <a:rPr lang="en-US" sz="1200" b="0" i="1" dirty="0"/>
                        <a:t>F452</a:t>
                      </a:r>
                      <a:r>
                        <a:rPr lang="en-US" sz="1200" b="0" baseline="0" dirty="0"/>
                        <a:t> (4), </a:t>
                      </a:r>
                      <a:r>
                        <a:rPr lang="en-US" sz="1200" b="0" i="1" baseline="0" dirty="0"/>
                        <a:t>F910 </a:t>
                      </a:r>
                      <a:r>
                        <a:rPr lang="en-US" sz="1200" b="0" baseline="0" dirty="0"/>
                        <a:t>(1), </a:t>
                      </a:r>
                      <a:r>
                        <a:rPr lang="en-US" sz="1200" b="0" i="1" baseline="0" dirty="0"/>
                        <a:t>F310</a:t>
                      </a:r>
                      <a:r>
                        <a:rPr lang="en-US" sz="1200" b="0" baseline="0" dirty="0"/>
                        <a:t> (9), F842 (11)</a:t>
                      </a:r>
                      <a:endParaRPr lang="en-US" sz="1200" b="1" dirty="0"/>
                    </a:p>
                  </a:txBody>
                  <a:tcPr/>
                </a:tc>
                <a:extLst>
                  <a:ext uri="{0D108BD9-81ED-4DB2-BD59-A6C34878D82A}">
                    <a16:rowId xmlns:a16="http://schemas.microsoft.com/office/drawing/2014/main" xmlns="" val="4151319325"/>
                  </a:ext>
                </a:extLst>
              </a:tr>
              <a:tr h="228287">
                <a:tc>
                  <a:txBody>
                    <a:bodyPr/>
                    <a:lstStyle/>
                    <a:p>
                      <a:r>
                        <a:rPr lang="en-US" sz="1200" b="1" dirty="0"/>
                        <a:t>4b736</a:t>
                      </a:r>
                    </a:p>
                  </a:txBody>
                  <a:tcPr/>
                </a:tc>
                <a:tc>
                  <a:txBody>
                    <a:bodyPr/>
                    <a:lstStyle/>
                    <a:p>
                      <a:r>
                        <a:rPr lang="en-US" sz="1200" dirty="0"/>
                        <a:t>F341 (8),</a:t>
                      </a:r>
                      <a:r>
                        <a:rPr lang="en-US" sz="1200" baseline="0" dirty="0"/>
                        <a:t> </a:t>
                      </a:r>
                      <a:r>
                        <a:rPr lang="en-US" sz="1200" b="0" i="1" baseline="0" dirty="0"/>
                        <a:t>F452</a:t>
                      </a:r>
                      <a:r>
                        <a:rPr lang="en-US" sz="1200" b="1" baseline="0" dirty="0"/>
                        <a:t> </a:t>
                      </a:r>
                      <a:r>
                        <a:rPr lang="en-US" sz="1200" b="0" baseline="0" dirty="0"/>
                        <a:t>(16), F585 (20)</a:t>
                      </a:r>
                      <a:endParaRPr lang="en-US" sz="1200" dirty="0"/>
                    </a:p>
                  </a:txBody>
                  <a:tcPr/>
                </a:tc>
                <a:extLst>
                  <a:ext uri="{0D108BD9-81ED-4DB2-BD59-A6C34878D82A}">
                    <a16:rowId xmlns:a16="http://schemas.microsoft.com/office/drawing/2014/main" xmlns="" val="332845124"/>
                  </a:ext>
                </a:extLst>
              </a:tr>
              <a:tr h="228287">
                <a:tc>
                  <a:txBody>
                    <a:bodyPr/>
                    <a:lstStyle/>
                    <a:p>
                      <a:r>
                        <a:rPr lang="en-US" sz="1200" dirty="0"/>
                        <a:t>b97a2</a:t>
                      </a:r>
                    </a:p>
                  </a:txBody>
                  <a:tcPr/>
                </a:tc>
                <a:tc>
                  <a:txBody>
                    <a:bodyPr/>
                    <a:lstStyle/>
                    <a:p>
                      <a:r>
                        <a:rPr lang="en-US" sz="1200" dirty="0"/>
                        <a:t>F754</a:t>
                      </a:r>
                      <a:r>
                        <a:rPr lang="en-US" sz="1200" baseline="0" dirty="0"/>
                        <a:t> (9), F310 (5), </a:t>
                      </a:r>
                      <a:r>
                        <a:rPr lang="en-US" sz="1200" b="0" baseline="0" dirty="0"/>
                        <a:t>F452</a:t>
                      </a:r>
                      <a:r>
                        <a:rPr lang="en-US" sz="1200" b="1" baseline="0" dirty="0"/>
                        <a:t> </a:t>
                      </a:r>
                      <a:r>
                        <a:rPr lang="en-US" sz="1200" b="0" baseline="0" dirty="0"/>
                        <a:t>(6)</a:t>
                      </a:r>
                      <a:endParaRPr lang="en-US" sz="1200" dirty="0"/>
                    </a:p>
                  </a:txBody>
                  <a:tcPr/>
                </a:tc>
                <a:extLst>
                  <a:ext uri="{0D108BD9-81ED-4DB2-BD59-A6C34878D82A}">
                    <a16:rowId xmlns:a16="http://schemas.microsoft.com/office/drawing/2014/main" xmlns="" val="1234868973"/>
                  </a:ext>
                </a:extLst>
              </a:tr>
              <a:tr h="228287">
                <a:tc>
                  <a:txBody>
                    <a:bodyPr/>
                    <a:lstStyle/>
                    <a:p>
                      <a:r>
                        <a:rPr lang="en-US" sz="1200" dirty="0"/>
                        <a:t>8dfcf</a:t>
                      </a:r>
                    </a:p>
                  </a:txBody>
                  <a:tcPr/>
                </a:tc>
                <a:tc>
                  <a:txBody>
                    <a:bodyPr/>
                    <a:lstStyle/>
                    <a:p>
                      <a:r>
                        <a:rPr lang="en-US" sz="1200" dirty="0"/>
                        <a:t>F341 (10),</a:t>
                      </a:r>
                      <a:r>
                        <a:rPr lang="en-US" sz="1200" baseline="0" dirty="0"/>
                        <a:t> </a:t>
                      </a:r>
                      <a:r>
                        <a:rPr lang="en-US" sz="1200" b="0" baseline="0" dirty="0"/>
                        <a:t>F452</a:t>
                      </a:r>
                      <a:r>
                        <a:rPr lang="en-US" sz="1200" baseline="0" dirty="0"/>
                        <a:t> (16)</a:t>
                      </a:r>
                      <a:endParaRPr lang="en-US" sz="1200" dirty="0"/>
                    </a:p>
                  </a:txBody>
                  <a:tcPr/>
                </a:tc>
                <a:extLst>
                  <a:ext uri="{0D108BD9-81ED-4DB2-BD59-A6C34878D82A}">
                    <a16:rowId xmlns:a16="http://schemas.microsoft.com/office/drawing/2014/main" xmlns="" val="141552946"/>
                  </a:ext>
                </a:extLst>
              </a:tr>
              <a:tr h="228287">
                <a:tc>
                  <a:txBody>
                    <a:bodyPr/>
                    <a:lstStyle/>
                    <a:p>
                      <a:r>
                        <a:rPr lang="en-US" sz="1200" dirty="0"/>
                        <a:t>6ae48</a:t>
                      </a:r>
                    </a:p>
                  </a:txBody>
                  <a:tcPr/>
                </a:tc>
                <a:tc>
                  <a:txBody>
                    <a:bodyPr/>
                    <a:lstStyle/>
                    <a:p>
                      <a:r>
                        <a:rPr lang="en-US" sz="1200" dirty="0"/>
                        <a:t>F757 (2), </a:t>
                      </a:r>
                      <a:r>
                        <a:rPr lang="en-US" sz="1200" b="0" dirty="0"/>
                        <a:t>F452</a:t>
                      </a:r>
                      <a:r>
                        <a:rPr lang="en-US" sz="1200" b="1" baseline="0" dirty="0"/>
                        <a:t> </a:t>
                      </a:r>
                      <a:r>
                        <a:rPr lang="en-US" sz="1200" b="0" baseline="0" dirty="0"/>
                        <a:t>(1)</a:t>
                      </a:r>
                      <a:endParaRPr lang="en-US" sz="1200" dirty="0"/>
                    </a:p>
                  </a:txBody>
                  <a:tcPr/>
                </a:tc>
                <a:extLst>
                  <a:ext uri="{0D108BD9-81ED-4DB2-BD59-A6C34878D82A}">
                    <a16:rowId xmlns:a16="http://schemas.microsoft.com/office/drawing/2014/main" xmlns="" val="1004906337"/>
                  </a:ext>
                </a:extLst>
              </a:tr>
              <a:tr h="228287">
                <a:tc>
                  <a:txBody>
                    <a:bodyPr/>
                    <a:lstStyle/>
                    <a:p>
                      <a:r>
                        <a:rPr lang="en-US" sz="1200" dirty="0"/>
                        <a:t>5b4e7</a:t>
                      </a:r>
                    </a:p>
                  </a:txBody>
                  <a:tcPr/>
                </a:tc>
                <a:tc>
                  <a:txBody>
                    <a:bodyPr/>
                    <a:lstStyle/>
                    <a:p>
                      <a:r>
                        <a:rPr lang="en-US" sz="1200" b="0" dirty="0"/>
                        <a:t>F452</a:t>
                      </a:r>
                      <a:r>
                        <a:rPr lang="en-US" sz="1200" baseline="0" dirty="0"/>
                        <a:t> (12)</a:t>
                      </a:r>
                      <a:endParaRPr lang="en-US" sz="1200" dirty="0"/>
                    </a:p>
                  </a:txBody>
                  <a:tcPr/>
                </a:tc>
                <a:extLst>
                  <a:ext uri="{0D108BD9-81ED-4DB2-BD59-A6C34878D82A}">
                    <a16:rowId xmlns:a16="http://schemas.microsoft.com/office/drawing/2014/main" xmlns="" val="2912986335"/>
                  </a:ext>
                </a:extLst>
              </a:tr>
              <a:tr h="228287">
                <a:tc>
                  <a:txBody>
                    <a:bodyPr/>
                    <a:lstStyle/>
                    <a:p>
                      <a:r>
                        <a:rPr lang="en-US" sz="1200" dirty="0"/>
                        <a:t>…</a:t>
                      </a:r>
                    </a:p>
                  </a:txBody>
                  <a:tcPr/>
                </a:tc>
                <a:tc>
                  <a:txBody>
                    <a:bodyPr/>
                    <a:lstStyle/>
                    <a:p>
                      <a:endParaRPr lang="en-US" sz="1200" dirty="0"/>
                    </a:p>
                  </a:txBody>
                  <a:tcPr/>
                </a:tc>
                <a:extLst>
                  <a:ext uri="{0D108BD9-81ED-4DB2-BD59-A6C34878D82A}">
                    <a16:rowId xmlns:a16="http://schemas.microsoft.com/office/drawing/2014/main" xmlns="" val="1565085812"/>
                  </a:ext>
                </a:extLst>
              </a:tr>
            </a:tbl>
          </a:graphicData>
        </a:graphic>
      </p:graphicFrame>
      <p:sp>
        <p:nvSpPr>
          <p:cNvPr id="6" name="Right Arrow 5"/>
          <p:cNvSpPr/>
          <p:nvPr/>
        </p:nvSpPr>
        <p:spPr>
          <a:xfrm>
            <a:off x="2685953" y="4510708"/>
            <a:ext cx="850162"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685953" y="5082208"/>
            <a:ext cx="850162"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Between Terms</a:t>
            </a:r>
          </a:p>
        </p:txBody>
      </p:sp>
      <p:sp>
        <p:nvSpPr>
          <p:cNvPr id="3" name="Content Placeholder 2"/>
          <p:cNvSpPr>
            <a:spLocks noGrp="1"/>
          </p:cNvSpPr>
          <p:nvPr>
            <p:ph idx="1"/>
          </p:nvPr>
        </p:nvSpPr>
        <p:spPr/>
        <p:txBody>
          <a:bodyPr>
            <a:normAutofit/>
          </a:bodyPr>
          <a:lstStyle/>
          <a:p>
            <a:r>
              <a:rPr lang="en-US" sz="3200" i="1" dirty="0"/>
              <a:t>Clustering Hypothesis</a:t>
            </a:r>
            <a:r>
              <a:rPr lang="en-US" sz="3200" dirty="0"/>
              <a:t> states that objects that appear together are related</a:t>
            </a:r>
            <a:endParaRPr lang="en-US" sz="3200" i="1" dirty="0"/>
          </a:p>
          <a:p>
            <a:pPr lvl="1"/>
            <a:r>
              <a:rPr lang="en-US" sz="2600" dirty="0"/>
              <a:t>If two words appeared in the same file, they could be considered related.</a:t>
            </a:r>
          </a:p>
          <a:p>
            <a:pPr lvl="1"/>
            <a:r>
              <a:rPr lang="en-US" sz="2600" dirty="0"/>
              <a:t>Distance defined </a:t>
            </a:r>
            <a:r>
              <a:rPr lang="en-US" sz="2600" dirty="0" smtClean="0"/>
              <a:t>based on co-occurrence </a:t>
            </a:r>
            <a:r>
              <a:rPr lang="en-US" sz="2600" dirty="0"/>
              <a:t>in files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graphicFrame>
        <p:nvGraphicFramePr>
          <p:cNvPr id="5" name="Table 4"/>
          <p:cNvGraphicFramePr>
            <a:graphicFrameLocks noGrp="1"/>
          </p:cNvGraphicFramePr>
          <p:nvPr>
            <p:extLst/>
          </p:nvPr>
        </p:nvGraphicFramePr>
        <p:xfrm>
          <a:off x="3700196" y="4276408"/>
          <a:ext cx="3996382" cy="2529840"/>
        </p:xfrm>
        <a:graphic>
          <a:graphicData uri="http://schemas.openxmlformats.org/drawingml/2006/table">
            <a:tbl>
              <a:tblPr firstRow="1" bandRow="1">
                <a:tableStyleId>{85BE263C-DBD7-4A20-BB59-AAB30ACAA65A}</a:tableStyleId>
              </a:tblPr>
              <a:tblGrid>
                <a:gridCol w="707885">
                  <a:extLst>
                    <a:ext uri="{9D8B030D-6E8A-4147-A177-3AD203B41FA5}">
                      <a16:colId xmlns:a16="http://schemas.microsoft.com/office/drawing/2014/main" xmlns="" val="925466686"/>
                    </a:ext>
                  </a:extLst>
                </a:gridCol>
                <a:gridCol w="3288497">
                  <a:extLst>
                    <a:ext uri="{9D8B030D-6E8A-4147-A177-3AD203B41FA5}">
                      <a16:colId xmlns:a16="http://schemas.microsoft.com/office/drawing/2014/main" xmlns="" val="508838047"/>
                    </a:ext>
                  </a:extLst>
                </a:gridCol>
              </a:tblGrid>
              <a:tr h="228287">
                <a:tc gridSpan="2">
                  <a:txBody>
                    <a:bodyPr/>
                    <a:lstStyle/>
                    <a:p>
                      <a:r>
                        <a:rPr lang="en-US" sz="1600" dirty="0"/>
                        <a:t>Encrypted Index</a:t>
                      </a:r>
                    </a:p>
                  </a:txBody>
                  <a:tcPr/>
                </a:tc>
                <a:tc hMerge="1">
                  <a:txBody>
                    <a:bodyPr/>
                    <a:lstStyle/>
                    <a:p>
                      <a:endParaRPr lang="en-US" dirty="0"/>
                    </a:p>
                  </a:txBody>
                  <a:tcPr/>
                </a:tc>
                <a:extLst>
                  <a:ext uri="{0D108BD9-81ED-4DB2-BD59-A6C34878D82A}">
                    <a16:rowId xmlns:a16="http://schemas.microsoft.com/office/drawing/2014/main" xmlns="" val="3851071780"/>
                  </a:ext>
                </a:extLst>
              </a:tr>
              <a:tr h="228287">
                <a:tc>
                  <a:txBody>
                    <a:bodyPr/>
                    <a:lstStyle/>
                    <a:p>
                      <a:r>
                        <a:rPr lang="en-US" sz="1200" dirty="0"/>
                        <a:t>5b4e7</a:t>
                      </a:r>
                    </a:p>
                  </a:txBody>
                  <a:tcPr/>
                </a:tc>
                <a:tc>
                  <a:txBody>
                    <a:bodyPr/>
                    <a:lstStyle/>
                    <a:p>
                      <a:r>
                        <a:rPr lang="en-US" sz="1200" b="0" dirty="0"/>
                        <a:t>F452</a:t>
                      </a:r>
                      <a:r>
                        <a:rPr lang="en-US" sz="1200" baseline="0" dirty="0"/>
                        <a:t> (12)</a:t>
                      </a:r>
                      <a:endParaRPr lang="en-US" sz="1200" dirty="0"/>
                    </a:p>
                  </a:txBody>
                  <a:tcPr/>
                </a:tc>
                <a:extLst>
                  <a:ext uri="{0D108BD9-81ED-4DB2-BD59-A6C34878D82A}">
                    <a16:rowId xmlns:a16="http://schemas.microsoft.com/office/drawing/2014/main" xmlns="" val="2223315195"/>
                  </a:ext>
                </a:extLst>
              </a:tr>
              <a:tr h="228287">
                <a:tc>
                  <a:txBody>
                    <a:bodyPr/>
                    <a:lstStyle/>
                    <a:p>
                      <a:r>
                        <a:rPr lang="en-US" sz="1200" b="1" dirty="0"/>
                        <a:t>8dfcf</a:t>
                      </a:r>
                    </a:p>
                  </a:txBody>
                  <a:tcPr/>
                </a:tc>
                <a:tc>
                  <a:txBody>
                    <a:bodyPr/>
                    <a:lstStyle/>
                    <a:p>
                      <a:r>
                        <a:rPr lang="en-US" sz="1200" b="1" dirty="0"/>
                        <a:t>F341</a:t>
                      </a:r>
                      <a:r>
                        <a:rPr lang="en-US" sz="1200" dirty="0"/>
                        <a:t> (10),</a:t>
                      </a:r>
                      <a:r>
                        <a:rPr lang="en-US" sz="1200" baseline="0" dirty="0"/>
                        <a:t> </a:t>
                      </a:r>
                      <a:r>
                        <a:rPr lang="en-US" sz="1200" b="0" baseline="0" dirty="0"/>
                        <a:t>F452</a:t>
                      </a:r>
                      <a:r>
                        <a:rPr lang="en-US" sz="1200" baseline="0" dirty="0"/>
                        <a:t> (16)</a:t>
                      </a:r>
                      <a:endParaRPr lang="en-US" sz="1200" dirty="0"/>
                    </a:p>
                  </a:txBody>
                  <a:tcPr/>
                </a:tc>
                <a:extLst>
                  <a:ext uri="{0D108BD9-81ED-4DB2-BD59-A6C34878D82A}">
                    <a16:rowId xmlns:a16="http://schemas.microsoft.com/office/drawing/2014/main" xmlns="" val="141552946"/>
                  </a:ext>
                </a:extLst>
              </a:tr>
              <a:tr h="228287">
                <a:tc>
                  <a:txBody>
                    <a:bodyPr/>
                    <a:lstStyle/>
                    <a:p>
                      <a:r>
                        <a:rPr lang="en-US" sz="1200" b="1" dirty="0"/>
                        <a:t>4b736</a:t>
                      </a:r>
                    </a:p>
                  </a:txBody>
                  <a:tcPr/>
                </a:tc>
                <a:tc>
                  <a:txBody>
                    <a:bodyPr/>
                    <a:lstStyle/>
                    <a:p>
                      <a:r>
                        <a:rPr lang="en-US" sz="1200" b="1" dirty="0"/>
                        <a:t>F341</a:t>
                      </a:r>
                      <a:r>
                        <a:rPr lang="en-US" sz="1200" dirty="0"/>
                        <a:t> (8),</a:t>
                      </a:r>
                      <a:r>
                        <a:rPr lang="en-US" sz="1200" baseline="0" dirty="0"/>
                        <a:t> </a:t>
                      </a:r>
                      <a:r>
                        <a:rPr lang="en-US" sz="1200" b="0" baseline="0" dirty="0"/>
                        <a:t>F452</a:t>
                      </a:r>
                      <a:r>
                        <a:rPr lang="en-US" sz="1200" b="1" baseline="0" dirty="0"/>
                        <a:t> </a:t>
                      </a:r>
                      <a:r>
                        <a:rPr lang="en-US" sz="1200" b="0" baseline="0" dirty="0"/>
                        <a:t>(16), F910 (20)</a:t>
                      </a:r>
                      <a:endParaRPr lang="en-US" sz="1200" dirty="0"/>
                    </a:p>
                  </a:txBody>
                  <a:tcPr/>
                </a:tc>
                <a:extLst>
                  <a:ext uri="{0D108BD9-81ED-4DB2-BD59-A6C34878D82A}">
                    <a16:rowId xmlns:a16="http://schemas.microsoft.com/office/drawing/2014/main" xmlns="" val="166583003"/>
                  </a:ext>
                </a:extLst>
              </a:tr>
              <a:tr h="228287">
                <a:tc>
                  <a:txBody>
                    <a:bodyPr/>
                    <a:lstStyle/>
                    <a:p>
                      <a:r>
                        <a:rPr lang="en-US" sz="1200" b="0" dirty="0"/>
                        <a:t>8a386</a:t>
                      </a:r>
                    </a:p>
                  </a:txBody>
                  <a:tcPr/>
                </a:tc>
                <a:tc>
                  <a:txBody>
                    <a:bodyPr/>
                    <a:lstStyle/>
                    <a:p>
                      <a:r>
                        <a:rPr lang="en-US" sz="1200" b="0" dirty="0"/>
                        <a:t>F452</a:t>
                      </a:r>
                      <a:r>
                        <a:rPr lang="en-US" sz="1200" b="0" baseline="0" dirty="0"/>
                        <a:t> (4), F745 (1), F401 (9), F842 (11)</a:t>
                      </a:r>
                      <a:endParaRPr lang="en-US" sz="1200" b="1" dirty="0"/>
                    </a:p>
                  </a:txBody>
                  <a:tcPr/>
                </a:tc>
                <a:extLst>
                  <a:ext uri="{0D108BD9-81ED-4DB2-BD59-A6C34878D82A}">
                    <a16:rowId xmlns:a16="http://schemas.microsoft.com/office/drawing/2014/main" xmlns="" val="3328703214"/>
                  </a:ext>
                </a:extLst>
              </a:tr>
              <a:tr h="228287">
                <a:tc>
                  <a:txBody>
                    <a:bodyPr/>
                    <a:lstStyle/>
                    <a:p>
                      <a:r>
                        <a:rPr lang="en-US" sz="1200" b="0" dirty="0"/>
                        <a:t>52646</a:t>
                      </a:r>
                    </a:p>
                  </a:txBody>
                  <a:tcPr/>
                </a:tc>
                <a:tc>
                  <a:txBody>
                    <a:bodyPr/>
                    <a:lstStyle/>
                    <a:p>
                      <a:r>
                        <a:rPr lang="en-US" sz="1200" b="0" dirty="0"/>
                        <a:t>F910 (3), F757 (6),</a:t>
                      </a:r>
                      <a:r>
                        <a:rPr lang="en-US" sz="1200" b="0" baseline="0" dirty="0"/>
                        <a:t> F310 (3), F452</a:t>
                      </a:r>
                      <a:r>
                        <a:rPr lang="en-US" sz="1200" b="1" baseline="0" dirty="0"/>
                        <a:t> </a:t>
                      </a:r>
                      <a:r>
                        <a:rPr lang="en-US" sz="1200" b="0" baseline="0" dirty="0"/>
                        <a:t>(2), F872 (8)</a:t>
                      </a:r>
                      <a:endParaRPr lang="en-US" sz="1200" b="0" dirty="0"/>
                    </a:p>
                  </a:txBody>
                  <a:tcPr/>
                </a:tc>
                <a:extLst>
                  <a:ext uri="{0D108BD9-81ED-4DB2-BD59-A6C34878D82A}">
                    <a16:rowId xmlns:a16="http://schemas.microsoft.com/office/drawing/2014/main" xmlns="" val="4090599935"/>
                  </a:ext>
                </a:extLst>
              </a:tr>
              <a:tr h="228287">
                <a:tc>
                  <a:txBody>
                    <a:bodyPr/>
                    <a:lstStyle/>
                    <a:p>
                      <a:r>
                        <a:rPr lang="en-US" sz="1200" dirty="0"/>
                        <a:t>b97a2</a:t>
                      </a:r>
                    </a:p>
                  </a:txBody>
                  <a:tcPr/>
                </a:tc>
                <a:tc>
                  <a:txBody>
                    <a:bodyPr/>
                    <a:lstStyle/>
                    <a:p>
                      <a:r>
                        <a:rPr lang="en-US" sz="1200" dirty="0"/>
                        <a:t>F754</a:t>
                      </a:r>
                      <a:r>
                        <a:rPr lang="en-US" sz="1200" baseline="0" dirty="0"/>
                        <a:t> (9), F310 (5), </a:t>
                      </a:r>
                      <a:r>
                        <a:rPr lang="en-US" sz="1200" b="0" baseline="0" dirty="0"/>
                        <a:t>F452</a:t>
                      </a:r>
                      <a:r>
                        <a:rPr lang="en-US" sz="1200" b="1" baseline="0" dirty="0"/>
                        <a:t> </a:t>
                      </a:r>
                      <a:r>
                        <a:rPr lang="en-US" sz="1200" b="0" baseline="0" dirty="0"/>
                        <a:t>(6)</a:t>
                      </a:r>
                      <a:endParaRPr lang="en-US" sz="1200" dirty="0"/>
                    </a:p>
                  </a:txBody>
                  <a:tcPr/>
                </a:tc>
                <a:extLst>
                  <a:ext uri="{0D108BD9-81ED-4DB2-BD59-A6C34878D82A}">
                    <a16:rowId xmlns:a16="http://schemas.microsoft.com/office/drawing/2014/main" xmlns="" val="47276416"/>
                  </a:ext>
                </a:extLst>
              </a:tr>
              <a:tr h="228287">
                <a:tc>
                  <a:txBody>
                    <a:bodyPr/>
                    <a:lstStyle/>
                    <a:p>
                      <a:r>
                        <a:rPr lang="en-US" sz="1200" dirty="0"/>
                        <a:t>6ae48</a:t>
                      </a:r>
                    </a:p>
                  </a:txBody>
                  <a:tcPr/>
                </a:tc>
                <a:tc>
                  <a:txBody>
                    <a:bodyPr/>
                    <a:lstStyle/>
                    <a:p>
                      <a:r>
                        <a:rPr lang="en-US" sz="1200" dirty="0"/>
                        <a:t>F757 (2), </a:t>
                      </a:r>
                      <a:r>
                        <a:rPr lang="en-US" sz="1200" b="0" dirty="0"/>
                        <a:t>F452</a:t>
                      </a:r>
                      <a:r>
                        <a:rPr lang="en-US" sz="1200" b="1" baseline="0" dirty="0"/>
                        <a:t> </a:t>
                      </a:r>
                      <a:r>
                        <a:rPr lang="en-US" sz="1200" b="0" baseline="0" dirty="0"/>
                        <a:t>(1)</a:t>
                      </a:r>
                      <a:endParaRPr lang="en-US" sz="1200" dirty="0"/>
                    </a:p>
                  </a:txBody>
                  <a:tcPr/>
                </a:tc>
                <a:extLst>
                  <a:ext uri="{0D108BD9-81ED-4DB2-BD59-A6C34878D82A}">
                    <a16:rowId xmlns:a16="http://schemas.microsoft.com/office/drawing/2014/main" xmlns="" val="1004906337"/>
                  </a:ext>
                </a:extLst>
              </a:tr>
              <a:tr h="228287">
                <a:tc>
                  <a:txBody>
                    <a:bodyPr/>
                    <a:lstStyle/>
                    <a:p>
                      <a:r>
                        <a:rPr lang="en-US" sz="1200" dirty="0"/>
                        <a:t>…</a:t>
                      </a:r>
                    </a:p>
                  </a:txBody>
                  <a:tcPr/>
                </a:tc>
                <a:tc>
                  <a:txBody>
                    <a:bodyPr/>
                    <a:lstStyle/>
                    <a:p>
                      <a:endParaRPr lang="en-US" sz="1200" dirty="0"/>
                    </a:p>
                  </a:txBody>
                  <a:tcPr/>
                </a:tc>
                <a:extLst>
                  <a:ext uri="{0D108BD9-81ED-4DB2-BD59-A6C34878D82A}">
                    <a16:rowId xmlns:a16="http://schemas.microsoft.com/office/drawing/2014/main" xmlns="" val="1565085812"/>
                  </a:ext>
                </a:extLst>
              </a:tr>
            </a:tbl>
          </a:graphicData>
        </a:graphic>
      </p:graphicFrame>
    </p:spTree>
    <p:extLst>
      <p:ext uri="{BB962C8B-B14F-4D97-AF65-F5344CB8AC3E}">
        <p14:creationId xmlns:p14="http://schemas.microsoft.com/office/powerpoint/2010/main" val="8133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Distance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14:m>
                  <m:oMath xmlns:m="http://schemas.openxmlformats.org/officeDocument/2006/math">
                    <m:r>
                      <a:rPr lang="en-US" sz="2400" i="1" smtClean="0">
                        <a:latin typeface="Cambria Math" panose="02040503050406030204" pitchFamily="18" charset="0"/>
                      </a:rPr>
                      <m:t>𝑑𝑖𝑠𝑡</m:t>
                    </m:r>
                    <m:d>
                      <m:dPr>
                        <m:ctrlPr>
                          <a:rPr lang="en-US" sz="2400" i="1">
                            <a:latin typeface="Cambria Math"/>
                          </a:rPr>
                        </m:ctrlPr>
                      </m:dPr>
                      <m:e>
                        <m:sSub>
                          <m:sSubPr>
                            <m:ctrlPr>
                              <a:rPr lang="en-US" sz="2400" i="1">
                                <a:latin typeface="Cambria Math"/>
                              </a:rPr>
                            </m:ctrlPr>
                          </m:sSubPr>
                          <m:e>
                            <m:r>
                              <a:rPr lang="en-US" sz="2400" i="1">
                                <a:latin typeface="Cambria Math" panose="02040503050406030204" pitchFamily="18" charset="0"/>
                              </a:rPr>
                              <m:t>𝐶</m:t>
                            </m:r>
                          </m:e>
                          <m:sub>
                            <m:r>
                              <a:rPr lang="en-US" sz="2400" i="1">
                                <a:latin typeface="Cambria Math" panose="02040503050406030204" pitchFamily="18" charset="0"/>
                              </a:rPr>
                              <m:t>𝑖</m:t>
                            </m:r>
                          </m:sub>
                        </m:sSub>
                        <m:r>
                          <a:rPr lang="en-US" sz="2400" i="1">
                            <a:latin typeface="Cambria Math" panose="02040503050406030204" pitchFamily="18" charset="0"/>
                          </a:rPr>
                          <m:t>, </m:t>
                        </m:r>
                        <m:r>
                          <a:rPr lang="en-US" sz="2400" i="1">
                            <a:latin typeface="Cambria Math" panose="02040503050406030204" pitchFamily="18" charset="0"/>
                          </a:rPr>
                          <m:t>𝑇</m:t>
                        </m:r>
                      </m:e>
                    </m:d>
                    <m:r>
                      <a:rPr lang="en-US" sz="2400" i="1">
                        <a:latin typeface="Cambria Math" panose="02040503050406030204" pitchFamily="18" charset="0"/>
                      </a:rPr>
                      <m:t>= </m:t>
                    </m:r>
                    <m:nary>
                      <m:naryPr>
                        <m:chr m:val="∑"/>
                        <m:supHide m:val="on"/>
                        <m:ctrlPr>
                          <a:rPr lang="en-US" sz="2400" i="1">
                            <a:latin typeface="Cambria Math"/>
                          </a:rPr>
                        </m:ctrlPr>
                      </m:naryPr>
                      <m:sub>
                        <m:r>
                          <m:rPr>
                            <m:brk m:alnAt="7"/>
                          </m:rPr>
                          <a:rPr lang="en-US" sz="2400" i="1">
                            <a:latin typeface="Cambria Math" panose="02040503050406030204" pitchFamily="18" charset="0"/>
                          </a:rPr>
                          <m:t>𝑓</m:t>
                        </m:r>
                        <m:r>
                          <a:rPr lang="en-US" sz="2400" i="1">
                            <a:latin typeface="Cambria Math" panose="02040503050406030204" pitchFamily="18" charset="0"/>
                            <a:ea typeface="Cambria Math" panose="02040503050406030204" pitchFamily="18" charset="0"/>
                          </a:rPr>
                          <m:t>𝜖</m:t>
                        </m:r>
                        <m:r>
                          <a:rPr lang="en-US" sz="2400" i="1">
                            <a:latin typeface="Cambria Math" panose="02040503050406030204" pitchFamily="18" charset="0"/>
                            <a:ea typeface="Cambria Math" panose="02040503050406030204" pitchFamily="18" charset="0"/>
                          </a:rPr>
                          <m:t>𝐼</m:t>
                        </m:r>
                        <m:d>
                          <m:dPr>
                            <m:begChr m:val="["/>
                            <m:endChr m:val="]"/>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𝑇</m:t>
                            </m:r>
                          </m:e>
                        </m:d>
                      </m:sub>
                      <m:sup/>
                      <m:e>
                        <m:d>
                          <m:dPr>
                            <m:begChr m:val="["/>
                            <m:endChr m:val="]"/>
                            <m:ctrlPr>
                              <a:rPr lang="en-US" sz="2400" i="1">
                                <a:latin typeface="Cambria Math"/>
                              </a:rPr>
                            </m:ctrlPr>
                          </m:dPr>
                          <m:e>
                            <m:r>
                              <a:rPr lang="en-US" sz="2400" b="0" i="1" smtClean="0">
                                <a:latin typeface="Cambria Math" panose="02040503050406030204" pitchFamily="18" charset="0"/>
                              </a:rPr>
                              <m:t>𝑐𝑜𝑛𝑡𝑟𝑖𝑏𝑢𝑡𝑖𝑜𝑛</m:t>
                            </m:r>
                            <m:d>
                              <m:dPr>
                                <m:ctrlPr>
                                  <a:rPr lang="en-US" sz="2400" b="0" i="1" smtClean="0">
                                    <a:latin typeface="Cambria Math"/>
                                  </a:rPr>
                                </m:ctrlPr>
                              </m:dPr>
                              <m:e>
                                <m:r>
                                  <a:rPr lang="en-US" sz="2400" b="0" i="1" smtClean="0">
                                    <a:latin typeface="Cambria Math" panose="02040503050406030204" pitchFamily="18" charset="0"/>
                                  </a:rPr>
                                  <m:t>𝑓</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𝑐𝑜𝑜𝑐𝑐𝑢𝑟𝑟𝑒𝑛𝑐𝑒</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r>
                              <a:rPr lang="en-US" sz="2400" b="0" i="1" smtClean="0">
                                <a:latin typeface="Cambria Math" panose="02040503050406030204" pitchFamily="18" charset="0"/>
                                <a:ea typeface="Cambria Math" panose="02040503050406030204" pitchFamily="18" charset="0"/>
                              </a:rPr>
                              <m:t>)</m:t>
                            </m:r>
                          </m:e>
                        </m:d>
                      </m:e>
                    </m:nary>
                  </m:oMath>
                </a14:m>
                <a:endParaRPr lang="en-US" sz="2400" dirty="0">
                  <a:ea typeface="Cambria Math" panose="02040503050406030204" pitchFamily="18" charset="0"/>
                </a:endParaRPr>
              </a:p>
              <a:p>
                <a:endParaRPr lang="en-US" sz="3200" dirty="0"/>
              </a:p>
              <a:p>
                <a:pPr>
                  <a:lnSpc>
                    <a:spcPct val="110000"/>
                  </a:lnSpc>
                </a:pPr>
                <a:r>
                  <a:rPr lang="en-US" sz="3200" dirty="0"/>
                  <a:t>Distance from Centroid (</a:t>
                </a:r>
                <a:r>
                  <a:rPr lang="en-US" sz="3200" i="1" dirty="0"/>
                  <a:t>C</a:t>
                </a:r>
                <a:r>
                  <a:rPr lang="en-US" sz="3200" i="1" baseline="-25000" dirty="0"/>
                  <a:t>i</a:t>
                </a:r>
                <a:r>
                  <a:rPr lang="en-US" sz="3200" dirty="0"/>
                  <a:t>) to Term (</a:t>
                </a:r>
                <a:r>
                  <a:rPr lang="en-US" sz="3200" i="1" dirty="0"/>
                  <a:t>T</a:t>
                </a:r>
                <a:r>
                  <a:rPr lang="en-US" sz="3200" dirty="0"/>
                  <a:t>)</a:t>
                </a:r>
                <a:endParaRPr lang="en-US" sz="3200" i="1" dirty="0"/>
              </a:p>
              <a:p>
                <a:pPr lvl="1">
                  <a:lnSpc>
                    <a:spcPct val="110000"/>
                  </a:lnSpc>
                </a:pPr>
                <a:r>
                  <a:rPr lang="en-US" sz="2600" i="1" dirty="0"/>
                  <a:t>contribution –</a:t>
                </a:r>
                <a:r>
                  <a:rPr lang="en-US" sz="2600" dirty="0"/>
                  <a:t> How frequently </a:t>
                </a:r>
                <a:r>
                  <a:rPr lang="en-US" sz="2600" i="1" dirty="0"/>
                  <a:t>T </a:t>
                </a:r>
                <a:r>
                  <a:rPr lang="en-US" sz="2600" dirty="0"/>
                  <a:t>appears in </a:t>
                </a:r>
                <a:r>
                  <a:rPr lang="en-US" sz="2600" i="1" dirty="0"/>
                  <a:t>f</a:t>
                </a:r>
                <a:r>
                  <a:rPr lang="en-US" sz="2600" dirty="0"/>
                  <a:t> vs how many files </a:t>
                </a:r>
                <a:r>
                  <a:rPr lang="en-US" sz="2600" i="1" dirty="0"/>
                  <a:t>T</a:t>
                </a:r>
                <a:r>
                  <a:rPr lang="en-US" sz="2600" dirty="0"/>
                  <a:t> appears in</a:t>
                </a:r>
              </a:p>
              <a:p>
                <a:pPr lvl="1">
                  <a:lnSpc>
                    <a:spcPct val="110000"/>
                  </a:lnSpc>
                </a:pPr>
                <a:r>
                  <a:rPr lang="en-US" sz="2600" i="1" dirty="0"/>
                  <a:t>co-occurrence </a:t>
                </a:r>
                <a:r>
                  <a:rPr lang="en-US" sz="2600" dirty="0"/>
                  <a:t>– the frequency of </a:t>
                </a:r>
                <a:r>
                  <a:rPr lang="en-US" sz="2600" i="1" dirty="0"/>
                  <a:t>T</a:t>
                </a:r>
                <a:r>
                  <a:rPr lang="en-US" sz="2600" dirty="0"/>
                  <a:t> and </a:t>
                </a:r>
                <a:r>
                  <a:rPr lang="en-US" sz="2600" i="1" dirty="0"/>
                  <a:t>C</a:t>
                </a:r>
                <a:r>
                  <a:rPr lang="en-US" sz="2600" i="1" baseline="-25000" dirty="0"/>
                  <a:t>i</a:t>
                </a:r>
                <a:r>
                  <a:rPr lang="en-US" sz="2600" i="1" dirty="0"/>
                  <a:t> </a:t>
                </a:r>
                <a:r>
                  <a:rPr lang="en-US" sz="2600" dirty="0"/>
                  <a:t>in </a:t>
                </a:r>
                <a:r>
                  <a:rPr lang="en-US" sz="2600" i="1" dirty="0"/>
                  <a:t>f</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96" t="-132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spTree>
    <p:extLst>
      <p:ext uri="{BB962C8B-B14F-4D97-AF65-F5344CB8AC3E}">
        <p14:creationId xmlns:p14="http://schemas.microsoft.com/office/powerpoint/2010/main" val="51243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Pruning: Forming Client-Side Abstracts</a:t>
            </a:r>
          </a:p>
        </p:txBody>
      </p:sp>
      <p:sp>
        <p:nvSpPr>
          <p:cNvPr id="3" name="Content Placeholder 2"/>
          <p:cNvSpPr>
            <a:spLocks noGrp="1"/>
          </p:cNvSpPr>
          <p:nvPr>
            <p:ph idx="1"/>
          </p:nvPr>
        </p:nvSpPr>
        <p:spPr>
          <a:xfrm>
            <a:off x="457200" y="1552575"/>
            <a:ext cx="8229600" cy="4525963"/>
          </a:xfrm>
        </p:spPr>
        <p:txBody>
          <a:bodyPr>
            <a:normAutofit/>
          </a:bodyPr>
          <a:lstStyle/>
          <a:p>
            <a:r>
              <a:rPr lang="en-US" sz="3200" dirty="0"/>
              <a:t>To determine proper shards to search, client must know about shards.</a:t>
            </a:r>
          </a:p>
          <a:p>
            <a:r>
              <a:rPr lang="en-US" sz="3200" dirty="0"/>
              <a:t>Send small “Abstracts” to client for decryption</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44</a:t>
            </a:fld>
            <a:endParaRPr lang="en-US">
              <a:solidFill>
                <a:prstClr val="black">
                  <a:tint val="75000"/>
                </a:prstClr>
              </a:solidFill>
              <a:latin typeface="Calibri"/>
            </a:endParaRPr>
          </a:p>
        </p:txBody>
      </p:sp>
      <p:graphicFrame>
        <p:nvGraphicFramePr>
          <p:cNvPr id="5" name="Table 4"/>
          <p:cNvGraphicFramePr>
            <a:graphicFrameLocks noGrp="1"/>
          </p:cNvGraphicFramePr>
          <p:nvPr>
            <p:extLst/>
          </p:nvPr>
        </p:nvGraphicFramePr>
        <p:xfrm>
          <a:off x="631087" y="3249930"/>
          <a:ext cx="2147776" cy="2438400"/>
        </p:xfrm>
        <a:graphic>
          <a:graphicData uri="http://schemas.openxmlformats.org/drawingml/2006/table">
            <a:tbl>
              <a:tblPr firstRow="1" bandRow="1">
                <a:tableStyleId>{85BE263C-DBD7-4A20-BB59-AAB30ACAA65A}</a:tableStyleId>
              </a:tblPr>
              <a:tblGrid>
                <a:gridCol w="2147776">
                  <a:extLst>
                    <a:ext uri="{9D8B030D-6E8A-4147-A177-3AD203B41FA5}">
                      <a16:colId xmlns:a16="http://schemas.microsoft.com/office/drawing/2014/main" xmlns="" val="548151981"/>
                    </a:ext>
                  </a:extLst>
                </a:gridCol>
              </a:tblGrid>
              <a:tr h="240268">
                <a:tc>
                  <a:txBody>
                    <a:bodyPr/>
                    <a:lstStyle/>
                    <a:p>
                      <a:r>
                        <a:rPr lang="en-US" sz="1400" dirty="0"/>
                        <a:t>Topic</a:t>
                      </a:r>
                      <a:r>
                        <a:rPr lang="en-US" sz="1400" baseline="0" dirty="0"/>
                        <a:t> #1</a:t>
                      </a:r>
                      <a:endParaRPr lang="en-US" sz="1400" dirty="0"/>
                    </a:p>
                  </a:txBody>
                  <a:tcPr/>
                </a:tc>
                <a:extLst>
                  <a:ext uri="{0D108BD9-81ED-4DB2-BD59-A6C34878D82A}">
                    <a16:rowId xmlns:a16="http://schemas.microsoft.com/office/drawing/2014/main" xmlns="" val="1530295258"/>
                  </a:ext>
                </a:extLst>
              </a:tr>
              <a:tr h="240268">
                <a:tc>
                  <a:txBody>
                    <a:bodyPr/>
                    <a:lstStyle/>
                    <a:p>
                      <a:r>
                        <a:rPr lang="en-US" sz="1400" dirty="0"/>
                        <a:t>%tGFK3</a:t>
                      </a:r>
                    </a:p>
                  </a:txBody>
                  <a:tcPr/>
                </a:tc>
                <a:extLst>
                  <a:ext uri="{0D108BD9-81ED-4DB2-BD59-A6C34878D82A}">
                    <a16:rowId xmlns:a16="http://schemas.microsoft.com/office/drawing/2014/main" xmlns="" val="4198812726"/>
                  </a:ext>
                </a:extLst>
              </a:tr>
              <a:tr h="240268">
                <a:tc>
                  <a:txBody>
                    <a:bodyPr/>
                    <a:lstStyle/>
                    <a:p>
                      <a:r>
                        <a:rPr lang="en-US" sz="1400" dirty="0"/>
                        <a:t>OP(*#j</a:t>
                      </a:r>
                    </a:p>
                  </a:txBody>
                  <a:tcPr/>
                </a:tc>
                <a:extLst>
                  <a:ext uri="{0D108BD9-81ED-4DB2-BD59-A6C34878D82A}">
                    <a16:rowId xmlns:a16="http://schemas.microsoft.com/office/drawing/2014/main" xmlns="" val="2633763703"/>
                  </a:ext>
                </a:extLst>
              </a:tr>
              <a:tr h="240268">
                <a:tc>
                  <a:txBody>
                    <a:bodyPr/>
                    <a:lstStyle/>
                    <a:p>
                      <a:r>
                        <a:rPr lang="en-US" sz="1400" dirty="0"/>
                        <a:t>14JPI3</a:t>
                      </a:r>
                    </a:p>
                  </a:txBody>
                  <a:tcPr/>
                </a:tc>
                <a:extLst>
                  <a:ext uri="{0D108BD9-81ED-4DB2-BD59-A6C34878D82A}">
                    <a16:rowId xmlns:a16="http://schemas.microsoft.com/office/drawing/2014/main" xmlns="" val="4150595210"/>
                  </a:ext>
                </a:extLst>
              </a:tr>
              <a:tr h="240268">
                <a:tc>
                  <a:txBody>
                    <a:bodyPr/>
                    <a:lstStyle/>
                    <a:p>
                      <a:r>
                        <a:rPr lang="en-US" sz="1400" dirty="0"/>
                        <a:t>^63PI</a:t>
                      </a:r>
                    </a:p>
                  </a:txBody>
                  <a:tcPr/>
                </a:tc>
                <a:extLst>
                  <a:ext uri="{0D108BD9-81ED-4DB2-BD59-A6C34878D82A}">
                    <a16:rowId xmlns:a16="http://schemas.microsoft.com/office/drawing/2014/main" xmlns="" val="1429805715"/>
                  </a:ext>
                </a:extLst>
              </a:tr>
              <a:tr h="240268">
                <a:tc>
                  <a:txBody>
                    <a:bodyPr/>
                    <a:lstStyle/>
                    <a:p>
                      <a:r>
                        <a:rPr lang="en-US" sz="1400" dirty="0"/>
                        <a:t>*FJP3#</a:t>
                      </a:r>
                    </a:p>
                  </a:txBody>
                  <a:tcPr/>
                </a:tc>
                <a:extLst>
                  <a:ext uri="{0D108BD9-81ED-4DB2-BD59-A6C34878D82A}">
                    <a16:rowId xmlns:a16="http://schemas.microsoft.com/office/drawing/2014/main" xmlns="" val="4138801206"/>
                  </a:ext>
                </a:extLst>
              </a:tr>
              <a:tr h="240268">
                <a:tc>
                  <a:txBody>
                    <a:bodyPr/>
                    <a:lstStyle/>
                    <a:p>
                      <a:r>
                        <a:rPr lang="en-US" sz="1400" dirty="0"/>
                        <a:t>JFKp3</a:t>
                      </a:r>
                    </a:p>
                  </a:txBody>
                  <a:tcPr/>
                </a:tc>
                <a:extLst>
                  <a:ext uri="{0D108BD9-81ED-4DB2-BD59-A6C34878D82A}">
                    <a16:rowId xmlns:a16="http://schemas.microsoft.com/office/drawing/2014/main" xmlns="" val="3161675667"/>
                  </a:ext>
                </a:extLst>
              </a:tr>
              <a:tr h="240268">
                <a:tc>
                  <a:txBody>
                    <a:bodyPr/>
                    <a:lstStyle/>
                    <a:p>
                      <a:r>
                        <a:rPr lang="en-US" sz="1400" dirty="0"/>
                        <a:t>AWJP(</a:t>
                      </a:r>
                    </a:p>
                  </a:txBody>
                  <a:tcPr/>
                </a:tc>
                <a:extLst>
                  <a:ext uri="{0D108BD9-81ED-4DB2-BD59-A6C34878D82A}">
                    <a16:rowId xmlns:a16="http://schemas.microsoft.com/office/drawing/2014/main" xmlns="" val="1930134875"/>
                  </a:ext>
                </a:extLst>
              </a:tr>
            </a:tbl>
          </a:graphicData>
        </a:graphic>
      </p:graphicFrame>
      <p:graphicFrame>
        <p:nvGraphicFramePr>
          <p:cNvPr id="6" name="Table 5"/>
          <p:cNvGraphicFramePr>
            <a:graphicFrameLocks noGrp="1"/>
          </p:cNvGraphicFramePr>
          <p:nvPr>
            <p:extLst/>
          </p:nvPr>
        </p:nvGraphicFramePr>
        <p:xfrm>
          <a:off x="3783862" y="3265805"/>
          <a:ext cx="2147776" cy="1828800"/>
        </p:xfrm>
        <a:graphic>
          <a:graphicData uri="http://schemas.openxmlformats.org/drawingml/2006/table">
            <a:tbl>
              <a:tblPr firstRow="1" bandRow="1">
                <a:tableStyleId>{85BE263C-DBD7-4A20-BB59-AAB30ACAA65A}</a:tableStyleId>
              </a:tblPr>
              <a:tblGrid>
                <a:gridCol w="2147776">
                  <a:extLst>
                    <a:ext uri="{9D8B030D-6E8A-4147-A177-3AD203B41FA5}">
                      <a16:colId xmlns:a16="http://schemas.microsoft.com/office/drawing/2014/main" xmlns="" val="548151981"/>
                    </a:ext>
                  </a:extLst>
                </a:gridCol>
              </a:tblGrid>
              <a:tr h="249449">
                <a:tc>
                  <a:txBody>
                    <a:bodyPr/>
                    <a:lstStyle/>
                    <a:p>
                      <a:r>
                        <a:rPr lang="en-US" sz="1400" dirty="0"/>
                        <a:t>Topic #2</a:t>
                      </a:r>
                    </a:p>
                  </a:txBody>
                  <a:tcPr/>
                </a:tc>
                <a:extLst>
                  <a:ext uri="{0D108BD9-81ED-4DB2-BD59-A6C34878D82A}">
                    <a16:rowId xmlns:a16="http://schemas.microsoft.com/office/drawing/2014/main" xmlns="" val="1530295258"/>
                  </a:ext>
                </a:extLst>
              </a:tr>
              <a:tr h="249449">
                <a:tc>
                  <a:txBody>
                    <a:bodyPr/>
                    <a:lstStyle/>
                    <a:p>
                      <a:r>
                        <a:rPr lang="en-US" sz="1400" dirty="0"/>
                        <a:t>dii99</a:t>
                      </a:r>
                    </a:p>
                  </a:txBody>
                  <a:tcPr/>
                </a:tc>
                <a:extLst>
                  <a:ext uri="{0D108BD9-81ED-4DB2-BD59-A6C34878D82A}">
                    <a16:rowId xmlns:a16="http://schemas.microsoft.com/office/drawing/2014/main" xmlns="" val="4198812726"/>
                  </a:ext>
                </a:extLst>
              </a:tr>
              <a:tr h="249449">
                <a:tc>
                  <a:txBody>
                    <a:bodyPr/>
                    <a:lstStyle/>
                    <a:p>
                      <a:r>
                        <a:rPr lang="en-US" sz="1400" baseline="0" dirty="0"/>
                        <a:t>46290</a:t>
                      </a:r>
                      <a:endParaRPr lang="en-US" sz="1400" dirty="0"/>
                    </a:p>
                  </a:txBody>
                  <a:tcPr/>
                </a:tc>
                <a:extLst>
                  <a:ext uri="{0D108BD9-81ED-4DB2-BD59-A6C34878D82A}">
                    <a16:rowId xmlns:a16="http://schemas.microsoft.com/office/drawing/2014/main" xmlns="" val="2633763703"/>
                  </a:ext>
                </a:extLst>
              </a:tr>
              <a:tr h="249449">
                <a:tc>
                  <a:txBody>
                    <a:bodyPr/>
                    <a:lstStyle/>
                    <a:p>
                      <a:r>
                        <a:rPr lang="en-US" sz="1400" dirty="0" err="1"/>
                        <a:t>IPJ#jp</a:t>
                      </a:r>
                      <a:endParaRPr lang="en-US" sz="1400" dirty="0"/>
                    </a:p>
                  </a:txBody>
                  <a:tcPr/>
                </a:tc>
                <a:extLst>
                  <a:ext uri="{0D108BD9-81ED-4DB2-BD59-A6C34878D82A}">
                    <a16:rowId xmlns:a16="http://schemas.microsoft.com/office/drawing/2014/main" xmlns="" val="4150595210"/>
                  </a:ext>
                </a:extLst>
              </a:tr>
              <a:tr h="249449">
                <a:tc>
                  <a:txBody>
                    <a:bodyPr/>
                    <a:lstStyle/>
                    <a:p>
                      <a:r>
                        <a:rPr lang="en-US" sz="1400" dirty="0"/>
                        <a:t>JPO$4</a:t>
                      </a:r>
                    </a:p>
                  </a:txBody>
                  <a:tcPr/>
                </a:tc>
                <a:extLst>
                  <a:ext uri="{0D108BD9-81ED-4DB2-BD59-A6C34878D82A}">
                    <a16:rowId xmlns:a16="http://schemas.microsoft.com/office/drawing/2014/main" xmlns="" val="1429805715"/>
                  </a:ext>
                </a:extLst>
              </a:tr>
              <a:tr h="249449">
                <a:tc>
                  <a:txBody>
                    <a:bodyPr/>
                    <a:lstStyle/>
                    <a:p>
                      <a:r>
                        <a:rPr lang="en-US" sz="1400" dirty="0"/>
                        <a:t>IP339</a:t>
                      </a:r>
                    </a:p>
                  </a:txBody>
                  <a:tcPr/>
                </a:tc>
                <a:extLst>
                  <a:ext uri="{0D108BD9-81ED-4DB2-BD59-A6C34878D82A}">
                    <a16:rowId xmlns:a16="http://schemas.microsoft.com/office/drawing/2014/main" xmlns="" val="4138801206"/>
                  </a:ext>
                </a:extLst>
              </a:tr>
            </a:tbl>
          </a:graphicData>
        </a:graphic>
      </p:graphicFrame>
      <p:graphicFrame>
        <p:nvGraphicFramePr>
          <p:cNvPr id="7" name="Table 6"/>
          <p:cNvGraphicFramePr>
            <a:graphicFrameLocks noGrp="1"/>
          </p:cNvGraphicFramePr>
          <p:nvPr>
            <p:extLst/>
          </p:nvPr>
        </p:nvGraphicFramePr>
        <p:xfrm>
          <a:off x="6704604" y="3249930"/>
          <a:ext cx="2055622" cy="1524000"/>
        </p:xfrm>
        <a:graphic>
          <a:graphicData uri="http://schemas.openxmlformats.org/drawingml/2006/table">
            <a:tbl>
              <a:tblPr firstRow="1" bandRow="1">
                <a:tableStyleId>{85BE263C-DBD7-4A20-BB59-AAB30ACAA65A}</a:tableStyleId>
              </a:tblPr>
              <a:tblGrid>
                <a:gridCol w="2055622">
                  <a:extLst>
                    <a:ext uri="{9D8B030D-6E8A-4147-A177-3AD203B41FA5}">
                      <a16:colId xmlns:a16="http://schemas.microsoft.com/office/drawing/2014/main" xmlns="" val="548151981"/>
                    </a:ext>
                  </a:extLst>
                </a:gridCol>
              </a:tblGrid>
              <a:tr h="268224">
                <a:tc>
                  <a:txBody>
                    <a:bodyPr/>
                    <a:lstStyle/>
                    <a:p>
                      <a:r>
                        <a:rPr lang="en-US" sz="1400" dirty="0"/>
                        <a:t>Topic</a:t>
                      </a:r>
                      <a:r>
                        <a:rPr lang="en-US" sz="1400" baseline="0" dirty="0"/>
                        <a:t> #3</a:t>
                      </a:r>
                      <a:endParaRPr lang="en-US" sz="1400" dirty="0"/>
                    </a:p>
                  </a:txBody>
                  <a:tcPr/>
                </a:tc>
                <a:extLst>
                  <a:ext uri="{0D108BD9-81ED-4DB2-BD59-A6C34878D82A}">
                    <a16:rowId xmlns:a16="http://schemas.microsoft.com/office/drawing/2014/main" xmlns="" val="1530295258"/>
                  </a:ext>
                </a:extLst>
              </a:tr>
              <a:tr h="268224">
                <a:tc>
                  <a:txBody>
                    <a:bodyPr/>
                    <a:lstStyle/>
                    <a:p>
                      <a:r>
                        <a:rPr lang="en-US" sz="1400" dirty="0"/>
                        <a:t>OP#99</a:t>
                      </a:r>
                    </a:p>
                  </a:txBody>
                  <a:tcPr/>
                </a:tc>
                <a:extLst>
                  <a:ext uri="{0D108BD9-81ED-4DB2-BD59-A6C34878D82A}">
                    <a16:rowId xmlns:a16="http://schemas.microsoft.com/office/drawing/2014/main" xmlns="" val="4198812726"/>
                  </a:ext>
                </a:extLst>
              </a:tr>
              <a:tr h="268224">
                <a:tc>
                  <a:txBody>
                    <a:bodyPr/>
                    <a:lstStyle/>
                    <a:p>
                      <a:r>
                        <a:rPr lang="en-US" sz="1400" dirty="0"/>
                        <a:t>JKL;@</a:t>
                      </a:r>
                    </a:p>
                  </a:txBody>
                  <a:tcPr/>
                </a:tc>
                <a:extLst>
                  <a:ext uri="{0D108BD9-81ED-4DB2-BD59-A6C34878D82A}">
                    <a16:rowId xmlns:a16="http://schemas.microsoft.com/office/drawing/2014/main" xmlns="" val="2633763703"/>
                  </a:ext>
                </a:extLst>
              </a:tr>
              <a:tr h="268224">
                <a:tc>
                  <a:txBody>
                    <a:bodyPr/>
                    <a:lstStyle/>
                    <a:p>
                      <a:r>
                        <a:rPr lang="en-US" sz="1400" dirty="0"/>
                        <a:t>PO#ND</a:t>
                      </a:r>
                    </a:p>
                  </a:txBody>
                  <a:tcPr/>
                </a:tc>
                <a:extLst>
                  <a:ext uri="{0D108BD9-81ED-4DB2-BD59-A6C34878D82A}">
                    <a16:rowId xmlns:a16="http://schemas.microsoft.com/office/drawing/2014/main" xmlns="" val="4150595210"/>
                  </a:ext>
                </a:extLst>
              </a:tr>
              <a:tr h="268224">
                <a:tc>
                  <a:txBody>
                    <a:bodyPr/>
                    <a:lstStyle/>
                    <a:p>
                      <a:r>
                        <a:rPr lang="en-US" sz="1400" dirty="0"/>
                        <a:t>FRE2D</a:t>
                      </a:r>
                    </a:p>
                  </a:txBody>
                  <a:tcPr/>
                </a:tc>
                <a:extLst>
                  <a:ext uri="{0D108BD9-81ED-4DB2-BD59-A6C34878D82A}">
                    <a16:rowId xmlns:a16="http://schemas.microsoft.com/office/drawing/2014/main" xmlns="" val="1429805715"/>
                  </a:ext>
                </a:extLst>
              </a:tr>
            </a:tbl>
          </a:graphicData>
        </a:graphic>
      </p:graphicFrame>
      <p:graphicFrame>
        <p:nvGraphicFramePr>
          <p:cNvPr id="8" name="Table 7"/>
          <p:cNvGraphicFramePr>
            <a:graphicFrameLocks noGrp="1"/>
          </p:cNvGraphicFramePr>
          <p:nvPr>
            <p:extLst/>
          </p:nvPr>
        </p:nvGraphicFramePr>
        <p:xfrm>
          <a:off x="631087" y="5899150"/>
          <a:ext cx="2147776" cy="914400"/>
        </p:xfrm>
        <a:graphic>
          <a:graphicData uri="http://schemas.openxmlformats.org/drawingml/2006/table">
            <a:tbl>
              <a:tblPr firstRow="1" bandRow="1">
                <a:tableStyleId>{85BE263C-DBD7-4A20-BB59-AAB30ACAA65A}</a:tableStyleId>
              </a:tblPr>
              <a:tblGrid>
                <a:gridCol w="2147776">
                  <a:extLst>
                    <a:ext uri="{9D8B030D-6E8A-4147-A177-3AD203B41FA5}">
                      <a16:colId xmlns:a16="http://schemas.microsoft.com/office/drawing/2014/main" xmlns="" val="548151981"/>
                    </a:ext>
                  </a:extLst>
                </a:gridCol>
              </a:tblGrid>
              <a:tr h="240268">
                <a:tc>
                  <a:txBody>
                    <a:bodyPr/>
                    <a:lstStyle/>
                    <a:p>
                      <a:r>
                        <a:rPr lang="en-US" sz="1400" dirty="0"/>
                        <a:t>Topic</a:t>
                      </a:r>
                      <a:r>
                        <a:rPr lang="en-US" sz="1400" baseline="0" dirty="0"/>
                        <a:t> #1 Abstract</a:t>
                      </a:r>
                      <a:endParaRPr lang="en-US" sz="1400" dirty="0"/>
                    </a:p>
                  </a:txBody>
                  <a:tcPr/>
                </a:tc>
                <a:extLst>
                  <a:ext uri="{0D108BD9-81ED-4DB2-BD59-A6C34878D82A}">
                    <a16:rowId xmlns:a16="http://schemas.microsoft.com/office/drawing/2014/main" xmlns="" val="1530295258"/>
                  </a:ext>
                </a:extLst>
              </a:tr>
              <a:tr h="240268">
                <a:tc>
                  <a:txBody>
                    <a:bodyPr/>
                    <a:lstStyle/>
                    <a:p>
                      <a:r>
                        <a:rPr lang="en-US" sz="1400" dirty="0"/>
                        <a:t>Data</a:t>
                      </a:r>
                      <a:r>
                        <a:rPr lang="en-US" sz="1400" baseline="0" dirty="0"/>
                        <a:t> Mining</a:t>
                      </a:r>
                      <a:endParaRPr lang="en-US" sz="1400" dirty="0"/>
                    </a:p>
                  </a:txBody>
                  <a:tcPr/>
                </a:tc>
                <a:extLst>
                  <a:ext uri="{0D108BD9-81ED-4DB2-BD59-A6C34878D82A}">
                    <a16:rowId xmlns:a16="http://schemas.microsoft.com/office/drawing/2014/main" xmlns="" val="4198812726"/>
                  </a:ext>
                </a:extLst>
              </a:tr>
              <a:tr h="240268">
                <a:tc>
                  <a:txBody>
                    <a:bodyPr/>
                    <a:lstStyle/>
                    <a:p>
                      <a:r>
                        <a:rPr lang="en-US" sz="1400" dirty="0"/>
                        <a:t>AWS</a:t>
                      </a:r>
                    </a:p>
                  </a:txBody>
                  <a:tcPr/>
                </a:tc>
                <a:extLst>
                  <a:ext uri="{0D108BD9-81ED-4DB2-BD59-A6C34878D82A}">
                    <a16:rowId xmlns:a16="http://schemas.microsoft.com/office/drawing/2014/main" xmlns="" val="2633763703"/>
                  </a:ext>
                </a:extLst>
              </a:tr>
            </a:tbl>
          </a:graphicData>
        </a:graphic>
      </p:graphicFrame>
      <p:graphicFrame>
        <p:nvGraphicFramePr>
          <p:cNvPr id="9" name="Table 8"/>
          <p:cNvGraphicFramePr>
            <a:graphicFrameLocks noGrp="1"/>
          </p:cNvGraphicFramePr>
          <p:nvPr>
            <p:extLst/>
          </p:nvPr>
        </p:nvGraphicFramePr>
        <p:xfrm>
          <a:off x="3783862" y="5516563"/>
          <a:ext cx="2147776" cy="914400"/>
        </p:xfrm>
        <a:graphic>
          <a:graphicData uri="http://schemas.openxmlformats.org/drawingml/2006/table">
            <a:tbl>
              <a:tblPr firstRow="1" bandRow="1">
                <a:tableStyleId>{85BE263C-DBD7-4A20-BB59-AAB30ACAA65A}</a:tableStyleId>
              </a:tblPr>
              <a:tblGrid>
                <a:gridCol w="2147776">
                  <a:extLst>
                    <a:ext uri="{9D8B030D-6E8A-4147-A177-3AD203B41FA5}">
                      <a16:colId xmlns:a16="http://schemas.microsoft.com/office/drawing/2014/main" xmlns="" val="548151981"/>
                    </a:ext>
                  </a:extLst>
                </a:gridCol>
              </a:tblGrid>
              <a:tr h="240268">
                <a:tc>
                  <a:txBody>
                    <a:bodyPr/>
                    <a:lstStyle/>
                    <a:p>
                      <a:r>
                        <a:rPr lang="en-US" sz="1400" dirty="0"/>
                        <a:t>Topic</a:t>
                      </a:r>
                      <a:r>
                        <a:rPr lang="en-US" sz="1400" baseline="0" dirty="0"/>
                        <a:t> #2 Abstract</a:t>
                      </a:r>
                      <a:endParaRPr lang="en-US" sz="1400" dirty="0"/>
                    </a:p>
                  </a:txBody>
                  <a:tcPr/>
                </a:tc>
                <a:extLst>
                  <a:ext uri="{0D108BD9-81ED-4DB2-BD59-A6C34878D82A}">
                    <a16:rowId xmlns:a16="http://schemas.microsoft.com/office/drawing/2014/main" xmlns="" val="1530295258"/>
                  </a:ext>
                </a:extLst>
              </a:tr>
              <a:tr h="240268">
                <a:tc>
                  <a:txBody>
                    <a:bodyPr/>
                    <a:lstStyle/>
                    <a:p>
                      <a:r>
                        <a:rPr lang="en-US" sz="1400" dirty="0"/>
                        <a:t>Delta Airlines</a:t>
                      </a:r>
                    </a:p>
                  </a:txBody>
                  <a:tcPr/>
                </a:tc>
                <a:extLst>
                  <a:ext uri="{0D108BD9-81ED-4DB2-BD59-A6C34878D82A}">
                    <a16:rowId xmlns:a16="http://schemas.microsoft.com/office/drawing/2014/main" xmlns="" val="4198812726"/>
                  </a:ext>
                </a:extLst>
              </a:tr>
              <a:tr h="240268">
                <a:tc>
                  <a:txBody>
                    <a:bodyPr/>
                    <a:lstStyle/>
                    <a:p>
                      <a:r>
                        <a:rPr lang="en-US" sz="1400" dirty="0"/>
                        <a:t>American Airlines</a:t>
                      </a:r>
                    </a:p>
                  </a:txBody>
                  <a:tcPr/>
                </a:tc>
                <a:extLst>
                  <a:ext uri="{0D108BD9-81ED-4DB2-BD59-A6C34878D82A}">
                    <a16:rowId xmlns:a16="http://schemas.microsoft.com/office/drawing/2014/main" xmlns="" val="2633763703"/>
                  </a:ext>
                </a:extLst>
              </a:tr>
            </a:tbl>
          </a:graphicData>
        </a:graphic>
      </p:graphicFrame>
      <p:graphicFrame>
        <p:nvGraphicFramePr>
          <p:cNvPr id="10" name="Table 9"/>
          <p:cNvGraphicFramePr>
            <a:graphicFrameLocks noGrp="1"/>
          </p:cNvGraphicFramePr>
          <p:nvPr>
            <p:extLst/>
          </p:nvPr>
        </p:nvGraphicFramePr>
        <p:xfrm>
          <a:off x="6704604" y="5080795"/>
          <a:ext cx="2055622" cy="914400"/>
        </p:xfrm>
        <a:graphic>
          <a:graphicData uri="http://schemas.openxmlformats.org/drawingml/2006/table">
            <a:tbl>
              <a:tblPr firstRow="1" bandRow="1">
                <a:tableStyleId>{85BE263C-DBD7-4A20-BB59-AAB30ACAA65A}</a:tableStyleId>
              </a:tblPr>
              <a:tblGrid>
                <a:gridCol w="2055622">
                  <a:extLst>
                    <a:ext uri="{9D8B030D-6E8A-4147-A177-3AD203B41FA5}">
                      <a16:colId xmlns:a16="http://schemas.microsoft.com/office/drawing/2014/main" xmlns="" val="548151981"/>
                    </a:ext>
                  </a:extLst>
                </a:gridCol>
              </a:tblGrid>
              <a:tr h="240268">
                <a:tc>
                  <a:txBody>
                    <a:bodyPr/>
                    <a:lstStyle/>
                    <a:p>
                      <a:r>
                        <a:rPr lang="en-US" sz="1400" dirty="0"/>
                        <a:t>Topic</a:t>
                      </a:r>
                      <a:r>
                        <a:rPr lang="en-US" sz="1400" baseline="0" dirty="0"/>
                        <a:t> #3 Abstract</a:t>
                      </a:r>
                      <a:endParaRPr lang="en-US" sz="1400" dirty="0"/>
                    </a:p>
                  </a:txBody>
                  <a:tcPr/>
                </a:tc>
                <a:extLst>
                  <a:ext uri="{0D108BD9-81ED-4DB2-BD59-A6C34878D82A}">
                    <a16:rowId xmlns:a16="http://schemas.microsoft.com/office/drawing/2014/main" xmlns="" val="1530295258"/>
                  </a:ext>
                </a:extLst>
              </a:tr>
              <a:tr h="240268">
                <a:tc>
                  <a:txBody>
                    <a:bodyPr/>
                    <a:lstStyle/>
                    <a:p>
                      <a:r>
                        <a:rPr lang="en-US" sz="1400" dirty="0"/>
                        <a:t>Morality</a:t>
                      </a:r>
                    </a:p>
                  </a:txBody>
                  <a:tcPr/>
                </a:tc>
                <a:extLst>
                  <a:ext uri="{0D108BD9-81ED-4DB2-BD59-A6C34878D82A}">
                    <a16:rowId xmlns:a16="http://schemas.microsoft.com/office/drawing/2014/main" xmlns="" val="4198812726"/>
                  </a:ext>
                </a:extLst>
              </a:tr>
              <a:tr h="240268">
                <a:tc>
                  <a:txBody>
                    <a:bodyPr/>
                    <a:lstStyle/>
                    <a:p>
                      <a:r>
                        <a:rPr lang="en-US" sz="1400" dirty="0"/>
                        <a:t>Skinner</a:t>
                      </a:r>
                    </a:p>
                  </a:txBody>
                  <a:tcPr/>
                </a:tc>
                <a:extLst>
                  <a:ext uri="{0D108BD9-81ED-4DB2-BD59-A6C34878D82A}">
                    <a16:rowId xmlns:a16="http://schemas.microsoft.com/office/drawing/2014/main" xmlns="" val="2633763703"/>
                  </a:ext>
                </a:extLst>
              </a:tr>
            </a:tbl>
          </a:graphicData>
        </a:graphic>
      </p:graphicFrame>
      <p:sp>
        <p:nvSpPr>
          <p:cNvPr id="11" name="Down Arrow 10"/>
          <p:cNvSpPr/>
          <p:nvPr/>
        </p:nvSpPr>
        <p:spPr>
          <a:xfrm>
            <a:off x="1581150" y="5688330"/>
            <a:ext cx="247650" cy="210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733925" y="5117147"/>
            <a:ext cx="247650" cy="399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608590" y="4781551"/>
            <a:ext cx="247650" cy="299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43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Form Abstracts?</a:t>
            </a:r>
          </a:p>
        </p:txBody>
      </p:sp>
      <p:sp>
        <p:nvSpPr>
          <p:cNvPr id="3" name="Content Placeholder 2"/>
          <p:cNvSpPr>
            <a:spLocks noGrp="1"/>
          </p:cNvSpPr>
          <p:nvPr>
            <p:ph idx="1"/>
          </p:nvPr>
        </p:nvSpPr>
        <p:spPr/>
        <p:txBody>
          <a:bodyPr>
            <a:normAutofit/>
          </a:bodyPr>
          <a:lstStyle/>
          <a:p>
            <a:r>
              <a:rPr lang="en-US" dirty="0"/>
              <a:t>Naïve method: pick </a:t>
            </a:r>
            <a:r>
              <a:rPr lang="en-US" i="1" dirty="0"/>
              <a:t>x</a:t>
            </a:r>
            <a:r>
              <a:rPr lang="en-US" dirty="0"/>
              <a:t> random terms</a:t>
            </a:r>
          </a:p>
          <a:p>
            <a:pPr lvl="1"/>
            <a:r>
              <a:rPr lang="en-US" dirty="0"/>
              <a:t>Might not be indicative of the whole cluster</a:t>
            </a:r>
          </a:p>
          <a:p>
            <a:pPr lvl="1"/>
            <a:r>
              <a:rPr lang="en-US" dirty="0"/>
              <a:t>Too many “fringe” terms</a:t>
            </a:r>
          </a:p>
          <a:p>
            <a:endParaRPr lang="en-US" dirty="0"/>
          </a:p>
          <a:p>
            <a:r>
              <a:rPr lang="en-US" dirty="0"/>
              <a:t>Instead, pick </a:t>
            </a:r>
            <a:r>
              <a:rPr lang="en-US" i="1" dirty="0"/>
              <a:t>x</a:t>
            </a:r>
            <a:r>
              <a:rPr lang="en-US" dirty="0"/>
              <a:t> terms from the centroid list</a:t>
            </a:r>
          </a:p>
          <a:p>
            <a:pPr lvl="1"/>
            <a:r>
              <a:rPr lang="en-US" smtClean="0"/>
              <a:t>We </a:t>
            </a:r>
            <a:r>
              <a:rPr lang="en-US" dirty="0"/>
              <a:t>have associated terms from each file</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45</a:t>
            </a:fld>
            <a:endParaRPr lang="en-US">
              <a:solidFill>
                <a:prstClr val="black">
                  <a:tint val="75000"/>
                </a:prstClr>
              </a:solidFill>
              <a:latin typeface="Calibri"/>
            </a:endParaRPr>
          </a:p>
        </p:txBody>
      </p:sp>
    </p:spTree>
    <p:extLst>
      <p:ext uri="{BB962C8B-B14F-4D97-AF65-F5344CB8AC3E}">
        <p14:creationId xmlns:p14="http://schemas.microsoft.com/office/powerpoint/2010/main" val="42495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Initiate Pruning at Client Side</a:t>
            </a:r>
          </a:p>
        </p:txBody>
      </p:sp>
      <p:sp>
        <p:nvSpPr>
          <p:cNvPr id="3" name="Content Placeholder 2"/>
          <p:cNvSpPr>
            <a:spLocks noGrp="1"/>
          </p:cNvSpPr>
          <p:nvPr>
            <p:ph idx="1"/>
          </p:nvPr>
        </p:nvSpPr>
        <p:spPr/>
        <p:txBody>
          <a:bodyPr>
            <a:normAutofit/>
          </a:bodyPr>
          <a:lstStyle/>
          <a:p>
            <a:r>
              <a:rPr lang="en-US" dirty="0"/>
              <a:t>Prune/limit search to only relevant clusters to enable real-time search</a:t>
            </a:r>
          </a:p>
          <a:p>
            <a:r>
              <a:rPr lang="en-US" dirty="0"/>
              <a:t>Pruning can be initiated at the client side at search time</a:t>
            </a:r>
          </a:p>
          <a:p>
            <a:r>
              <a:rPr lang="en-US" dirty="0"/>
              <a:t>Abstracts are used to determine which shards  to search</a:t>
            </a:r>
          </a:p>
          <a:p>
            <a:pPr lvl="1"/>
            <a:r>
              <a:rPr lang="en-US" dirty="0"/>
              <a:t>Find semantic similarity between query and abstracts</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spTree>
    <p:extLst>
      <p:ext uri="{BB962C8B-B14F-4D97-AF65-F5344CB8AC3E}">
        <p14:creationId xmlns:p14="http://schemas.microsoft.com/office/powerpoint/2010/main" val="346414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Pruning Algorithm</a:t>
            </a:r>
          </a:p>
        </p:txBody>
      </p:sp>
      <p:sp>
        <p:nvSpPr>
          <p:cNvPr id="3" name="Content Placeholder 2"/>
          <p:cNvSpPr>
            <a:spLocks noGrp="1"/>
          </p:cNvSpPr>
          <p:nvPr>
            <p:ph idx="1"/>
          </p:nvPr>
        </p:nvSpPr>
        <p:spPr/>
        <p:txBody>
          <a:bodyPr/>
          <a:lstStyle/>
          <a:p>
            <a:r>
              <a:rPr lang="en-US" dirty="0"/>
              <a:t>For each keyword in the search query</a:t>
            </a:r>
          </a:p>
          <a:p>
            <a:pPr lvl="1"/>
            <a:r>
              <a:rPr lang="en-US" dirty="0"/>
              <a:t>Use </a:t>
            </a:r>
            <a:r>
              <a:rPr lang="en-US" dirty="0" err="1"/>
              <a:t>WuPalmer</a:t>
            </a:r>
            <a:r>
              <a:rPr lang="en-US" dirty="0"/>
              <a:t> to identify semantic similarity between query terms and abstract terms</a:t>
            </a:r>
          </a:p>
          <a:p>
            <a:pPr lvl="1"/>
            <a:r>
              <a:rPr lang="en-US" dirty="0" err="1"/>
              <a:t>WuPalmer</a:t>
            </a:r>
            <a:r>
              <a:rPr lang="en-US" dirty="0"/>
              <a:t> computes distance in semantic graph</a:t>
            </a:r>
          </a:p>
          <a:p>
            <a:r>
              <a:rPr lang="en-US" dirty="0"/>
              <a:t>Pick the N highest ranked abstracts; inform cloud.</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grpSp>
        <p:nvGrpSpPr>
          <p:cNvPr id="5" name="Group 4"/>
          <p:cNvGrpSpPr/>
          <p:nvPr/>
        </p:nvGrpSpPr>
        <p:grpSpPr>
          <a:xfrm>
            <a:off x="457200" y="5097061"/>
            <a:ext cx="3648075" cy="369332"/>
            <a:chOff x="333375" y="5114925"/>
            <a:chExt cx="3648075" cy="1144084"/>
          </a:xfrm>
        </p:grpSpPr>
        <p:sp>
          <p:nvSpPr>
            <p:cNvPr id="6" name="Rectangle 5"/>
            <p:cNvSpPr/>
            <p:nvPr/>
          </p:nvSpPr>
          <p:spPr>
            <a:xfrm>
              <a:off x="333375" y="5114925"/>
              <a:ext cx="3648075" cy="1144084"/>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333375" y="5114925"/>
              <a:ext cx="3648075" cy="451603"/>
            </a:xfrm>
            <a:prstGeom prst="rect">
              <a:avLst/>
            </a:prstGeom>
            <a:noFill/>
          </p:spPr>
          <p:txBody>
            <a:bodyPr wrap="square" rtlCol="0">
              <a:spAutoFit/>
            </a:bodyPr>
            <a:lstStyle/>
            <a:p>
              <a:pPr algn="ctr"/>
              <a:r>
                <a:rPr lang="en-US" dirty="0" err="1"/>
                <a:t>Licklider</a:t>
              </a:r>
              <a:r>
                <a:rPr lang="en-US" dirty="0"/>
                <a:t> Transmission Protocol</a:t>
              </a:r>
            </a:p>
          </p:txBody>
        </p:sp>
      </p:grpSp>
      <p:graphicFrame>
        <p:nvGraphicFramePr>
          <p:cNvPr id="8" name="Table 7"/>
          <p:cNvGraphicFramePr>
            <a:graphicFrameLocks noGrp="1"/>
          </p:cNvGraphicFramePr>
          <p:nvPr>
            <p:extLst/>
          </p:nvPr>
        </p:nvGraphicFramePr>
        <p:xfrm>
          <a:off x="4374412" y="4182661"/>
          <a:ext cx="2147776" cy="914400"/>
        </p:xfrm>
        <a:graphic>
          <a:graphicData uri="http://schemas.openxmlformats.org/drawingml/2006/table">
            <a:tbl>
              <a:tblPr firstRow="1" bandRow="1">
                <a:tableStyleId>{85BE263C-DBD7-4A20-BB59-AAB30ACAA65A}</a:tableStyleId>
              </a:tblPr>
              <a:tblGrid>
                <a:gridCol w="2147776">
                  <a:extLst>
                    <a:ext uri="{9D8B030D-6E8A-4147-A177-3AD203B41FA5}">
                      <a16:colId xmlns:a16="http://schemas.microsoft.com/office/drawing/2014/main" xmlns="" val="548151981"/>
                    </a:ext>
                  </a:extLst>
                </a:gridCol>
              </a:tblGrid>
              <a:tr h="240268">
                <a:tc>
                  <a:txBody>
                    <a:bodyPr/>
                    <a:lstStyle/>
                    <a:p>
                      <a:r>
                        <a:rPr lang="en-US" sz="1400" dirty="0"/>
                        <a:t>Abstract #1</a:t>
                      </a:r>
                      <a:r>
                        <a:rPr lang="en-US" sz="1400" baseline="0" dirty="0"/>
                        <a:t> (Score = .7)</a:t>
                      </a:r>
                      <a:endParaRPr lang="en-US" sz="1400" dirty="0"/>
                    </a:p>
                  </a:txBody>
                  <a:tcPr/>
                </a:tc>
                <a:extLst>
                  <a:ext uri="{0D108BD9-81ED-4DB2-BD59-A6C34878D82A}">
                    <a16:rowId xmlns:a16="http://schemas.microsoft.com/office/drawing/2014/main" xmlns="" val="1530295258"/>
                  </a:ext>
                </a:extLst>
              </a:tr>
              <a:tr h="240268">
                <a:tc>
                  <a:txBody>
                    <a:bodyPr/>
                    <a:lstStyle/>
                    <a:p>
                      <a:r>
                        <a:rPr lang="en-US" sz="1400" dirty="0"/>
                        <a:t>Computer</a:t>
                      </a:r>
                    </a:p>
                  </a:txBody>
                  <a:tcPr/>
                </a:tc>
                <a:extLst>
                  <a:ext uri="{0D108BD9-81ED-4DB2-BD59-A6C34878D82A}">
                    <a16:rowId xmlns:a16="http://schemas.microsoft.com/office/drawing/2014/main" xmlns="" val="4198812726"/>
                  </a:ext>
                </a:extLst>
              </a:tr>
              <a:tr h="240268">
                <a:tc>
                  <a:txBody>
                    <a:bodyPr/>
                    <a:lstStyle/>
                    <a:p>
                      <a:r>
                        <a:rPr lang="en-US" sz="1400" dirty="0"/>
                        <a:t>Data</a:t>
                      </a:r>
                    </a:p>
                  </a:txBody>
                  <a:tcPr/>
                </a:tc>
                <a:extLst>
                  <a:ext uri="{0D108BD9-81ED-4DB2-BD59-A6C34878D82A}">
                    <a16:rowId xmlns:a16="http://schemas.microsoft.com/office/drawing/2014/main" xmlns="" val="2633763703"/>
                  </a:ext>
                </a:extLst>
              </a:tr>
            </a:tbl>
          </a:graphicData>
        </a:graphic>
      </p:graphicFrame>
      <p:graphicFrame>
        <p:nvGraphicFramePr>
          <p:cNvPr id="9" name="Table 8"/>
          <p:cNvGraphicFramePr>
            <a:graphicFrameLocks noGrp="1"/>
          </p:cNvGraphicFramePr>
          <p:nvPr>
            <p:extLst/>
          </p:nvPr>
        </p:nvGraphicFramePr>
        <p:xfrm>
          <a:off x="4374412" y="5328434"/>
          <a:ext cx="2147776" cy="914400"/>
        </p:xfrm>
        <a:graphic>
          <a:graphicData uri="http://schemas.openxmlformats.org/drawingml/2006/table">
            <a:tbl>
              <a:tblPr firstRow="1" bandRow="1">
                <a:tableStyleId>{85BE263C-DBD7-4A20-BB59-AAB30ACAA65A}</a:tableStyleId>
              </a:tblPr>
              <a:tblGrid>
                <a:gridCol w="2147776">
                  <a:extLst>
                    <a:ext uri="{9D8B030D-6E8A-4147-A177-3AD203B41FA5}">
                      <a16:colId xmlns:a16="http://schemas.microsoft.com/office/drawing/2014/main" xmlns="" val="548151981"/>
                    </a:ext>
                  </a:extLst>
                </a:gridCol>
              </a:tblGrid>
              <a:tr h="240268">
                <a:tc>
                  <a:txBody>
                    <a:bodyPr/>
                    <a:lstStyle/>
                    <a:p>
                      <a:r>
                        <a:rPr lang="en-US" sz="1400" dirty="0"/>
                        <a:t>Abstract #2</a:t>
                      </a:r>
                      <a:r>
                        <a:rPr lang="en-US" sz="1400" baseline="0" dirty="0"/>
                        <a:t> (Score = .2)</a:t>
                      </a:r>
                      <a:endParaRPr lang="en-US" sz="1400" dirty="0"/>
                    </a:p>
                  </a:txBody>
                  <a:tcPr/>
                </a:tc>
                <a:extLst>
                  <a:ext uri="{0D108BD9-81ED-4DB2-BD59-A6C34878D82A}">
                    <a16:rowId xmlns:a16="http://schemas.microsoft.com/office/drawing/2014/main" xmlns="" val="1530295258"/>
                  </a:ext>
                </a:extLst>
              </a:tr>
              <a:tr h="240268">
                <a:tc>
                  <a:txBody>
                    <a:bodyPr/>
                    <a:lstStyle/>
                    <a:p>
                      <a:r>
                        <a:rPr lang="en-US" sz="1400" dirty="0"/>
                        <a:t>Cooking</a:t>
                      </a:r>
                    </a:p>
                  </a:txBody>
                  <a:tcPr/>
                </a:tc>
                <a:extLst>
                  <a:ext uri="{0D108BD9-81ED-4DB2-BD59-A6C34878D82A}">
                    <a16:rowId xmlns:a16="http://schemas.microsoft.com/office/drawing/2014/main" xmlns="" val="4198812726"/>
                  </a:ext>
                </a:extLst>
              </a:tr>
              <a:tr h="240268">
                <a:tc>
                  <a:txBody>
                    <a:bodyPr/>
                    <a:lstStyle/>
                    <a:p>
                      <a:r>
                        <a:rPr lang="en-US" sz="1400" dirty="0"/>
                        <a:t>Fish</a:t>
                      </a:r>
                    </a:p>
                  </a:txBody>
                  <a:tcPr/>
                </a:tc>
                <a:extLst>
                  <a:ext uri="{0D108BD9-81ED-4DB2-BD59-A6C34878D82A}">
                    <a16:rowId xmlns:a16="http://schemas.microsoft.com/office/drawing/2014/main" xmlns="" val="2633763703"/>
                  </a:ext>
                </a:extLst>
              </a:tr>
            </a:tbl>
          </a:graphicData>
        </a:graphic>
      </p:graphicFrame>
      <p:graphicFrame>
        <p:nvGraphicFramePr>
          <p:cNvPr id="10" name="Table 9"/>
          <p:cNvGraphicFramePr>
            <a:graphicFrameLocks noGrp="1"/>
          </p:cNvGraphicFramePr>
          <p:nvPr>
            <p:extLst/>
          </p:nvPr>
        </p:nvGraphicFramePr>
        <p:xfrm>
          <a:off x="6808161" y="4177095"/>
          <a:ext cx="2147776" cy="914400"/>
        </p:xfrm>
        <a:graphic>
          <a:graphicData uri="http://schemas.openxmlformats.org/drawingml/2006/table">
            <a:tbl>
              <a:tblPr firstRow="1" bandRow="1">
                <a:tableStyleId>{85BE263C-DBD7-4A20-BB59-AAB30ACAA65A}</a:tableStyleId>
              </a:tblPr>
              <a:tblGrid>
                <a:gridCol w="2147776">
                  <a:extLst>
                    <a:ext uri="{9D8B030D-6E8A-4147-A177-3AD203B41FA5}">
                      <a16:colId xmlns:a16="http://schemas.microsoft.com/office/drawing/2014/main" xmlns="" val="548151981"/>
                    </a:ext>
                  </a:extLst>
                </a:gridCol>
              </a:tblGrid>
              <a:tr h="240268">
                <a:tc>
                  <a:txBody>
                    <a:bodyPr/>
                    <a:lstStyle/>
                    <a:p>
                      <a:r>
                        <a:rPr lang="en-US" sz="1400" dirty="0"/>
                        <a:t>Abstract #2</a:t>
                      </a:r>
                      <a:r>
                        <a:rPr lang="en-US" sz="1400" baseline="0" dirty="0"/>
                        <a:t> (Score = .3)</a:t>
                      </a:r>
                      <a:endParaRPr lang="en-US" sz="1400" dirty="0"/>
                    </a:p>
                  </a:txBody>
                  <a:tcPr/>
                </a:tc>
                <a:extLst>
                  <a:ext uri="{0D108BD9-81ED-4DB2-BD59-A6C34878D82A}">
                    <a16:rowId xmlns:a16="http://schemas.microsoft.com/office/drawing/2014/main" xmlns="" val="1530295258"/>
                  </a:ext>
                </a:extLst>
              </a:tr>
              <a:tr h="240268">
                <a:tc>
                  <a:txBody>
                    <a:bodyPr/>
                    <a:lstStyle/>
                    <a:p>
                      <a:r>
                        <a:rPr lang="en-US" sz="1400" dirty="0"/>
                        <a:t>Space</a:t>
                      </a:r>
                    </a:p>
                  </a:txBody>
                  <a:tcPr/>
                </a:tc>
                <a:extLst>
                  <a:ext uri="{0D108BD9-81ED-4DB2-BD59-A6C34878D82A}">
                    <a16:rowId xmlns:a16="http://schemas.microsoft.com/office/drawing/2014/main" xmlns="" val="4198812726"/>
                  </a:ext>
                </a:extLst>
              </a:tr>
              <a:tr h="240268">
                <a:tc>
                  <a:txBody>
                    <a:bodyPr/>
                    <a:lstStyle/>
                    <a:p>
                      <a:r>
                        <a:rPr lang="en-US" sz="1400" dirty="0"/>
                        <a:t>Stars</a:t>
                      </a:r>
                    </a:p>
                  </a:txBody>
                  <a:tcPr/>
                </a:tc>
                <a:extLst>
                  <a:ext uri="{0D108BD9-81ED-4DB2-BD59-A6C34878D82A}">
                    <a16:rowId xmlns:a16="http://schemas.microsoft.com/office/drawing/2014/main" xmlns="" val="2633763703"/>
                  </a:ext>
                </a:extLst>
              </a:tr>
            </a:tbl>
          </a:graphicData>
        </a:graphic>
      </p:graphicFrame>
      <p:graphicFrame>
        <p:nvGraphicFramePr>
          <p:cNvPr id="11" name="Table 10"/>
          <p:cNvGraphicFramePr>
            <a:graphicFrameLocks noGrp="1"/>
          </p:cNvGraphicFramePr>
          <p:nvPr>
            <p:extLst/>
          </p:nvPr>
        </p:nvGraphicFramePr>
        <p:xfrm>
          <a:off x="6791325" y="5333579"/>
          <a:ext cx="2147776" cy="914400"/>
        </p:xfrm>
        <a:graphic>
          <a:graphicData uri="http://schemas.openxmlformats.org/drawingml/2006/table">
            <a:tbl>
              <a:tblPr firstRow="1" bandRow="1">
                <a:tableStyleId>{85BE263C-DBD7-4A20-BB59-AAB30ACAA65A}</a:tableStyleId>
              </a:tblPr>
              <a:tblGrid>
                <a:gridCol w="2147776">
                  <a:extLst>
                    <a:ext uri="{9D8B030D-6E8A-4147-A177-3AD203B41FA5}">
                      <a16:colId xmlns:a16="http://schemas.microsoft.com/office/drawing/2014/main" xmlns="" val="548151981"/>
                    </a:ext>
                  </a:extLst>
                </a:gridCol>
              </a:tblGrid>
              <a:tr h="240268">
                <a:tc>
                  <a:txBody>
                    <a:bodyPr/>
                    <a:lstStyle/>
                    <a:p>
                      <a:r>
                        <a:rPr lang="en-US" sz="1400" dirty="0"/>
                        <a:t>Abstract #4</a:t>
                      </a:r>
                      <a:r>
                        <a:rPr lang="en-US" sz="1400" baseline="0" dirty="0"/>
                        <a:t> (Score = .5)</a:t>
                      </a:r>
                      <a:endParaRPr lang="en-US" sz="1400" dirty="0"/>
                    </a:p>
                  </a:txBody>
                  <a:tcPr/>
                </a:tc>
                <a:extLst>
                  <a:ext uri="{0D108BD9-81ED-4DB2-BD59-A6C34878D82A}">
                    <a16:rowId xmlns:a16="http://schemas.microsoft.com/office/drawing/2014/main" xmlns="" val="1530295258"/>
                  </a:ext>
                </a:extLst>
              </a:tr>
              <a:tr h="240268">
                <a:tc>
                  <a:txBody>
                    <a:bodyPr/>
                    <a:lstStyle/>
                    <a:p>
                      <a:r>
                        <a:rPr lang="en-US" sz="1400" dirty="0"/>
                        <a:t>TCP</a:t>
                      </a:r>
                    </a:p>
                  </a:txBody>
                  <a:tcPr/>
                </a:tc>
                <a:extLst>
                  <a:ext uri="{0D108BD9-81ED-4DB2-BD59-A6C34878D82A}">
                    <a16:rowId xmlns:a16="http://schemas.microsoft.com/office/drawing/2014/main" xmlns="" val="4198812726"/>
                  </a:ext>
                </a:extLst>
              </a:tr>
              <a:tr h="240268">
                <a:tc>
                  <a:txBody>
                    <a:bodyPr/>
                    <a:lstStyle/>
                    <a:p>
                      <a:r>
                        <a:rPr lang="en-US" sz="1400" dirty="0"/>
                        <a:t>Communicate</a:t>
                      </a:r>
                    </a:p>
                  </a:txBody>
                  <a:tcPr/>
                </a:tc>
                <a:extLst>
                  <a:ext uri="{0D108BD9-81ED-4DB2-BD59-A6C34878D82A}">
                    <a16:rowId xmlns:a16="http://schemas.microsoft.com/office/drawing/2014/main" xmlns="" val="2633763703"/>
                  </a:ext>
                </a:extLst>
              </a:tr>
            </a:tbl>
          </a:graphicData>
        </a:graphic>
      </p:graphicFrame>
    </p:spTree>
    <p:extLst>
      <p:ext uri="{BB962C8B-B14F-4D97-AF65-F5344CB8AC3E}">
        <p14:creationId xmlns:p14="http://schemas.microsoft.com/office/powerpoint/2010/main" val="33339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Setup</a:t>
            </a:r>
          </a:p>
        </p:txBody>
      </p:sp>
      <p:sp>
        <p:nvSpPr>
          <p:cNvPr id="3" name="Content Placeholder 2"/>
          <p:cNvSpPr>
            <a:spLocks noGrp="1"/>
          </p:cNvSpPr>
          <p:nvPr>
            <p:ph idx="1"/>
          </p:nvPr>
        </p:nvSpPr>
        <p:spPr/>
        <p:txBody>
          <a:bodyPr/>
          <a:lstStyle/>
          <a:p>
            <a:r>
              <a:rPr lang="en-US" dirty="0"/>
              <a:t>Expanding sets of Common Corpus Crawl data</a:t>
            </a:r>
          </a:p>
          <a:p>
            <a:r>
              <a:rPr lang="en-US" dirty="0"/>
              <a:t>Time measured for different numbers of shards</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48</a:t>
            </a:fld>
            <a:endParaRPr lang="en-US">
              <a:solidFill>
                <a:prstClr val="black">
                  <a:tint val="75000"/>
                </a:prstClr>
              </a:solidFill>
              <a:latin typeface="Calibri"/>
            </a:endParaRPr>
          </a:p>
        </p:txBody>
      </p:sp>
    </p:spTree>
    <p:extLst>
      <p:ext uri="{BB962C8B-B14F-4D97-AF65-F5344CB8AC3E}">
        <p14:creationId xmlns:p14="http://schemas.microsoft.com/office/powerpoint/2010/main" val="3748884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Scalability Results</a:t>
            </a:r>
          </a:p>
        </p:txBody>
      </p:sp>
      <p:pic>
        <p:nvPicPr>
          <p:cNvPr id="5" name="Content Placeholder 4"/>
          <p:cNvPicPr>
            <a:picLocks noGrp="1" noChangeAspect="1"/>
          </p:cNvPicPr>
          <p:nvPr>
            <p:ph idx="1"/>
          </p:nvPr>
        </p:nvPicPr>
        <p:blipFill>
          <a:blip r:embed="rId2"/>
          <a:stretch>
            <a:fillRect/>
          </a:stretch>
        </p:blipFill>
        <p:spPr>
          <a:xfrm>
            <a:off x="1429564" y="1495872"/>
            <a:ext cx="6284872" cy="4189914"/>
          </a:xfrm>
        </p:spPr>
      </p:pic>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49</a:t>
            </a:fld>
            <a:endParaRPr lang="en-US">
              <a:solidFill>
                <a:prstClr val="black">
                  <a:tint val="75000"/>
                </a:prstClr>
              </a:solidFill>
              <a:latin typeface="Calibri"/>
            </a:endParaRPr>
          </a:p>
        </p:txBody>
      </p:sp>
      <p:sp>
        <p:nvSpPr>
          <p:cNvPr id="6" name="TextBox 5"/>
          <p:cNvSpPr txBox="1"/>
          <p:nvPr/>
        </p:nvSpPr>
        <p:spPr>
          <a:xfrm>
            <a:off x="0" y="5632658"/>
            <a:ext cx="9129824" cy="523220"/>
          </a:xfrm>
          <a:prstGeom prst="rect">
            <a:avLst/>
          </a:prstGeom>
          <a:noFill/>
        </p:spPr>
        <p:txBody>
          <a:bodyPr wrap="square" rtlCol="0">
            <a:spAutoFit/>
          </a:bodyPr>
          <a:lstStyle/>
          <a:p>
            <a:pPr algn="ctr"/>
            <a:r>
              <a:rPr lang="en-US" sz="2800" dirty="0"/>
              <a:t>Partitioning into only 30 shards reduces search time by &gt;90%</a:t>
            </a:r>
          </a:p>
        </p:txBody>
      </p:sp>
    </p:spTree>
    <p:extLst>
      <p:ext uri="{BB962C8B-B14F-4D97-AF65-F5344CB8AC3E}">
        <p14:creationId xmlns:p14="http://schemas.microsoft.com/office/powerpoint/2010/main" val="339732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229600" cy="4963026"/>
          </a:xfrm>
        </p:spPr>
        <p:txBody>
          <a:bodyPr>
            <a:normAutofit fontScale="85000" lnSpcReduction="20000"/>
          </a:bodyPr>
          <a:lstStyle/>
          <a:p>
            <a:pPr marL="514350" indent="-514350">
              <a:buFont typeface="+mj-lt"/>
              <a:buAutoNum type="arabicPeriod"/>
            </a:pPr>
            <a:r>
              <a:rPr lang="en-US" dirty="0"/>
              <a:t>Why semantically search encrypted data?</a:t>
            </a:r>
          </a:p>
          <a:p>
            <a:pPr marL="514350" indent="-514350">
              <a:buFont typeface="+mj-lt"/>
              <a:buAutoNum type="arabicPeriod"/>
            </a:pPr>
            <a:endParaRPr lang="en-US" dirty="0"/>
          </a:p>
          <a:p>
            <a:pPr marL="514350" indent="-514350">
              <a:buFont typeface="+mj-lt"/>
              <a:buAutoNum type="arabicPeriod"/>
            </a:pPr>
            <a:r>
              <a:rPr lang="en-US" dirty="0"/>
              <a:t>Core architecture</a:t>
            </a:r>
          </a:p>
          <a:p>
            <a:pPr marL="514350" indent="-514350">
              <a:buFont typeface="+mj-lt"/>
              <a:buAutoNum type="arabicPeriod"/>
            </a:pPr>
            <a:endParaRPr lang="en-US" dirty="0"/>
          </a:p>
          <a:p>
            <a:pPr marL="514350" indent="-514350">
              <a:buFont typeface="+mj-lt"/>
              <a:buAutoNum type="arabicPeriod"/>
            </a:pPr>
            <a:r>
              <a:rPr lang="en-US" dirty="0"/>
              <a:t>Enabling Secure Semantic Search (S3C)</a:t>
            </a:r>
          </a:p>
          <a:p>
            <a:pPr marL="514350" indent="-514350">
              <a:buFont typeface="+mj-lt"/>
              <a:buAutoNum type="arabicPeriod"/>
            </a:pPr>
            <a:endParaRPr lang="en-US" dirty="0"/>
          </a:p>
          <a:p>
            <a:pPr marL="514350" indent="-514350">
              <a:buFont typeface="+mj-lt"/>
              <a:buAutoNum type="arabicPeriod"/>
            </a:pPr>
            <a:r>
              <a:rPr lang="en-US" dirty="0"/>
              <a:t>Secure Semantic Search on Big Data (S3BD)</a:t>
            </a:r>
          </a:p>
          <a:p>
            <a:pPr marL="514350" indent="-514350">
              <a:buFont typeface="+mj-lt"/>
              <a:buAutoNum type="arabicPeriod"/>
            </a:pPr>
            <a:endParaRPr lang="en-US" sz="2800" dirty="0"/>
          </a:p>
          <a:p>
            <a:pPr marL="514350" indent="-514350">
              <a:buFont typeface="+mj-lt"/>
              <a:buAutoNum type="arabicPeriod"/>
            </a:pPr>
            <a:r>
              <a:rPr lang="en-US" dirty="0"/>
              <a:t>Conclusion and Future Directions</a:t>
            </a:r>
          </a:p>
          <a:p>
            <a:pPr marL="514350" indent="-514350">
              <a:buFont typeface="+mj-lt"/>
              <a:buAutoNum type="arabicPeriod"/>
            </a:pPr>
            <a:endParaRPr lang="en-US" dirty="0"/>
          </a:p>
          <a:p>
            <a:pPr marL="514350" indent="-514350">
              <a:buFont typeface="+mj-lt"/>
              <a:buAutoNum type="arabicPeriod"/>
            </a:pPr>
            <a:r>
              <a:rPr lang="en-US" dirty="0"/>
              <a:t>Working Demo!</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7948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50</a:t>
            </a:fld>
            <a:endParaRPr lang="en-US">
              <a:solidFill>
                <a:prstClr val="black">
                  <a:tint val="75000"/>
                </a:prstClr>
              </a:solidFill>
              <a:latin typeface="Calibri"/>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6139" y="1600200"/>
            <a:ext cx="717172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515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65000"/>
                  </a:schemeClr>
                </a:solidFill>
              </a:rPr>
              <a:t>Why semantically search encrypted data?</a:t>
            </a:r>
          </a:p>
          <a:p>
            <a:pPr marL="514350" indent="-514350">
              <a:buFont typeface="+mj-lt"/>
              <a:buAutoNum type="arabicPeriod"/>
            </a:pPr>
            <a:r>
              <a:rPr lang="en-US" dirty="0">
                <a:solidFill>
                  <a:schemeClr val="bg1">
                    <a:lumMod val="65000"/>
                  </a:schemeClr>
                </a:solidFill>
              </a:rPr>
              <a:t>What have others done?</a:t>
            </a:r>
          </a:p>
          <a:p>
            <a:pPr marL="514350" indent="-514350">
              <a:buFont typeface="+mj-lt"/>
              <a:buAutoNum type="arabicPeriod"/>
            </a:pPr>
            <a:r>
              <a:rPr lang="en-US" dirty="0">
                <a:solidFill>
                  <a:schemeClr val="bg1">
                    <a:lumMod val="65000"/>
                  </a:schemeClr>
                </a:solidFill>
              </a:rPr>
              <a:t>Core architecture</a:t>
            </a:r>
          </a:p>
          <a:p>
            <a:pPr marL="514350" indent="-514350">
              <a:buFont typeface="+mj-lt"/>
              <a:buAutoNum type="arabicPeriod"/>
            </a:pPr>
            <a:r>
              <a:rPr lang="en-US" dirty="0">
                <a:solidFill>
                  <a:schemeClr val="bg1">
                    <a:lumMod val="65000"/>
                  </a:schemeClr>
                </a:solidFill>
              </a:rPr>
              <a:t>Enabling Secure Semantic Search (S3C)</a:t>
            </a:r>
          </a:p>
          <a:p>
            <a:pPr marL="514350" indent="-514350">
              <a:buFont typeface="+mj-lt"/>
              <a:buAutoNum type="arabicPeriod"/>
            </a:pPr>
            <a:r>
              <a:rPr lang="en-US" dirty="0">
                <a:solidFill>
                  <a:schemeClr val="bg1">
                    <a:lumMod val="65000"/>
                  </a:schemeClr>
                </a:solidFill>
              </a:rPr>
              <a:t>Secure Semantic Search on Big Data (S3BD)</a:t>
            </a:r>
          </a:p>
          <a:p>
            <a:pPr marL="514350" indent="-514350">
              <a:buFont typeface="+mj-lt"/>
              <a:buAutoNum type="arabicPeriod"/>
            </a:pPr>
            <a:r>
              <a:rPr lang="en-US" dirty="0"/>
              <a:t>Conclusion and Future Directions</a:t>
            </a:r>
          </a:p>
          <a:p>
            <a:pPr marL="514350" indent="-514350">
              <a:buFont typeface="+mj-lt"/>
              <a:buAutoNum type="arabicPeriod"/>
            </a:pPr>
            <a:r>
              <a:rPr lang="en-US" dirty="0">
                <a:solidFill>
                  <a:schemeClr val="bg1">
                    <a:lumMod val="65000"/>
                  </a:schemeClr>
                </a:solidFill>
              </a:rPr>
              <a:t>Working Demo!</a:t>
            </a:r>
          </a:p>
          <a:p>
            <a:pPr marL="514350" indent="-514350">
              <a:buFont typeface="+mj-lt"/>
              <a:buAutoNum type="arabicPeriod"/>
            </a:pP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51</a:t>
            </a:fld>
            <a:endParaRPr lang="en-US">
              <a:solidFill>
                <a:prstClr val="black">
                  <a:tint val="75000"/>
                </a:prstClr>
              </a:solidFill>
              <a:latin typeface="Calibri"/>
            </a:endParaRPr>
          </a:p>
        </p:txBody>
      </p:sp>
    </p:spTree>
    <p:extLst>
      <p:ext uri="{BB962C8B-B14F-4D97-AF65-F5344CB8AC3E}">
        <p14:creationId xmlns:p14="http://schemas.microsoft.com/office/powerpoint/2010/main" val="1124764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92500" lnSpcReduction="10000"/>
          </a:bodyPr>
          <a:lstStyle/>
          <a:p>
            <a:r>
              <a:rPr lang="en-US" dirty="0"/>
              <a:t>Main goals:</a:t>
            </a:r>
          </a:p>
          <a:p>
            <a:pPr lvl="1"/>
            <a:r>
              <a:rPr lang="en-US" dirty="0"/>
              <a:t>Search encrypted data</a:t>
            </a:r>
          </a:p>
          <a:p>
            <a:pPr lvl="1"/>
            <a:r>
              <a:rPr lang="en-US" dirty="0"/>
              <a:t>Make search semantic</a:t>
            </a:r>
          </a:p>
          <a:p>
            <a:pPr lvl="1"/>
            <a:r>
              <a:rPr lang="en-US" dirty="0"/>
              <a:t>Make search responsive/real-time</a:t>
            </a:r>
          </a:p>
          <a:p>
            <a:r>
              <a:rPr lang="en-US" dirty="0"/>
              <a:t>Main methods:</a:t>
            </a:r>
          </a:p>
          <a:p>
            <a:pPr lvl="1"/>
            <a:r>
              <a:rPr lang="en-US" dirty="0"/>
              <a:t>Extract and encrypt key phrases from uploaded documents</a:t>
            </a:r>
          </a:p>
          <a:p>
            <a:pPr lvl="1"/>
            <a:r>
              <a:rPr lang="en-US" dirty="0"/>
              <a:t>Modify user query at search time to inject semantic data</a:t>
            </a:r>
          </a:p>
          <a:p>
            <a:pPr lvl="1"/>
            <a:r>
              <a:rPr lang="en-US" dirty="0"/>
              <a:t>Partition central index into topic-based shards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52</a:t>
            </a:fld>
            <a:endParaRPr lang="en-US">
              <a:solidFill>
                <a:prstClr val="black">
                  <a:tint val="75000"/>
                </a:prstClr>
              </a:solidFill>
              <a:latin typeface="Calibri"/>
            </a:endParaRPr>
          </a:p>
        </p:txBody>
      </p:sp>
    </p:spTree>
    <p:extLst>
      <p:ext uri="{BB962C8B-B14F-4D97-AF65-F5344CB8AC3E}">
        <p14:creationId xmlns:p14="http://schemas.microsoft.com/office/powerpoint/2010/main" val="28421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Works: Search-Level Access</a:t>
            </a:r>
          </a:p>
        </p:txBody>
      </p:sp>
      <p:sp>
        <p:nvSpPr>
          <p:cNvPr id="3" name="Content Placeholder 2"/>
          <p:cNvSpPr>
            <a:spLocks noGrp="1"/>
          </p:cNvSpPr>
          <p:nvPr>
            <p:ph idx="1"/>
          </p:nvPr>
        </p:nvSpPr>
        <p:spPr/>
        <p:txBody>
          <a:bodyPr/>
          <a:lstStyle/>
          <a:p>
            <a:r>
              <a:rPr lang="en-US" dirty="0"/>
              <a:t>Data owner may not want users to have full access</a:t>
            </a:r>
          </a:p>
          <a:p>
            <a:pPr lvl="1"/>
            <a:r>
              <a:rPr lang="en-US" dirty="0"/>
              <a:t>Officers should not be able to read full police reports</a:t>
            </a:r>
          </a:p>
          <a:p>
            <a:r>
              <a:rPr lang="en-US" dirty="0"/>
              <a:t>Instead, only let user see search results</a:t>
            </a:r>
          </a:p>
          <a:p>
            <a:pPr lvl="1"/>
            <a:r>
              <a:rPr lang="en-US" dirty="0"/>
              <a:t>Possibly expand with summary-level access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53</a:t>
            </a:fld>
            <a:endParaRPr lang="en-US">
              <a:solidFill>
                <a:prstClr val="black">
                  <a:tint val="75000"/>
                </a:prstClr>
              </a:solidFill>
              <a:latin typeface="Calibri"/>
            </a:endParaRPr>
          </a:p>
        </p:txBody>
      </p:sp>
    </p:spTree>
    <p:extLst>
      <p:ext uri="{BB962C8B-B14F-4D97-AF65-F5344CB8AC3E}">
        <p14:creationId xmlns:p14="http://schemas.microsoft.com/office/powerpoint/2010/main" val="122836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Work: Dynamic Shard Creation</a:t>
            </a:r>
          </a:p>
        </p:txBody>
      </p:sp>
      <p:sp>
        <p:nvSpPr>
          <p:cNvPr id="3" name="Content Placeholder 2"/>
          <p:cNvSpPr>
            <a:spLocks noGrp="1"/>
          </p:cNvSpPr>
          <p:nvPr>
            <p:ph idx="1"/>
          </p:nvPr>
        </p:nvSpPr>
        <p:spPr/>
        <p:txBody>
          <a:bodyPr/>
          <a:lstStyle/>
          <a:p>
            <a:r>
              <a:rPr lang="en-US" dirty="0"/>
              <a:t>S3BD requires operator to specify number of clusters and initiate partitioning</a:t>
            </a:r>
          </a:p>
          <a:p>
            <a:pPr lvl="1"/>
            <a:r>
              <a:rPr lang="en-US" dirty="0"/>
              <a:t>Instead, have system dynamically update shards</a:t>
            </a:r>
          </a:p>
          <a:p>
            <a:pPr lvl="1"/>
            <a:r>
              <a:rPr lang="en-US" dirty="0"/>
              <a:t>Split shards when they get too big</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54</a:t>
            </a:fld>
            <a:endParaRPr lang="en-US">
              <a:solidFill>
                <a:prstClr val="black">
                  <a:tint val="75000"/>
                </a:prstClr>
              </a:solidFill>
              <a:latin typeface="Calibri"/>
            </a:endParaRPr>
          </a:p>
        </p:txBody>
      </p:sp>
    </p:spTree>
    <p:extLst>
      <p:ext uri="{BB962C8B-B14F-4D97-AF65-F5344CB8AC3E}">
        <p14:creationId xmlns:p14="http://schemas.microsoft.com/office/powerpoint/2010/main" val="257988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65000"/>
                  </a:schemeClr>
                </a:solidFill>
              </a:rPr>
              <a:t>Why semantically search encrypted data?</a:t>
            </a:r>
          </a:p>
          <a:p>
            <a:pPr marL="514350" indent="-514350">
              <a:buFont typeface="+mj-lt"/>
              <a:buAutoNum type="arabicPeriod"/>
            </a:pPr>
            <a:r>
              <a:rPr lang="en-US" dirty="0">
                <a:solidFill>
                  <a:schemeClr val="bg1">
                    <a:lumMod val="65000"/>
                  </a:schemeClr>
                </a:solidFill>
              </a:rPr>
              <a:t>What have others done?</a:t>
            </a:r>
          </a:p>
          <a:p>
            <a:pPr marL="514350" indent="-514350">
              <a:buFont typeface="+mj-lt"/>
              <a:buAutoNum type="arabicPeriod"/>
            </a:pPr>
            <a:r>
              <a:rPr lang="en-US" dirty="0">
                <a:solidFill>
                  <a:schemeClr val="bg1">
                    <a:lumMod val="65000"/>
                  </a:schemeClr>
                </a:solidFill>
              </a:rPr>
              <a:t>Core architecture</a:t>
            </a:r>
          </a:p>
          <a:p>
            <a:pPr marL="514350" indent="-514350">
              <a:buFont typeface="+mj-lt"/>
              <a:buAutoNum type="arabicPeriod"/>
            </a:pPr>
            <a:r>
              <a:rPr lang="en-US" dirty="0">
                <a:solidFill>
                  <a:schemeClr val="bg1">
                    <a:lumMod val="65000"/>
                  </a:schemeClr>
                </a:solidFill>
              </a:rPr>
              <a:t>Enabling Secure Semantic Search (S3C)</a:t>
            </a:r>
          </a:p>
          <a:p>
            <a:pPr marL="514350" indent="-514350">
              <a:buFont typeface="+mj-lt"/>
              <a:buAutoNum type="arabicPeriod"/>
            </a:pPr>
            <a:r>
              <a:rPr lang="en-US" dirty="0">
                <a:solidFill>
                  <a:schemeClr val="bg1">
                    <a:lumMod val="65000"/>
                  </a:schemeClr>
                </a:solidFill>
              </a:rPr>
              <a:t>Secure Semantic Search on Big Data (S3BD)</a:t>
            </a:r>
          </a:p>
          <a:p>
            <a:pPr marL="514350" indent="-514350">
              <a:buFont typeface="+mj-lt"/>
              <a:buAutoNum type="arabicPeriod"/>
            </a:pPr>
            <a:r>
              <a:rPr lang="en-US" dirty="0">
                <a:solidFill>
                  <a:schemeClr val="bg1">
                    <a:lumMod val="65000"/>
                  </a:schemeClr>
                </a:solidFill>
              </a:rPr>
              <a:t>Conclusion and Future Directions</a:t>
            </a:r>
          </a:p>
          <a:p>
            <a:pPr marL="514350" indent="-514350">
              <a:buFont typeface="+mj-lt"/>
              <a:buAutoNum type="arabicPeriod"/>
            </a:pPr>
            <a:r>
              <a:rPr lang="en-US" dirty="0"/>
              <a:t>Working Demo!</a:t>
            </a:r>
          </a:p>
          <a:p>
            <a:pPr marL="514350" indent="-514350">
              <a:buFont typeface="+mj-lt"/>
              <a:buAutoNum type="arabicPeriod"/>
            </a:pP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55</a:t>
            </a:fld>
            <a:endParaRPr lang="en-US">
              <a:solidFill>
                <a:prstClr val="black">
                  <a:tint val="75000"/>
                </a:prstClr>
              </a:solidFill>
              <a:latin typeface="Calibri"/>
            </a:endParaRPr>
          </a:p>
        </p:txBody>
      </p:sp>
    </p:spTree>
    <p:extLst>
      <p:ext uri="{BB962C8B-B14F-4D97-AF65-F5344CB8AC3E}">
        <p14:creationId xmlns:p14="http://schemas.microsoft.com/office/powerpoint/2010/main" val="3941227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S3C Web Demo</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56</a:t>
            </a:fld>
            <a:endParaRPr lang="en-US">
              <a:solidFill>
                <a:prstClr val="black">
                  <a:tint val="75000"/>
                </a:prstClr>
              </a:solidFill>
              <a:latin typeface="Calibri"/>
            </a:endParaRPr>
          </a:p>
        </p:txBody>
      </p:sp>
      <p:sp>
        <p:nvSpPr>
          <p:cNvPr id="5" name="TextBox 4"/>
          <p:cNvSpPr txBox="1"/>
          <p:nvPr/>
        </p:nvSpPr>
        <p:spPr>
          <a:xfrm>
            <a:off x="394510" y="5874019"/>
            <a:ext cx="8421601" cy="369332"/>
          </a:xfrm>
          <a:prstGeom prst="rect">
            <a:avLst/>
          </a:prstGeom>
          <a:noFill/>
        </p:spPr>
        <p:txBody>
          <a:bodyPr wrap="none" rtlCol="0">
            <a:spAutoFit/>
          </a:bodyPr>
          <a:lstStyle/>
          <a:p>
            <a:r>
              <a:rPr lang="en-US" dirty="0">
                <a:hlinkClick r:id="rId2"/>
              </a:rPr>
              <a:t>http://ec2-34-215-61-251.us-west-2.compute.amazonaws.com/S3C/S3Client/home.php</a:t>
            </a:r>
            <a:endParaRPr lang="en-US" dirty="0"/>
          </a:p>
        </p:txBody>
      </p:sp>
      <p:pic>
        <p:nvPicPr>
          <p:cNvPr id="6" name="Picture 5"/>
          <p:cNvPicPr>
            <a:picLocks noChangeAspect="1"/>
          </p:cNvPicPr>
          <p:nvPr/>
        </p:nvPicPr>
        <p:blipFill>
          <a:blip r:embed="rId3"/>
          <a:stretch>
            <a:fillRect/>
          </a:stretch>
        </p:blipFill>
        <p:spPr>
          <a:xfrm>
            <a:off x="742950" y="1773539"/>
            <a:ext cx="7658100" cy="3622340"/>
          </a:xfrm>
          <a:prstGeom prst="rect">
            <a:avLst/>
          </a:prstGeom>
        </p:spPr>
      </p:pic>
    </p:spTree>
    <p:extLst>
      <p:ext uri="{BB962C8B-B14F-4D97-AF65-F5344CB8AC3E}">
        <p14:creationId xmlns:p14="http://schemas.microsoft.com/office/powerpoint/2010/main" val="3359969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 Weighting Function</a:t>
            </a:r>
          </a:p>
        </p:txBody>
      </p:sp>
      <p:sp>
        <p:nvSpPr>
          <p:cNvPr id="3" name="Content Placeholder 2"/>
          <p:cNvSpPr>
            <a:spLocks noGrp="1"/>
          </p:cNvSpPr>
          <p:nvPr>
            <p:ph idx="1"/>
          </p:nvPr>
        </p:nvSpPr>
        <p:spPr/>
        <p:txBody>
          <a:bodyPr/>
          <a:lstStyle/>
          <a:p>
            <a:r>
              <a:rPr lang="en-US" dirty="0"/>
              <a:t>Original query q = 1</a:t>
            </a:r>
          </a:p>
          <a:p>
            <a:r>
              <a:rPr lang="en-US" dirty="0"/>
              <a:t>Split query terms = 1 / n (n = number of terms derived from splitting)</a:t>
            </a:r>
          </a:p>
          <a:p>
            <a:r>
              <a:rPr lang="en-US" dirty="0"/>
              <a:t>Synonyms/related terms of query term Q</a:t>
            </a:r>
            <a:r>
              <a:rPr lang="en-US" baseline="-25000" dirty="0"/>
              <a:t>i</a:t>
            </a:r>
            <a:r>
              <a:rPr lang="en-US" dirty="0"/>
              <a:t> = W(Q</a:t>
            </a:r>
            <a:r>
              <a:rPr lang="en-US" baseline="-25000" dirty="0"/>
              <a:t>i</a:t>
            </a:r>
            <a:r>
              <a:rPr lang="en-US" dirty="0"/>
              <a:t>) / m (W(Q</a:t>
            </a:r>
            <a:r>
              <a:rPr lang="en-US" baseline="-25000" dirty="0"/>
              <a:t>i</a:t>
            </a:r>
            <a:r>
              <a:rPr lang="en-US" dirty="0"/>
              <a:t>) = weight of Q</a:t>
            </a:r>
            <a:r>
              <a:rPr lang="en-US" baseline="-25000" dirty="0"/>
              <a:t>i</a:t>
            </a:r>
            <a:r>
              <a:rPr lang="en-US" dirty="0"/>
              <a:t> and m = number of synonyms/related terms)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57</a:t>
            </a:fld>
            <a:endParaRPr lang="en-US">
              <a:solidFill>
                <a:prstClr val="black">
                  <a:tint val="75000"/>
                </a:prstClr>
              </a:solidFill>
              <a:latin typeface="Calibri"/>
            </a:endParaRPr>
          </a:p>
        </p:txBody>
      </p:sp>
    </p:spTree>
    <p:extLst>
      <p:ext uri="{BB962C8B-B14F-4D97-AF65-F5344CB8AC3E}">
        <p14:creationId xmlns:p14="http://schemas.microsoft.com/office/powerpoint/2010/main" val="3157352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 Distance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14:m>
                  <m:oMath xmlns:m="http://schemas.openxmlformats.org/officeDocument/2006/math">
                    <m:r>
                      <a:rPr lang="en-US" i="1">
                        <a:latin typeface="Cambria Math" panose="02040503050406030204" pitchFamily="18" charset="0"/>
                      </a:rPr>
                      <m:t>𝑑𝑖𝑠𝑡</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 </m:t>
                        </m:r>
                        <m:r>
                          <a:rPr lang="en-US" i="1">
                            <a:latin typeface="Cambria Math" panose="02040503050406030204" pitchFamily="18" charset="0"/>
                          </a:rPr>
                          <m:t>𝑇</m:t>
                        </m:r>
                      </m:e>
                    </m:d>
                    <m:r>
                      <a:rPr lang="en-US" i="1">
                        <a:latin typeface="Cambria Math" panose="02040503050406030204" pitchFamily="18" charset="0"/>
                      </a:rPr>
                      <m:t>= </m:t>
                    </m:r>
                    <m:nary>
                      <m:naryPr>
                        <m:chr m:val="∑"/>
                        <m:supHide m:val="on"/>
                        <m:ctrlPr>
                          <a:rPr lang="en-US" i="1">
                            <a:latin typeface="Cambria Math"/>
                          </a:rPr>
                        </m:ctrlPr>
                      </m:naryPr>
                      <m:sub>
                        <m:r>
                          <m:rPr>
                            <m:brk m:alnAt="7"/>
                          </m:rPr>
                          <a:rPr lang="en-US" i="1">
                            <a:latin typeface="Cambria Math" panose="02040503050406030204" pitchFamily="18" charset="0"/>
                          </a:rPr>
                          <m:t>𝑓</m:t>
                        </m:r>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sub>
                      <m:sup/>
                      <m:e>
                        <m:d>
                          <m:dPr>
                            <m:begChr m:val="["/>
                            <m:endChr m:val="]"/>
                            <m:ctrlPr>
                              <a:rPr lang="en-US" i="1">
                                <a:latin typeface="Cambria Math"/>
                              </a:rPr>
                            </m:ctrlPr>
                          </m:dPr>
                          <m:e>
                            <m:f>
                              <m:fPr>
                                <m:ctrlPr>
                                  <a:rPr lang="en-US" i="1">
                                    <a:latin typeface="Cambria Math"/>
                                  </a:rPr>
                                </m:ctrlPr>
                              </m:fPr>
                              <m:num>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 </m:t>
                                </m:r>
                                <m:r>
                                  <a:rPr lang="en-US" i="1">
                                    <a:latin typeface="Cambria Math" panose="02040503050406030204" pitchFamily="18" charset="0"/>
                                  </a:rPr>
                                  <m:t>𝐼</m:t>
                                </m:r>
                                <m:d>
                                  <m:dPr>
                                    <m:begChr m:val="["/>
                                    <m:endChr m:val="]"/>
                                    <m:ctrlPr>
                                      <a:rPr lang="en-US" i="1">
                                        <a:latin typeface="Cambria Math"/>
                                      </a:rPr>
                                    </m:ctrlPr>
                                  </m:dPr>
                                  <m:e>
                                    <m:r>
                                      <a:rPr lang="en-US" i="1">
                                        <a:latin typeface="Cambria Math" panose="02040503050406030204" pitchFamily="18" charset="0"/>
                                      </a:rPr>
                                      <m:t>𝑇</m:t>
                                    </m:r>
                                  </m:e>
                                </m:d>
                                <m:r>
                                  <a:rPr lang="en-US" i="1">
                                    <a:latin typeface="Cambria Math" panose="02040503050406030204" pitchFamily="18" charset="0"/>
                                  </a:rPr>
                                  <m:t>)</m:t>
                                </m:r>
                              </m:num>
                              <m:den>
                                <m:d>
                                  <m:dPr>
                                    <m:begChr m:val="|"/>
                                    <m:endChr m:val="|"/>
                                    <m:ctrlPr>
                                      <a:rPr lang="en-US" i="1">
                                        <a:latin typeface="Cambria Math"/>
                                      </a:rPr>
                                    </m:ctrlPr>
                                  </m:dPr>
                                  <m:e>
                                    <m:r>
                                      <a:rPr lang="en-US" i="1">
                                        <a:latin typeface="Cambria Math" panose="02040503050406030204" pitchFamily="18" charset="0"/>
                                      </a:rPr>
                                      <m:t>𝐼</m:t>
                                    </m:r>
                                    <m:d>
                                      <m:dPr>
                                        <m:begChr m:val="["/>
                                        <m:endChr m:val="]"/>
                                        <m:ctrlPr>
                                          <a:rPr lang="en-US" i="1">
                                            <a:latin typeface="Cambria Math"/>
                                          </a:rPr>
                                        </m:ctrlPr>
                                      </m:dPr>
                                      <m:e>
                                        <m:r>
                                          <a:rPr lang="en-US" i="1">
                                            <a:latin typeface="Cambria Math" panose="02040503050406030204" pitchFamily="18" charset="0"/>
                                          </a:rPr>
                                          <m:t>𝑇</m:t>
                                        </m:r>
                                      </m:e>
                                    </m:d>
                                  </m:e>
                                </m:d>
                              </m:den>
                            </m:f>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 </m:t>
                            </m:r>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𝑐</m:t>
                                    </m:r>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e>
                                    </m:d>
                                    <m:r>
                                      <a:rPr lang="en-US" i="1">
                                        <a:latin typeface="Cambria Math" panose="02040503050406030204" pitchFamily="18" charset="0"/>
                                        <a:ea typeface="Cambria Math" panose="02040503050406030204" pitchFamily="18" charset="0"/>
                                      </a:rPr>
                                      <m:t>+ </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𝑖</m:t>
                                                </m:r>
                                              </m:sub>
                                            </m:sSub>
                                          </m:e>
                                        </m:d>
                                      </m:e>
                                    </m:d>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𝑖</m:t>
                                                </m:r>
                                              </m:sub>
                                            </m:sSub>
                                          </m:e>
                                        </m:d>
                                      </m:e>
                                    </m:d>
                                    <m:r>
                                      <a:rPr lang="en-US" i="1">
                                        <a:latin typeface="Cambria Math" panose="02040503050406030204" pitchFamily="18" charset="0"/>
                                        <a:ea typeface="Cambria Math" panose="02040503050406030204" pitchFamily="18" charset="0"/>
                                      </a:rPr>
                                      <m:t>∙ </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e>
                                    </m:d>
                                  </m:den>
                                </m:f>
                              </m:e>
                            </m:func>
                          </m:e>
                        </m:d>
                      </m:e>
                    </m:nary>
                  </m:oMath>
                </a14:m>
                <a:endParaRPr lang="en-US" dirty="0"/>
              </a:p>
              <a:p>
                <a:pPr>
                  <a:lnSpc>
                    <a:spcPct val="170000"/>
                  </a:lnSpc>
                </a:pPr>
                <a:r>
                  <a:rPr lang="en-US" dirty="0"/>
                  <a:t>Distance from Centroid (C</a:t>
                </a:r>
                <a:r>
                  <a:rPr lang="en-US" baseline="-25000" dirty="0"/>
                  <a:t>i</a:t>
                </a:r>
                <a:r>
                  <a:rPr lang="en-US" dirty="0"/>
                  <a:t>) to Term (T)</a:t>
                </a:r>
              </a:p>
              <a:p>
                <a14:m>
                  <m:oMath xmlns:m="http://schemas.openxmlformats.org/officeDocument/2006/math">
                    <m:f>
                      <m:fPr>
                        <m:ctrlPr>
                          <a:rPr lang="en-US" i="1">
                            <a:latin typeface="Cambria Math"/>
                          </a:rPr>
                        </m:ctrlPr>
                      </m:fPr>
                      <m:num>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 </m:t>
                        </m:r>
                        <m:r>
                          <a:rPr lang="en-US" i="1">
                            <a:latin typeface="Cambria Math" panose="02040503050406030204" pitchFamily="18" charset="0"/>
                          </a:rPr>
                          <m:t>𝐼</m:t>
                        </m:r>
                        <m:d>
                          <m:dPr>
                            <m:begChr m:val="["/>
                            <m:endChr m:val="]"/>
                            <m:ctrlPr>
                              <a:rPr lang="en-US" i="1">
                                <a:latin typeface="Cambria Math"/>
                              </a:rPr>
                            </m:ctrlPr>
                          </m:dPr>
                          <m:e>
                            <m:r>
                              <a:rPr lang="en-US" i="1">
                                <a:latin typeface="Cambria Math" panose="02040503050406030204" pitchFamily="18" charset="0"/>
                              </a:rPr>
                              <m:t>𝑇</m:t>
                            </m:r>
                          </m:e>
                        </m:d>
                        <m:r>
                          <a:rPr lang="en-US" i="1">
                            <a:latin typeface="Cambria Math" panose="02040503050406030204" pitchFamily="18" charset="0"/>
                          </a:rPr>
                          <m:t>)</m:t>
                        </m:r>
                      </m:num>
                      <m:den>
                        <m:d>
                          <m:dPr>
                            <m:begChr m:val="|"/>
                            <m:endChr m:val="|"/>
                            <m:ctrlPr>
                              <a:rPr lang="en-US" i="1">
                                <a:latin typeface="Cambria Math"/>
                              </a:rPr>
                            </m:ctrlPr>
                          </m:dPr>
                          <m:e>
                            <m:r>
                              <a:rPr lang="en-US" i="1">
                                <a:latin typeface="Cambria Math" panose="02040503050406030204" pitchFamily="18" charset="0"/>
                              </a:rPr>
                              <m:t>𝐼</m:t>
                            </m:r>
                            <m:d>
                              <m:dPr>
                                <m:begChr m:val="["/>
                                <m:endChr m:val="]"/>
                                <m:ctrlPr>
                                  <a:rPr lang="en-US" i="1">
                                    <a:latin typeface="Cambria Math"/>
                                  </a:rPr>
                                </m:ctrlPr>
                              </m:dPr>
                              <m:e>
                                <m:r>
                                  <a:rPr lang="en-US" i="1">
                                    <a:latin typeface="Cambria Math" panose="02040503050406030204" pitchFamily="18" charset="0"/>
                                  </a:rPr>
                                  <m:t>𝑇</m:t>
                                </m:r>
                              </m:e>
                            </m:d>
                          </m:e>
                        </m:d>
                      </m:den>
                    </m:f>
                  </m:oMath>
                </a14:m>
                <a:r>
                  <a:rPr lang="en-US" dirty="0"/>
                  <a:t> – File f’s contribution to T’s overall count in the document set.</a:t>
                </a:r>
              </a:p>
              <a:p>
                <a14:m>
                  <m:oMath xmlns:m="http://schemas.openxmlformats.org/officeDocument/2006/math">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𝑐</m:t>
                            </m:r>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e>
                            </m:d>
                            <m:r>
                              <a:rPr lang="en-US" i="1">
                                <a:latin typeface="Cambria Math" panose="02040503050406030204" pitchFamily="18" charset="0"/>
                                <a:ea typeface="Cambria Math" panose="02040503050406030204" pitchFamily="18" charset="0"/>
                              </a:rPr>
                              <m:t>+ </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𝑖</m:t>
                                        </m:r>
                                      </m:sub>
                                    </m:sSub>
                                  </m:e>
                                </m:d>
                              </m:e>
                            </m:d>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𝑖</m:t>
                                        </m:r>
                                      </m:sub>
                                    </m:sSub>
                                  </m:e>
                                </m:d>
                              </m:e>
                            </m:d>
                            <m:r>
                              <a:rPr lang="en-US" i="1">
                                <a:latin typeface="Cambria Math" panose="02040503050406030204" pitchFamily="18" charset="0"/>
                                <a:ea typeface="Cambria Math" panose="02040503050406030204" pitchFamily="18" charset="0"/>
                              </a:rPr>
                              <m:t>∙ </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e>
                            </m:d>
                          </m:den>
                        </m:f>
                      </m:e>
                    </m:func>
                  </m:oMath>
                </a14:m>
                <a:r>
                  <a:rPr lang="en-US" dirty="0"/>
                  <a:t> – co-occurrence factor</a:t>
                </a:r>
              </a:p>
              <a:p>
                <a:pPr lvl="1"/>
                <a:r>
                  <a:rPr lang="en-US" dirty="0"/>
                  <a:t>Greater frequency of the file in both that term and the Centroid’s list means greater value.</a:t>
                </a:r>
              </a:p>
              <a:p>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 </m:t>
                    </m:r>
                    <m:r>
                      <a:rPr lang="en-US" i="1">
                        <a:latin typeface="Cambria Math" panose="02040503050406030204" pitchFamily="18" charset="0"/>
                      </a:rPr>
                      <m:t>𝐼</m:t>
                    </m:r>
                    <m:d>
                      <m:dPr>
                        <m:begChr m:val="["/>
                        <m:endChr m:val="]"/>
                        <m:ctrlPr>
                          <a:rPr lang="en-US" i="1">
                            <a:latin typeface="Cambria Math"/>
                          </a:rPr>
                        </m:ctrlPr>
                      </m:dPr>
                      <m:e>
                        <m:r>
                          <a:rPr lang="en-US" i="1">
                            <a:latin typeface="Cambria Math" panose="02040503050406030204" pitchFamily="18" charset="0"/>
                          </a:rPr>
                          <m:t>𝑇</m:t>
                        </m:r>
                      </m:e>
                    </m:d>
                    <m:r>
                      <a:rPr lang="en-US" i="1">
                        <a:latin typeface="Cambria Math" panose="02040503050406030204" pitchFamily="18" charset="0"/>
                      </a:rPr>
                      <m:t>)</m:t>
                    </m:r>
                  </m:oMath>
                </a14:m>
                <a:r>
                  <a:rPr lang="en-US" dirty="0"/>
                  <a:t> – Frequency count of how many times term T appears in file f in index I.</a:t>
                </a:r>
              </a:p>
              <a:p>
                <a14:m>
                  <m:oMath xmlns:m="http://schemas.openxmlformats.org/officeDocument/2006/math">
                    <m:d>
                      <m:dPr>
                        <m:begChr m:val="|"/>
                        <m:endChr m:val="|"/>
                        <m:ctrlPr>
                          <a:rPr lang="en-US" i="1">
                            <a:latin typeface="Cambria Math"/>
                          </a:rPr>
                        </m:ctrlPr>
                      </m:dPr>
                      <m:e>
                        <m:r>
                          <a:rPr lang="en-US" i="1">
                            <a:latin typeface="Cambria Math" panose="02040503050406030204" pitchFamily="18" charset="0"/>
                          </a:rPr>
                          <m:t>𝐼</m:t>
                        </m:r>
                        <m:d>
                          <m:dPr>
                            <m:begChr m:val="["/>
                            <m:endChr m:val="]"/>
                            <m:ctrlPr>
                              <a:rPr lang="en-US" i="1">
                                <a:latin typeface="Cambria Math"/>
                              </a:rPr>
                            </m:ctrlPr>
                          </m:dPr>
                          <m:e>
                            <m:r>
                              <a:rPr lang="en-US" i="1">
                                <a:latin typeface="Cambria Math" panose="02040503050406030204" pitchFamily="18" charset="0"/>
                              </a:rPr>
                              <m:t>𝑇</m:t>
                            </m:r>
                          </m:e>
                        </m:d>
                      </m:e>
                    </m:d>
                  </m:oMath>
                </a14:m>
                <a:r>
                  <a:rPr lang="en-US" dirty="0"/>
                  <a:t> - Total frequency count for term T in index I.</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58</a:t>
            </a:fld>
            <a:endParaRPr lang="en-US">
              <a:solidFill>
                <a:prstClr val="black">
                  <a:tint val="75000"/>
                </a:prstClr>
              </a:solidFill>
              <a:latin typeface="Calibri"/>
            </a:endParaRPr>
          </a:p>
        </p:txBody>
      </p:sp>
      <p:sp>
        <p:nvSpPr>
          <p:cNvPr id="5" name="Left Brace 4"/>
          <p:cNvSpPr/>
          <p:nvPr/>
        </p:nvSpPr>
        <p:spPr>
          <a:xfrm rot="16200000">
            <a:off x="3931881" y="1936082"/>
            <a:ext cx="348463" cy="1099143"/>
          </a:xfrm>
          <a:prstGeom prst="leftBrace">
            <a:avLst>
              <a:gd name="adj1" fmla="val 8333"/>
              <a:gd name="adj2" fmla="val 514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e 5"/>
          <p:cNvSpPr/>
          <p:nvPr/>
        </p:nvSpPr>
        <p:spPr>
          <a:xfrm rot="16200000">
            <a:off x="6452005" y="946477"/>
            <a:ext cx="348463" cy="3088193"/>
          </a:xfrm>
          <a:prstGeom prst="leftBrace">
            <a:avLst>
              <a:gd name="adj1" fmla="val 8333"/>
              <a:gd name="adj2" fmla="val 514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01900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514350" indent="-514350">
              <a:buFont typeface="+mj-lt"/>
              <a:buAutoNum type="arabicPeriod"/>
            </a:pPr>
            <a:r>
              <a:rPr lang="en-US" dirty="0"/>
              <a:t>Why semantically search encrypted data?</a:t>
            </a:r>
          </a:p>
          <a:p>
            <a:pPr marL="514350" indent="-514350">
              <a:buFont typeface="+mj-lt"/>
              <a:buAutoNum type="arabicPeriod"/>
            </a:pPr>
            <a:r>
              <a:rPr lang="en-US" dirty="0">
                <a:solidFill>
                  <a:schemeClr val="bg1">
                    <a:lumMod val="65000"/>
                  </a:schemeClr>
                </a:solidFill>
              </a:rPr>
              <a:t>What have others done?</a:t>
            </a:r>
          </a:p>
          <a:p>
            <a:pPr marL="514350" indent="-514350">
              <a:buFont typeface="+mj-lt"/>
              <a:buAutoNum type="arabicPeriod"/>
            </a:pPr>
            <a:r>
              <a:rPr lang="en-US" dirty="0">
                <a:solidFill>
                  <a:schemeClr val="bg1">
                    <a:lumMod val="65000"/>
                  </a:schemeClr>
                </a:solidFill>
              </a:rPr>
              <a:t>Core architecture</a:t>
            </a:r>
          </a:p>
          <a:p>
            <a:pPr marL="514350" indent="-514350">
              <a:buFont typeface="+mj-lt"/>
              <a:buAutoNum type="arabicPeriod"/>
            </a:pPr>
            <a:r>
              <a:rPr lang="en-US" dirty="0">
                <a:solidFill>
                  <a:schemeClr val="bg1">
                    <a:lumMod val="65000"/>
                  </a:schemeClr>
                </a:solidFill>
              </a:rPr>
              <a:t>Enabling Secure Semantic Search (S3C)</a:t>
            </a:r>
          </a:p>
          <a:p>
            <a:pPr marL="514350" indent="-514350">
              <a:buFont typeface="+mj-lt"/>
              <a:buAutoNum type="arabicPeriod"/>
            </a:pPr>
            <a:r>
              <a:rPr lang="en-US" dirty="0">
                <a:solidFill>
                  <a:schemeClr val="bg1">
                    <a:lumMod val="65000"/>
                  </a:schemeClr>
                </a:solidFill>
              </a:rPr>
              <a:t>Secure Semantic Search on Big Data (S3BD)</a:t>
            </a:r>
          </a:p>
          <a:p>
            <a:pPr marL="514350" indent="-514350">
              <a:buFont typeface="+mj-lt"/>
              <a:buAutoNum type="arabicPeriod"/>
            </a:pPr>
            <a:r>
              <a:rPr lang="en-US" dirty="0">
                <a:solidFill>
                  <a:schemeClr val="bg1">
                    <a:lumMod val="65000"/>
                  </a:schemeClr>
                </a:solidFill>
              </a:rPr>
              <a:t>Conclusion and Future Directions</a:t>
            </a:r>
          </a:p>
          <a:p>
            <a:pPr marL="514350" indent="-514350">
              <a:buFont typeface="+mj-lt"/>
              <a:buAutoNum type="arabicPeriod"/>
            </a:pPr>
            <a:r>
              <a:rPr lang="en-US" dirty="0">
                <a:solidFill>
                  <a:schemeClr val="bg1">
                    <a:lumMod val="65000"/>
                  </a:schemeClr>
                </a:solidFill>
              </a:rPr>
              <a:t>Working Demo!</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Tree>
    <p:extLst>
      <p:ext uri="{BB962C8B-B14F-4D97-AF65-F5344CB8AC3E}">
        <p14:creationId xmlns:p14="http://schemas.microsoft.com/office/powerpoint/2010/main" val="279679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40800" cy="1143000"/>
          </a:xfrm>
        </p:spPr>
        <p:txBody>
          <a:bodyPr>
            <a:normAutofit fontScale="90000"/>
          </a:bodyPr>
          <a:lstStyle/>
          <a:p>
            <a:r>
              <a:rPr lang="en-US" dirty="0"/>
              <a:t>Motivation: Growth of the Digital Universe</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
        <p:nvSpPr>
          <p:cNvPr id="5" name="Oval 4"/>
          <p:cNvSpPr/>
          <p:nvPr/>
        </p:nvSpPr>
        <p:spPr>
          <a:xfrm>
            <a:off x="277200" y="1791800"/>
            <a:ext cx="180000" cy="180000"/>
          </a:xfrm>
          <a:prstGeom prst="ellips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84200" y="1834900"/>
            <a:ext cx="1080000" cy="1080000"/>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 ZB in 2010</a:t>
            </a:r>
          </a:p>
        </p:txBody>
      </p:sp>
      <p:sp>
        <p:nvSpPr>
          <p:cNvPr id="7" name="Oval 6"/>
          <p:cNvSpPr/>
          <p:nvPr/>
        </p:nvSpPr>
        <p:spPr>
          <a:xfrm>
            <a:off x="1547360" y="2151380"/>
            <a:ext cx="1800000" cy="18000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1.8 ZB in 2011</a:t>
            </a:r>
          </a:p>
        </p:txBody>
      </p:sp>
      <p:sp>
        <p:nvSpPr>
          <p:cNvPr id="8" name="Oval 7"/>
          <p:cNvSpPr/>
          <p:nvPr/>
        </p:nvSpPr>
        <p:spPr>
          <a:xfrm>
            <a:off x="2987040" y="883920"/>
            <a:ext cx="8473440" cy="8069780"/>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40 ZB in 2020</a:t>
            </a:r>
          </a:p>
        </p:txBody>
      </p:sp>
      <p:sp>
        <p:nvSpPr>
          <p:cNvPr id="9" name="TextBox 8"/>
          <p:cNvSpPr txBox="1"/>
          <p:nvPr/>
        </p:nvSpPr>
        <p:spPr>
          <a:xfrm>
            <a:off x="-50800" y="1435100"/>
            <a:ext cx="1185616" cy="276999"/>
          </a:xfrm>
          <a:prstGeom prst="rect">
            <a:avLst/>
          </a:prstGeom>
          <a:noFill/>
        </p:spPr>
        <p:txBody>
          <a:bodyPr wrap="none" rtlCol="0">
            <a:spAutoFit/>
          </a:bodyPr>
          <a:lstStyle/>
          <a:p>
            <a:r>
              <a:rPr lang="en-US" sz="1200" dirty="0"/>
              <a:t>0.1 ZB in 2005</a:t>
            </a:r>
          </a:p>
        </p:txBody>
      </p:sp>
      <p:sp>
        <p:nvSpPr>
          <p:cNvPr id="10" name="Rectangle 9"/>
          <p:cNvSpPr/>
          <p:nvPr/>
        </p:nvSpPr>
        <p:spPr>
          <a:xfrm>
            <a:off x="277200" y="5232400"/>
            <a:ext cx="4572000" cy="923330"/>
          </a:xfrm>
          <a:prstGeom prst="rect">
            <a:avLst/>
          </a:prstGeom>
        </p:spPr>
        <p:txBody>
          <a:bodyPr>
            <a:spAutoFit/>
          </a:bodyPr>
          <a:lstStyle/>
          <a:p>
            <a:r>
              <a:rPr lang="en-US" dirty="0"/>
              <a:t>Source:</a:t>
            </a:r>
            <a:br>
              <a:rPr lang="en-US" dirty="0"/>
            </a:br>
            <a:r>
              <a:rPr lang="en-US" dirty="0">
                <a:hlinkClick r:id="rId2"/>
              </a:rPr>
              <a:t>http://</a:t>
            </a:r>
            <a:r>
              <a:rPr lang="en-US" dirty="0" err="1">
                <a:hlinkClick r:id="rId2"/>
              </a:rPr>
              <a:t>www.emc.com</a:t>
            </a:r>
            <a:r>
              <a:rPr lang="en-US" dirty="0">
                <a:hlinkClick r:id="rId2"/>
              </a:rPr>
              <a:t>/</a:t>
            </a:r>
            <a:br>
              <a:rPr lang="en-US" dirty="0">
                <a:hlinkClick r:id="rId2"/>
              </a:rPr>
            </a:br>
            <a:r>
              <a:rPr lang="en-US" dirty="0">
                <a:hlinkClick r:id="rId2"/>
              </a:rPr>
              <a:t>digital-universe/</a:t>
            </a:r>
            <a:r>
              <a:rPr lang="en-US" dirty="0" err="1">
                <a:hlinkClick r:id="rId2"/>
              </a:rPr>
              <a:t>index.htm</a:t>
            </a:r>
            <a:endParaRPr lang="en-US" dirty="0"/>
          </a:p>
        </p:txBody>
      </p:sp>
      <p:sp>
        <p:nvSpPr>
          <p:cNvPr id="3" name="Rectangle 2">
            <a:extLst>
              <a:ext uri="{FF2B5EF4-FFF2-40B4-BE49-F238E27FC236}">
                <a16:creationId xmlns:a16="http://schemas.microsoft.com/office/drawing/2014/main" xmlns="" id="{78EAF2A4-F4D0-428F-8B9F-E1C824B8906C}"/>
              </a:ext>
            </a:extLst>
          </p:cNvPr>
          <p:cNvSpPr/>
          <p:nvPr/>
        </p:nvSpPr>
        <p:spPr>
          <a:xfrm>
            <a:off x="3738880" y="3024026"/>
            <a:ext cx="4572000" cy="1200329"/>
          </a:xfrm>
          <a:prstGeom prst="rect">
            <a:avLst/>
          </a:prstGeom>
        </p:spPr>
        <p:txBody>
          <a:bodyPr>
            <a:spAutoFit/>
          </a:bodyPr>
          <a:lstStyle/>
          <a:p>
            <a:r>
              <a:rPr lang="en-US" sz="2400" b="1" dirty="0">
                <a:solidFill>
                  <a:schemeClr val="bg1"/>
                </a:solidFill>
                <a:latin typeface="Arial" panose="020B0604020202020204" pitchFamily="34" charset="0"/>
              </a:rPr>
              <a:t>1 zettabyte is equivalent to 8 million years of UHD 8K video format</a:t>
            </a:r>
            <a:endParaRPr lang="en-US" sz="2400" b="1" dirty="0">
              <a:solidFill>
                <a:schemeClr val="bg1"/>
              </a:solidFill>
            </a:endParaRPr>
          </a:p>
        </p:txBody>
      </p:sp>
    </p:spTree>
    <p:extLst>
      <p:ext uri="{BB962C8B-B14F-4D97-AF65-F5344CB8AC3E}">
        <p14:creationId xmlns:p14="http://schemas.microsoft.com/office/powerpoint/2010/main" val="363226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Storage &amp; Problems</a:t>
            </a:r>
          </a:p>
        </p:txBody>
      </p:sp>
      <p:sp>
        <p:nvSpPr>
          <p:cNvPr id="3" name="Content Placeholder 2"/>
          <p:cNvSpPr>
            <a:spLocks noGrp="1"/>
          </p:cNvSpPr>
          <p:nvPr>
            <p:ph idx="1"/>
          </p:nvPr>
        </p:nvSpPr>
        <p:spPr>
          <a:xfrm>
            <a:off x="83975" y="1600200"/>
            <a:ext cx="8229600" cy="4525963"/>
          </a:xfrm>
        </p:spPr>
        <p:txBody>
          <a:bodyPr/>
          <a:lstStyle/>
          <a:p>
            <a:r>
              <a:rPr lang="en-US" dirty="0"/>
              <a:t>Storage Clouds emerged in response to the data explosion</a:t>
            </a:r>
          </a:p>
          <a:p>
            <a:r>
              <a:rPr lang="en-US" dirty="0"/>
              <a:t>Convenient, but lacks security</a:t>
            </a:r>
          </a:p>
          <a:p>
            <a:pPr lvl="1"/>
            <a:r>
              <a:rPr lang="en-US" dirty="0"/>
              <a:t>Vulnerable to attack</a:t>
            </a:r>
          </a:p>
          <a:p>
            <a:pPr lvl="2"/>
            <a:r>
              <a:rPr lang="en-US" dirty="0"/>
              <a:t>PRISM leak was internal</a:t>
            </a:r>
          </a:p>
          <a:p>
            <a:pPr lvl="1"/>
            <a:r>
              <a:rPr lang="en-US" dirty="0"/>
              <a:t>Drives away business</a:t>
            </a:r>
          </a:p>
          <a:p>
            <a:pPr lvl="2"/>
            <a:r>
              <a:rPr lang="en-US" dirty="0"/>
              <a:t>Only 33% of businesses are embracing cloud! </a:t>
            </a:r>
            <a:r>
              <a:rPr lang="en-US" baseline="30000" dirty="0"/>
              <a:t>1</a:t>
            </a:r>
            <a:endParaRPr lang="en-US" dirty="0"/>
          </a:p>
          <a:p>
            <a:pPr lvl="2"/>
            <a:endParaRPr lang="en-US" dirty="0"/>
          </a:p>
        </p:txBody>
      </p:sp>
      <p:grpSp>
        <p:nvGrpSpPr>
          <p:cNvPr id="5" name="Group 4"/>
          <p:cNvGrpSpPr/>
          <p:nvPr/>
        </p:nvGrpSpPr>
        <p:grpSpPr>
          <a:xfrm>
            <a:off x="4699558" y="5079914"/>
            <a:ext cx="4441337" cy="1905273"/>
            <a:chOff x="2857044" y="4761586"/>
            <a:chExt cx="3337679" cy="1431819"/>
          </a:xfrm>
        </p:grpSpPr>
        <p:pic>
          <p:nvPicPr>
            <p:cNvPr id="2050" name="Picture 2" descr="robber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044" y="4814508"/>
              <a:ext cx="1440101" cy="137889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268470" y="4761586"/>
              <a:ext cx="1926253" cy="1280994"/>
              <a:chOff x="3341598" y="4974110"/>
              <a:chExt cx="2705890" cy="1799467"/>
            </a:xfrm>
          </p:grpSpPr>
          <p:pic>
            <p:nvPicPr>
              <p:cNvPr id="10" name="Picture 4" descr="http://whichcloudstorage.com/wp-content/uploads/2016/01/cloudsX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598" y="4974110"/>
                <a:ext cx="2705890" cy="17994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nlocked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377" y="5873843"/>
                <a:ext cx="888149" cy="88814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 name="TextBox 5"/>
          <p:cNvSpPr txBox="1"/>
          <p:nvPr/>
        </p:nvSpPr>
        <p:spPr>
          <a:xfrm>
            <a:off x="83975" y="6579909"/>
            <a:ext cx="5111100" cy="276999"/>
          </a:xfrm>
          <a:prstGeom prst="rect">
            <a:avLst/>
          </a:prstGeom>
          <a:noFill/>
        </p:spPr>
        <p:txBody>
          <a:bodyPr wrap="square" rtlCol="0">
            <a:spAutoFit/>
          </a:bodyPr>
          <a:lstStyle/>
          <a:p>
            <a:r>
              <a:rPr lang="en-US" sz="1200" dirty="0"/>
              <a:t>1. http://www.businessnewsdaily.com/7661-businesses-wary-of-cloud.html</a:t>
            </a:r>
          </a:p>
        </p:txBody>
      </p:sp>
      <p:pic>
        <p:nvPicPr>
          <p:cNvPr id="12" name="Picture 11" descr="NSA_PRISM.jpg">
            <a:extLst>
              <a:ext uri="{FF2B5EF4-FFF2-40B4-BE49-F238E27FC236}">
                <a16:creationId xmlns:a16="http://schemas.microsoft.com/office/drawing/2014/main" xmlns="" id="{697899C2-3D52-4ACD-8479-F913FAB97617}"/>
              </a:ext>
            </a:extLst>
          </p:cNvPr>
          <p:cNvPicPr>
            <a:picLocks noChangeAspect="1"/>
          </p:cNvPicPr>
          <p:nvPr/>
        </p:nvPicPr>
        <p:blipFill>
          <a:blip r:embed="rId6"/>
          <a:stretch>
            <a:fillRect/>
          </a:stretch>
        </p:blipFill>
        <p:spPr>
          <a:xfrm>
            <a:off x="6339453" y="2296092"/>
            <a:ext cx="2794387" cy="2173411"/>
          </a:xfrm>
          <a:prstGeom prst="rect">
            <a:avLst/>
          </a:prstGeom>
        </p:spPr>
      </p:pic>
    </p:spTree>
    <p:extLst>
      <p:ext uri="{BB962C8B-B14F-4D97-AF65-F5344CB8AC3E}">
        <p14:creationId xmlns:p14="http://schemas.microsoft.com/office/powerpoint/2010/main" val="1983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Make Cloud Storage Secure?</a:t>
            </a:r>
          </a:p>
        </p:txBody>
      </p:sp>
      <p:sp>
        <p:nvSpPr>
          <p:cNvPr id="3" name="Content Placeholder 2"/>
          <p:cNvSpPr>
            <a:spLocks noGrp="1"/>
          </p:cNvSpPr>
          <p:nvPr>
            <p:ph idx="1"/>
          </p:nvPr>
        </p:nvSpPr>
        <p:spPr/>
        <p:txBody>
          <a:bodyPr/>
          <a:lstStyle/>
          <a:p>
            <a:r>
              <a:rPr lang="en-US" dirty="0"/>
              <a:t>Solution? </a:t>
            </a:r>
          </a:p>
          <a:p>
            <a:pPr lvl="1"/>
            <a:r>
              <a:rPr lang="en-US" dirty="0"/>
              <a:t>Client-side encryption.</a:t>
            </a:r>
          </a:p>
          <a:p>
            <a:r>
              <a:rPr lang="en-US" dirty="0"/>
              <a:t>Disadvantages:</a:t>
            </a:r>
          </a:p>
          <a:p>
            <a:pPr lvl="1"/>
            <a:r>
              <a:rPr lang="en-US" dirty="0"/>
              <a:t>Restricts processing capabilities (e.g. search!)</a:t>
            </a:r>
          </a:p>
          <a:p>
            <a:pPr lvl="1"/>
            <a:r>
              <a:rPr lang="en-US" dirty="0"/>
              <a:t>Involves high space/time overhead</a:t>
            </a:r>
          </a:p>
          <a:p>
            <a:pPr marL="0" indent="0">
              <a:buNone/>
            </a:pP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pic>
        <p:nvPicPr>
          <p:cNvPr id="5" name="Picture 8" descr="http://www.clipartpal.com/_thumbs/pd/computer/computer/PC_fro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7" y="4472999"/>
            <a:ext cx="2412791" cy="1760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mages.clipartpanda.com/lock-clipart-cliparti1_lock-clip-art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323" y="4647493"/>
            <a:ext cx="635330" cy="925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clipartion.com/wp-content/uploads/2015/12/rain-cloud-clip-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630" y="4563296"/>
            <a:ext cx="2195352" cy="1434297"/>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3343068" y="5110112"/>
            <a:ext cx="956562" cy="5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3319876" y="5342035"/>
            <a:ext cx="956562" cy="5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descr="http://images.clipartpanda.com/lock-clipart-cliparti1_lock-clip-art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168" y="4879415"/>
            <a:ext cx="635330" cy="92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0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39699</TotalTime>
  <Words>3435</Words>
  <Application>Microsoft Office PowerPoint</Application>
  <PresentationFormat>On-screen Show (4:3)</PresentationFormat>
  <Paragraphs>705</Paragraphs>
  <Slides>58</Slides>
  <Notes>11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1_Office Theme</vt:lpstr>
      <vt:lpstr>Introduction</vt:lpstr>
      <vt:lpstr>PowerPoint Presentation</vt:lpstr>
      <vt:lpstr>Research Interests</vt:lpstr>
      <vt:lpstr>Secure Semantic Search Over Encrypted Big Data in the Cloud</vt:lpstr>
      <vt:lpstr>Outline</vt:lpstr>
      <vt:lpstr>Outline</vt:lpstr>
      <vt:lpstr>Motivation: Growth of the Digital Universe</vt:lpstr>
      <vt:lpstr>Cloud Storage &amp; Problems</vt:lpstr>
      <vt:lpstr>How to Make Cloud Storage Secure?</vt:lpstr>
      <vt:lpstr>Motivation Scenario</vt:lpstr>
      <vt:lpstr>Semantic Search</vt:lpstr>
      <vt:lpstr>Problem Definition</vt:lpstr>
      <vt:lpstr>Our Approach to Achieve Semantic Search</vt:lpstr>
      <vt:lpstr>Outline</vt:lpstr>
      <vt:lpstr>S3C Procedure Overview</vt:lpstr>
      <vt:lpstr>PowerPoint Presentation</vt:lpstr>
      <vt:lpstr>Outline</vt:lpstr>
      <vt:lpstr>Client Upload Operation</vt:lpstr>
      <vt:lpstr>Cloud Upload Operation</vt:lpstr>
      <vt:lpstr>How to Cover Semantics of the Search Query?</vt:lpstr>
      <vt:lpstr>Client Search Operation</vt:lpstr>
      <vt:lpstr>Cloud Search Operation</vt:lpstr>
      <vt:lpstr>Implementation Schemes</vt:lpstr>
      <vt:lpstr>Search Scheme 1: Full Document Scope (FKSS)</vt:lpstr>
      <vt:lpstr>Search Scheme 2: Space Efficient Implementation Selected Keyphrases (SKSS)</vt:lpstr>
      <vt:lpstr>Search Scheme 3: Space Efficient, Accuracy Driven – Keyphrases with Frequency (KSWF)</vt:lpstr>
      <vt:lpstr>Experiment Setup</vt:lpstr>
      <vt:lpstr>Benchmark Queries</vt:lpstr>
      <vt:lpstr>Relevance Testing: How relevant are the ranked results?</vt:lpstr>
      <vt:lpstr>Scalability How does the index size scale?</vt:lpstr>
      <vt:lpstr>Scalability How does search time scale?</vt:lpstr>
      <vt:lpstr>S3C Result Summary</vt:lpstr>
      <vt:lpstr>Outline</vt:lpstr>
      <vt:lpstr>Central Index Problem</vt:lpstr>
      <vt:lpstr>Pruning Process Requirements</vt:lpstr>
      <vt:lpstr>Naïve Index Partitioning Method</vt:lpstr>
      <vt:lpstr>Topic-Based Clustering Method</vt:lpstr>
      <vt:lpstr>Problem: No Semantic on Encrypted Keywords!</vt:lpstr>
      <vt:lpstr>Clustering Encrypted Data</vt:lpstr>
      <vt:lpstr>K-Means Clustering Method</vt:lpstr>
      <vt:lpstr>Initial Centroids</vt:lpstr>
      <vt:lpstr>Distance Between Terms</vt:lpstr>
      <vt:lpstr>Computing Distance</vt:lpstr>
      <vt:lpstr>Pruning: Forming Client-Side Abstracts</vt:lpstr>
      <vt:lpstr>How to Form Abstracts?</vt:lpstr>
      <vt:lpstr>Initiate Pruning at Client Side</vt:lpstr>
      <vt:lpstr>Pruning Algorithm</vt:lpstr>
      <vt:lpstr>Experiment Setup</vt:lpstr>
      <vt:lpstr>Scalability Results</vt:lpstr>
      <vt:lpstr>Performance Comparison</vt:lpstr>
      <vt:lpstr>Outline</vt:lpstr>
      <vt:lpstr>Conclusion</vt:lpstr>
      <vt:lpstr>Future Works: Search-Level Access</vt:lpstr>
      <vt:lpstr>Future Work: Dynamic Shard Creation</vt:lpstr>
      <vt:lpstr>Outline</vt:lpstr>
      <vt:lpstr>S3C Web Demo</vt:lpstr>
      <vt:lpstr>Appendix – Weighting Function</vt:lpstr>
      <vt:lpstr>Appendix – Distance Function</vt:lpstr>
    </vt:vector>
  </TitlesOfParts>
  <Company>4n6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RESeED</dc:title>
  <dc:creator>Jason Woodworth</dc:creator>
  <cp:lastModifiedBy>Information Technology</cp:lastModifiedBy>
  <cp:revision>945</cp:revision>
  <dcterms:created xsi:type="dcterms:W3CDTF">2014-07-23T09:35:07Z</dcterms:created>
  <dcterms:modified xsi:type="dcterms:W3CDTF">2017-10-17T20:11:48Z</dcterms:modified>
</cp:coreProperties>
</file>